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2" r:id="rId3"/>
    <p:sldId id="260" r:id="rId4"/>
    <p:sldId id="259" r:id="rId5"/>
    <p:sldId id="263" r:id="rId6"/>
    <p:sldId id="269" r:id="rId7"/>
    <p:sldId id="270" r:id="rId8"/>
    <p:sldId id="271" r:id="rId9"/>
    <p:sldId id="266" r:id="rId10"/>
    <p:sldId id="268" r:id="rId11"/>
    <p:sldId id="272" r:id="rId12"/>
    <p:sldId id="273" r:id="rId13"/>
    <p:sldId id="274" r:id="rId14"/>
    <p:sldId id="275" r:id="rId15"/>
    <p:sldId id="265" r:id="rId16"/>
    <p:sldId id="276" r:id="rId17"/>
    <p:sldId id="277" r:id="rId18"/>
    <p:sldId id="278" r:id="rId19"/>
    <p:sldId id="279" r:id="rId20"/>
    <p:sldId id="28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6"/>
    <p:restoredTop sz="95928"/>
  </p:normalViewPr>
  <p:slideViewPr>
    <p:cSldViewPr snapToGrid="0" snapToObjects="1">
      <p:cViewPr varScale="1">
        <p:scale>
          <a:sx n="115" d="100"/>
          <a:sy n="115" d="100"/>
        </p:scale>
        <p:origin x="2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r>
              <a:rPr lang="en-US" sz="2200" dirty="0"/>
              <a:t>80% of collaborative</a:t>
            </a:r>
            <a:r>
              <a:rPr lang="en-US" sz="2200" baseline="0" dirty="0"/>
              <a:t> divorces settle during the process</a:t>
            </a:r>
            <a:endParaRPr lang="en-US" sz="2200" dirty="0"/>
          </a:p>
        </c:rich>
      </c:tx>
      <c:layout>
        <c:manualLayout>
          <c:xMode val="edge"/>
          <c:yMode val="edge"/>
          <c:x val="0.17433587598425196"/>
          <c:y val="1.8749998846579796E-2"/>
        </c:manualLayout>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965-D049-9E59-AC666CCA6E1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965-D049-9E59-AC666CCA6E1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965-D049-9E59-AC666CCA6E1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965-D049-9E59-AC666CCA6E19}"/>
              </c:ext>
            </c:extLst>
          </c:dPt>
          <c:cat>
            <c:strRef>
              <c:f>Sheet1!$A$2:$A$5</c:f>
              <c:strCache>
                <c:ptCount val="3"/>
                <c:pt idx="0">
                  <c:v>Settled</c:v>
                </c:pt>
                <c:pt idx="1">
                  <c:v>Settled outside process</c:v>
                </c:pt>
                <c:pt idx="2">
                  <c:v>Litigated</c:v>
                </c:pt>
              </c:strCache>
            </c:strRef>
          </c:cat>
          <c:val>
            <c:numRef>
              <c:f>Sheet1!$B$2:$B$5</c:f>
              <c:numCache>
                <c:formatCode>General</c:formatCode>
                <c:ptCount val="4"/>
                <c:pt idx="0">
                  <c:v>0.8</c:v>
                </c:pt>
                <c:pt idx="1">
                  <c:v>0.1</c:v>
                </c:pt>
                <c:pt idx="2">
                  <c:v>0.1</c:v>
                </c:pt>
              </c:numCache>
            </c:numRef>
          </c:val>
          <c:extLst>
            <c:ext xmlns:c16="http://schemas.microsoft.com/office/drawing/2014/chart" uri="{C3380CC4-5D6E-409C-BE32-E72D297353CC}">
              <c16:uniqueId val="{00000000-107C-0F44-AE05-D381607FD74A}"/>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F11DC8E-70B0-E04C-AB42-CD32F132A657}" type="datetimeFigureOut">
              <a:rPr lang="en-US" smtClean="0"/>
              <a:t>7/11/22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049DBF-B57C-C549-9CF9-D5C33EC0001A}" type="slidenum">
              <a:rPr lang="en-US" smtClean="0"/>
              <a:t>‹#›</a:t>
            </a:fld>
            <a:endParaRPr lang="en-US" dirty="0"/>
          </a:p>
        </p:txBody>
      </p:sp>
    </p:spTree>
    <p:extLst>
      <p:ext uri="{BB962C8B-B14F-4D97-AF65-F5344CB8AC3E}">
        <p14:creationId xmlns:p14="http://schemas.microsoft.com/office/powerpoint/2010/main" val="237098204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1DC8E-70B0-E04C-AB42-CD32F132A657}" type="datetimeFigureOut">
              <a:rPr lang="en-US" smtClean="0"/>
              <a:t>7/11/22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049DBF-B57C-C549-9CF9-D5C33EC0001A}" type="slidenum">
              <a:rPr lang="en-US" smtClean="0"/>
              <a:t>‹#›</a:t>
            </a:fld>
            <a:endParaRPr lang="en-US" dirty="0"/>
          </a:p>
        </p:txBody>
      </p:sp>
    </p:spTree>
    <p:extLst>
      <p:ext uri="{BB962C8B-B14F-4D97-AF65-F5344CB8AC3E}">
        <p14:creationId xmlns:p14="http://schemas.microsoft.com/office/powerpoint/2010/main" val="3300537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1DC8E-70B0-E04C-AB42-CD32F132A657}" type="datetimeFigureOut">
              <a:rPr lang="en-US" smtClean="0"/>
              <a:t>7/11/22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049DBF-B57C-C549-9CF9-D5C33EC0001A}" type="slidenum">
              <a:rPr lang="en-US" smtClean="0"/>
              <a:t>‹#›</a:t>
            </a:fld>
            <a:endParaRPr lang="en-US" dirty="0"/>
          </a:p>
        </p:txBody>
      </p:sp>
    </p:spTree>
    <p:extLst>
      <p:ext uri="{BB962C8B-B14F-4D97-AF65-F5344CB8AC3E}">
        <p14:creationId xmlns:p14="http://schemas.microsoft.com/office/powerpoint/2010/main" val="383412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11DC8E-70B0-E04C-AB42-CD32F132A657}" type="datetimeFigureOut">
              <a:rPr lang="en-US" smtClean="0"/>
              <a:t>7/11/22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049DBF-B57C-C549-9CF9-D5C33EC0001A}" type="slidenum">
              <a:rPr lang="en-US" smtClean="0"/>
              <a:t>‹#›</a:t>
            </a:fld>
            <a:endParaRPr lang="en-US" dirty="0"/>
          </a:p>
        </p:txBody>
      </p:sp>
    </p:spTree>
    <p:extLst>
      <p:ext uri="{BB962C8B-B14F-4D97-AF65-F5344CB8AC3E}">
        <p14:creationId xmlns:p14="http://schemas.microsoft.com/office/powerpoint/2010/main" val="4087842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FF11DC8E-70B0-E04C-AB42-CD32F132A657}" type="datetimeFigureOut">
              <a:rPr lang="en-US" smtClean="0"/>
              <a:t>7/11/22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049DBF-B57C-C549-9CF9-D5C33EC0001A}" type="slidenum">
              <a:rPr lang="en-US" smtClean="0"/>
              <a:t>‹#›</a:t>
            </a:fld>
            <a:endParaRPr lang="en-US" dirty="0"/>
          </a:p>
        </p:txBody>
      </p:sp>
    </p:spTree>
    <p:extLst>
      <p:ext uri="{BB962C8B-B14F-4D97-AF65-F5344CB8AC3E}">
        <p14:creationId xmlns:p14="http://schemas.microsoft.com/office/powerpoint/2010/main" val="20873847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FF11DC8E-70B0-E04C-AB42-CD32F132A657}" type="datetimeFigureOut">
              <a:rPr lang="en-US" smtClean="0"/>
              <a:t>7/11/22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2D049DBF-B57C-C549-9CF9-D5C33EC0001A}" type="slidenum">
              <a:rPr lang="en-US" smtClean="0"/>
              <a:t>‹#›</a:t>
            </a:fld>
            <a:endParaRPr lang="en-US" dirty="0"/>
          </a:p>
        </p:txBody>
      </p:sp>
    </p:spTree>
    <p:extLst>
      <p:ext uri="{BB962C8B-B14F-4D97-AF65-F5344CB8AC3E}">
        <p14:creationId xmlns:p14="http://schemas.microsoft.com/office/powerpoint/2010/main" val="335674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FF11DC8E-70B0-E04C-AB42-CD32F132A657}" type="datetimeFigureOut">
              <a:rPr lang="en-US" smtClean="0"/>
              <a:t>7/11/22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049DBF-B57C-C549-9CF9-D5C33EC0001A}"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77925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11DC8E-70B0-E04C-AB42-CD32F132A657}" type="datetimeFigureOut">
              <a:rPr lang="en-US" smtClean="0"/>
              <a:t>7/11/22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049DBF-B57C-C549-9CF9-D5C33EC0001A}" type="slidenum">
              <a:rPr lang="en-US" smtClean="0"/>
              <a:t>‹#›</a:t>
            </a:fld>
            <a:endParaRPr lang="en-US" dirty="0"/>
          </a:p>
        </p:txBody>
      </p:sp>
    </p:spTree>
    <p:extLst>
      <p:ext uri="{BB962C8B-B14F-4D97-AF65-F5344CB8AC3E}">
        <p14:creationId xmlns:p14="http://schemas.microsoft.com/office/powerpoint/2010/main" val="4212372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1DC8E-70B0-E04C-AB42-CD32F132A657}" type="datetimeFigureOut">
              <a:rPr lang="en-US" smtClean="0"/>
              <a:t>7/11/22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049DBF-B57C-C549-9CF9-D5C33EC0001A}" type="slidenum">
              <a:rPr lang="en-US" smtClean="0"/>
              <a:t>‹#›</a:t>
            </a:fld>
            <a:endParaRPr lang="en-US" dirty="0"/>
          </a:p>
        </p:txBody>
      </p:sp>
    </p:spTree>
    <p:extLst>
      <p:ext uri="{BB962C8B-B14F-4D97-AF65-F5344CB8AC3E}">
        <p14:creationId xmlns:p14="http://schemas.microsoft.com/office/powerpoint/2010/main" val="3820678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FF11DC8E-70B0-E04C-AB42-CD32F132A657}" type="datetimeFigureOut">
              <a:rPr lang="en-US" smtClean="0"/>
              <a:t>7/11/22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2D049DBF-B57C-C549-9CF9-D5C33EC0001A}" type="slidenum">
              <a:rPr lang="en-US" smtClean="0"/>
              <a:t>‹#›</a:t>
            </a:fld>
            <a:endParaRPr lang="en-US" dirty="0"/>
          </a:p>
        </p:txBody>
      </p:sp>
    </p:spTree>
    <p:extLst>
      <p:ext uri="{BB962C8B-B14F-4D97-AF65-F5344CB8AC3E}">
        <p14:creationId xmlns:p14="http://schemas.microsoft.com/office/powerpoint/2010/main" val="698057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F11DC8E-70B0-E04C-AB42-CD32F132A657}" type="datetimeFigureOut">
              <a:rPr lang="en-US" smtClean="0"/>
              <a:t>7/11/22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2D049DBF-B57C-C549-9CF9-D5C33EC0001A}" type="slidenum">
              <a:rPr lang="en-US" smtClean="0"/>
              <a:t>‹#›</a:t>
            </a:fld>
            <a:endParaRPr lang="en-US" dirty="0"/>
          </a:p>
        </p:txBody>
      </p:sp>
    </p:spTree>
    <p:extLst>
      <p:ext uri="{BB962C8B-B14F-4D97-AF65-F5344CB8AC3E}">
        <p14:creationId xmlns:p14="http://schemas.microsoft.com/office/powerpoint/2010/main" val="2752011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F11DC8E-70B0-E04C-AB42-CD32F132A657}" type="datetimeFigureOut">
              <a:rPr lang="en-US" smtClean="0"/>
              <a:t>7/11/22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2D049DBF-B57C-C549-9CF9-D5C33EC0001A}" type="slidenum">
              <a:rPr lang="en-US" smtClean="0"/>
              <a:t>‹#›</a:t>
            </a:fld>
            <a:endParaRPr lang="en-US" dirty="0"/>
          </a:p>
        </p:txBody>
      </p:sp>
    </p:spTree>
    <p:extLst>
      <p:ext uri="{BB962C8B-B14F-4D97-AF65-F5344CB8AC3E}">
        <p14:creationId xmlns:p14="http://schemas.microsoft.com/office/powerpoint/2010/main" val="344333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980D8-72DD-CB10-C804-D8655E139D2C}"/>
              </a:ext>
            </a:extLst>
          </p:cNvPr>
          <p:cNvSpPr>
            <a:spLocks noGrp="1"/>
          </p:cNvSpPr>
          <p:nvPr>
            <p:ph type="ctrTitle"/>
          </p:nvPr>
        </p:nvSpPr>
        <p:spPr>
          <a:solidFill>
            <a:schemeClr val="accent1">
              <a:lumMod val="75000"/>
            </a:schemeClr>
          </a:solidFill>
        </p:spPr>
        <p:txBody>
          <a:bodyPr/>
          <a:lstStyle/>
          <a:p>
            <a:r>
              <a:rPr lang="en-US" dirty="0">
                <a:solidFill>
                  <a:schemeClr val="tx1"/>
                </a:solidFill>
              </a:rPr>
              <a:t>Ethics hour</a:t>
            </a:r>
          </a:p>
        </p:txBody>
      </p:sp>
      <p:sp>
        <p:nvSpPr>
          <p:cNvPr id="3" name="Subtitle 2">
            <a:extLst>
              <a:ext uri="{FF2B5EF4-FFF2-40B4-BE49-F238E27FC236}">
                <a16:creationId xmlns:a16="http://schemas.microsoft.com/office/drawing/2014/main" id="{FD2D86F9-F58F-F857-B319-14E459E673A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99725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138767-F3E9-8B85-1010-6E01AD262D44}"/>
              </a:ext>
            </a:extLst>
          </p:cNvPr>
          <p:cNvSpPr>
            <a:spLocks noGrp="1"/>
          </p:cNvSpPr>
          <p:nvPr>
            <p:ph type="title"/>
          </p:nvPr>
        </p:nvSpPr>
        <p:spPr/>
        <p:txBody>
          <a:bodyPr/>
          <a:lstStyle/>
          <a:p>
            <a:r>
              <a:rPr lang="en-US" dirty="0"/>
              <a:t>Benefits to clients</a:t>
            </a:r>
          </a:p>
        </p:txBody>
      </p:sp>
      <p:sp>
        <p:nvSpPr>
          <p:cNvPr id="5" name="Content Placeholder 4">
            <a:extLst>
              <a:ext uri="{FF2B5EF4-FFF2-40B4-BE49-F238E27FC236}">
                <a16:creationId xmlns:a16="http://schemas.microsoft.com/office/drawing/2014/main" id="{DF77D21C-8C21-BEC5-7A29-9415FB419017}"/>
              </a:ext>
            </a:extLst>
          </p:cNvPr>
          <p:cNvSpPr>
            <a:spLocks noGrp="1"/>
          </p:cNvSpPr>
          <p:nvPr>
            <p:ph idx="1"/>
          </p:nvPr>
        </p:nvSpPr>
        <p:spPr/>
        <p:txBody>
          <a:bodyPr>
            <a:normAutofit lnSpcReduction="10000"/>
          </a:bodyPr>
          <a:lstStyle/>
          <a:p>
            <a:r>
              <a:rPr lang="en-US" sz="2400" b="1" dirty="0"/>
              <a:t>Collaborative Law is advantageous for clients </a:t>
            </a:r>
          </a:p>
          <a:p>
            <a:r>
              <a:rPr lang="en-US" sz="2400" dirty="0"/>
              <a:t>It provides promotes positive relationships between the parties (usually parents) that can be sustained through and post-divorce. </a:t>
            </a:r>
          </a:p>
          <a:p>
            <a:r>
              <a:rPr lang="en-US" sz="2400" dirty="0"/>
              <a:t> It provides a resolution pathway that fosters less conflict and allows for a better coparenting relationship.  </a:t>
            </a:r>
          </a:p>
          <a:p>
            <a:r>
              <a:rPr lang="en-US" sz="2400" dirty="0"/>
              <a:t>It can be more economical without the added expenses for discovery, litigation preparation and court hearings. </a:t>
            </a:r>
          </a:p>
        </p:txBody>
      </p:sp>
      <p:sp>
        <p:nvSpPr>
          <p:cNvPr id="6" name="Text Placeholder 5">
            <a:extLst>
              <a:ext uri="{FF2B5EF4-FFF2-40B4-BE49-F238E27FC236}">
                <a16:creationId xmlns:a16="http://schemas.microsoft.com/office/drawing/2014/main" id="{D4E68748-3497-0D5B-4BB0-1A332D6307C3}"/>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253563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CDF52-E442-FC14-9035-AFCF0B35F49C}"/>
              </a:ext>
            </a:extLst>
          </p:cNvPr>
          <p:cNvSpPr>
            <a:spLocks noGrp="1"/>
          </p:cNvSpPr>
          <p:nvPr>
            <p:ph type="title"/>
          </p:nvPr>
        </p:nvSpPr>
        <p:spPr>
          <a:solidFill>
            <a:schemeClr val="accent2"/>
          </a:solidFill>
        </p:spPr>
        <p:txBody>
          <a:bodyPr>
            <a:normAutofit fontScale="90000"/>
          </a:bodyPr>
          <a:lstStyle/>
          <a:p>
            <a:r>
              <a:rPr lang="en-US" dirty="0"/>
              <a:t>The Proposed rules do not alter the rules of professional responsibility</a:t>
            </a:r>
          </a:p>
        </p:txBody>
      </p:sp>
      <p:sp>
        <p:nvSpPr>
          <p:cNvPr id="3" name="Content Placeholder 2">
            <a:extLst>
              <a:ext uri="{FF2B5EF4-FFF2-40B4-BE49-F238E27FC236}">
                <a16:creationId xmlns:a16="http://schemas.microsoft.com/office/drawing/2014/main" id="{990971A3-5ECF-16C7-6C52-85331E0A6063}"/>
              </a:ext>
            </a:extLst>
          </p:cNvPr>
          <p:cNvSpPr>
            <a:spLocks noGrp="1"/>
          </p:cNvSpPr>
          <p:nvPr>
            <p:ph idx="1"/>
          </p:nvPr>
        </p:nvSpPr>
        <p:spPr/>
        <p:txBody>
          <a:bodyPr/>
          <a:lstStyle/>
          <a:p>
            <a:r>
              <a:rPr lang="en-US" sz="2400" b="1" dirty="0"/>
              <a:t>Proposed Collaborative Law Rule 13 provides: </a:t>
            </a:r>
          </a:p>
          <a:p>
            <a:endParaRPr lang="en-US" sz="2400" dirty="0"/>
          </a:p>
          <a:p>
            <a:r>
              <a:rPr lang="en-US" sz="2400" dirty="0"/>
              <a:t>“This Rule does not affect: (1</a:t>
            </a:r>
            <a:r>
              <a:rPr lang="en-US" sz="2400" dirty="0">
                <a:highlight>
                  <a:srgbClr val="FFFF00"/>
                </a:highlight>
              </a:rPr>
              <a:t>) the professional responsibility obligations and standards applicable to a lawyer</a:t>
            </a:r>
            <a:r>
              <a:rPr lang="en-US" sz="2400" dirty="0"/>
              <a:t> or other licensed professional; or (2) the obligation of a person to report abuse or neglect, abandonment, or exploitation of a child or adult under the law of this state.”</a:t>
            </a:r>
          </a:p>
          <a:p>
            <a:endParaRPr lang="en-US" dirty="0"/>
          </a:p>
        </p:txBody>
      </p:sp>
    </p:spTree>
    <p:extLst>
      <p:ext uri="{BB962C8B-B14F-4D97-AF65-F5344CB8AC3E}">
        <p14:creationId xmlns:p14="http://schemas.microsoft.com/office/powerpoint/2010/main" val="73739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DD2E-F9A7-5921-6EC8-57F807C1455A}"/>
              </a:ext>
            </a:extLst>
          </p:cNvPr>
          <p:cNvSpPr>
            <a:spLocks noGrp="1"/>
          </p:cNvSpPr>
          <p:nvPr>
            <p:ph type="title"/>
          </p:nvPr>
        </p:nvSpPr>
        <p:spPr>
          <a:xfrm>
            <a:off x="2116836" y="693229"/>
            <a:ext cx="7729728" cy="1188720"/>
          </a:xfrm>
          <a:solidFill>
            <a:schemeClr val="accent2"/>
          </a:solidFill>
        </p:spPr>
        <p:txBody>
          <a:bodyPr>
            <a:normAutofit/>
          </a:bodyPr>
          <a:lstStyle/>
          <a:p>
            <a:r>
              <a:rPr lang="en-US" sz="2400" b="1" dirty="0"/>
              <a:t>Does the withdrawal requirement violate ethics rules?</a:t>
            </a:r>
            <a:r>
              <a:rPr lang="en-US" sz="2400" dirty="0"/>
              <a:t> </a:t>
            </a:r>
          </a:p>
        </p:txBody>
      </p:sp>
      <p:sp>
        <p:nvSpPr>
          <p:cNvPr id="3" name="Content Placeholder 2">
            <a:extLst>
              <a:ext uri="{FF2B5EF4-FFF2-40B4-BE49-F238E27FC236}">
                <a16:creationId xmlns:a16="http://schemas.microsoft.com/office/drawing/2014/main" id="{ACFB3B80-BF4A-4FB6-AD26-89B25FB00559}"/>
              </a:ext>
            </a:extLst>
          </p:cNvPr>
          <p:cNvSpPr>
            <a:spLocks noGrp="1"/>
          </p:cNvSpPr>
          <p:nvPr>
            <p:ph idx="1"/>
          </p:nvPr>
        </p:nvSpPr>
        <p:spPr/>
        <p:txBody>
          <a:bodyPr>
            <a:noAutofit/>
          </a:bodyPr>
          <a:lstStyle/>
          <a:p>
            <a:r>
              <a:rPr lang="en-US" sz="2200" cap="small" dirty="0"/>
              <a:t>Miss. R. Prof. Resp</a:t>
            </a:r>
            <a:r>
              <a:rPr lang="en-US" sz="2200" dirty="0"/>
              <a:t> Rule 1.2(c) provides, </a:t>
            </a:r>
          </a:p>
          <a:p>
            <a:endParaRPr lang="en-US" sz="2200" dirty="0"/>
          </a:p>
          <a:p>
            <a:r>
              <a:rPr lang="en-US" sz="2200" dirty="0"/>
              <a:t>“A lawyer may limit the objectives or scope of the representation if the limitation is </a:t>
            </a:r>
            <a:r>
              <a:rPr lang="en-US" sz="2200" dirty="0">
                <a:highlight>
                  <a:srgbClr val="FFFF00"/>
                </a:highlight>
              </a:rPr>
              <a:t>reasonable under the circumstances </a:t>
            </a:r>
            <a:r>
              <a:rPr lang="en-US" sz="2200" dirty="0"/>
              <a:t>and </a:t>
            </a:r>
            <a:r>
              <a:rPr lang="en-US" sz="2200" dirty="0">
                <a:highlight>
                  <a:srgbClr val="FFFF00"/>
                </a:highlight>
              </a:rPr>
              <a:t>the client gives informed consent.”</a:t>
            </a:r>
          </a:p>
        </p:txBody>
      </p:sp>
    </p:spTree>
    <p:extLst>
      <p:ext uri="{BB962C8B-B14F-4D97-AF65-F5344CB8AC3E}">
        <p14:creationId xmlns:p14="http://schemas.microsoft.com/office/powerpoint/2010/main" val="1421854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B07F40-EE21-6EEE-FE6F-0A9E7A5255B5}"/>
              </a:ext>
            </a:extLst>
          </p:cNvPr>
          <p:cNvSpPr>
            <a:spLocks noGrp="1"/>
          </p:cNvSpPr>
          <p:nvPr>
            <p:ph type="title"/>
          </p:nvPr>
        </p:nvSpPr>
        <p:spPr>
          <a:solidFill>
            <a:schemeClr val="accent1">
              <a:lumMod val="75000"/>
            </a:schemeClr>
          </a:solidFill>
        </p:spPr>
        <p:txBody>
          <a:bodyPr/>
          <a:lstStyle/>
          <a:p>
            <a:r>
              <a:rPr lang="en-US" dirty="0">
                <a:solidFill>
                  <a:schemeClr val="bg1"/>
                </a:solidFill>
              </a:rPr>
              <a:t>Informed consent </a:t>
            </a:r>
          </a:p>
        </p:txBody>
      </p:sp>
      <p:sp>
        <p:nvSpPr>
          <p:cNvPr id="5" name="Content Placeholder 4">
            <a:extLst>
              <a:ext uri="{FF2B5EF4-FFF2-40B4-BE49-F238E27FC236}">
                <a16:creationId xmlns:a16="http://schemas.microsoft.com/office/drawing/2014/main" id="{7B2DC4D6-0D35-3A27-D0B3-B18BC912353A}"/>
              </a:ext>
            </a:extLst>
          </p:cNvPr>
          <p:cNvSpPr>
            <a:spLocks noGrp="1"/>
          </p:cNvSpPr>
          <p:nvPr>
            <p:ph sz="half" idx="1"/>
          </p:nvPr>
        </p:nvSpPr>
        <p:spPr/>
        <p:txBody>
          <a:bodyPr>
            <a:normAutofit lnSpcReduction="10000"/>
          </a:bodyPr>
          <a:lstStyle/>
          <a:p>
            <a:pPr marL="0" indent="0">
              <a:buNone/>
            </a:pPr>
            <a:r>
              <a:rPr lang="en-US" sz="2200" b="1" dirty="0"/>
              <a:t>Proposed </a:t>
            </a:r>
            <a:r>
              <a:rPr lang="en-US" sz="2200" b="1"/>
              <a:t>Rule 14: </a:t>
            </a:r>
            <a:r>
              <a:rPr lang="en-US" sz="2200" b="1" dirty="0"/>
              <a:t>A lawyer should </a:t>
            </a:r>
          </a:p>
          <a:p>
            <a:pPr marL="0" indent="0">
              <a:buNone/>
            </a:pPr>
            <a:endParaRPr lang="en-US" sz="2200" b="1" dirty="0"/>
          </a:p>
          <a:p>
            <a:pPr>
              <a:buFontTx/>
              <a:buChar char="-"/>
            </a:pPr>
            <a:r>
              <a:rPr lang="en-US" sz="2200" dirty="0"/>
              <a:t>Assess whether collaborative law is appropriate in this case</a:t>
            </a:r>
          </a:p>
          <a:p>
            <a:pPr>
              <a:buFontTx/>
              <a:buChar char="-"/>
            </a:pPr>
            <a:r>
              <a:rPr lang="en-US" sz="2200" dirty="0"/>
              <a:t>Advise the client of the benefits and risks as compared to those of other options (mediation, litigation)</a:t>
            </a:r>
          </a:p>
          <a:p>
            <a:pPr>
              <a:buFontTx/>
              <a:buChar char="-"/>
            </a:pPr>
            <a:endParaRPr lang="en-US" dirty="0"/>
          </a:p>
        </p:txBody>
      </p:sp>
      <p:sp>
        <p:nvSpPr>
          <p:cNvPr id="6" name="Content Placeholder 5">
            <a:extLst>
              <a:ext uri="{FF2B5EF4-FFF2-40B4-BE49-F238E27FC236}">
                <a16:creationId xmlns:a16="http://schemas.microsoft.com/office/drawing/2014/main" id="{19EC0C74-E14A-075C-54B3-27DE0D329261}"/>
              </a:ext>
            </a:extLst>
          </p:cNvPr>
          <p:cNvSpPr>
            <a:spLocks noGrp="1"/>
          </p:cNvSpPr>
          <p:nvPr>
            <p:ph sz="half" idx="2"/>
          </p:nvPr>
        </p:nvSpPr>
        <p:spPr/>
        <p:txBody>
          <a:bodyPr>
            <a:normAutofit lnSpcReduction="10000"/>
          </a:bodyPr>
          <a:lstStyle/>
          <a:p>
            <a:pPr marL="0" indent="0">
              <a:buNone/>
            </a:pPr>
            <a:r>
              <a:rPr lang="en-US" sz="2200" b="1" dirty="0"/>
              <a:t>Proposed Rule 14 </a:t>
            </a:r>
            <a:r>
              <a:rPr lang="en-US" sz="2200" dirty="0"/>
              <a:t>requires that the lawyer advise the client</a:t>
            </a:r>
          </a:p>
          <a:p>
            <a:pPr>
              <a:buFontTx/>
              <a:buChar char="-"/>
            </a:pPr>
            <a:r>
              <a:rPr lang="en-US" sz="2200" dirty="0"/>
              <a:t>That the process terminates if litigation is initiated</a:t>
            </a:r>
          </a:p>
          <a:p>
            <a:pPr>
              <a:buFontTx/>
              <a:buChar char="-"/>
            </a:pPr>
            <a:r>
              <a:rPr lang="en-US" sz="2200" dirty="0"/>
              <a:t>That the lawyer and their firm are disqualified from litigation </a:t>
            </a:r>
          </a:p>
          <a:p>
            <a:pPr>
              <a:buFontTx/>
              <a:buChar char="-"/>
            </a:pPr>
            <a:r>
              <a:rPr lang="en-US" sz="2200" dirty="0"/>
              <a:t>That the process is voluntary and may be terminated at any time.</a:t>
            </a:r>
          </a:p>
          <a:p>
            <a:endParaRPr lang="en-US" dirty="0"/>
          </a:p>
        </p:txBody>
      </p:sp>
    </p:spTree>
    <p:extLst>
      <p:ext uri="{BB962C8B-B14F-4D97-AF65-F5344CB8AC3E}">
        <p14:creationId xmlns:p14="http://schemas.microsoft.com/office/powerpoint/2010/main" val="704078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E8F55-66BA-EA32-6775-1DA82C2194B2}"/>
              </a:ext>
            </a:extLst>
          </p:cNvPr>
          <p:cNvSpPr>
            <a:spLocks noGrp="1"/>
          </p:cNvSpPr>
          <p:nvPr>
            <p:ph type="title"/>
          </p:nvPr>
        </p:nvSpPr>
        <p:spPr>
          <a:solidFill>
            <a:schemeClr val="accent1">
              <a:lumMod val="75000"/>
            </a:schemeClr>
          </a:solidFill>
        </p:spPr>
        <p:txBody>
          <a:bodyPr>
            <a:normAutofit/>
          </a:bodyPr>
          <a:lstStyle/>
          <a:p>
            <a:r>
              <a:rPr lang="en-US" dirty="0">
                <a:solidFill>
                  <a:schemeClr val="bg1"/>
                </a:solidFill>
              </a:rPr>
              <a:t>the lawyer’s duty of diligence</a:t>
            </a:r>
          </a:p>
        </p:txBody>
      </p:sp>
      <p:sp>
        <p:nvSpPr>
          <p:cNvPr id="5" name="Content Placeholder 4">
            <a:extLst>
              <a:ext uri="{FF2B5EF4-FFF2-40B4-BE49-F238E27FC236}">
                <a16:creationId xmlns:a16="http://schemas.microsoft.com/office/drawing/2014/main" id="{75AB3C10-9334-E075-0A65-085731E2687D}"/>
              </a:ext>
            </a:extLst>
          </p:cNvPr>
          <p:cNvSpPr>
            <a:spLocks noGrp="1"/>
          </p:cNvSpPr>
          <p:nvPr>
            <p:ph idx="1"/>
          </p:nvPr>
        </p:nvSpPr>
        <p:spPr/>
        <p:txBody>
          <a:bodyPr/>
          <a:lstStyle/>
          <a:p>
            <a:r>
              <a:rPr lang="en-US" sz="2400" b="1" cap="small" dirty="0"/>
              <a:t>Miss. R. Prof. Resp</a:t>
            </a:r>
            <a:r>
              <a:rPr lang="en-US" sz="2400" b="1" dirty="0"/>
              <a:t>. 1.4 </a:t>
            </a:r>
            <a:r>
              <a:rPr lang="en-US" sz="2400" dirty="0"/>
              <a:t>states that  lawyers must act with “reasonable diligence” on behalf of a client. </a:t>
            </a:r>
          </a:p>
          <a:p>
            <a:endParaRPr lang="en-US" sz="2400" dirty="0"/>
          </a:p>
          <a:p>
            <a:r>
              <a:rPr lang="en-US" sz="2400" dirty="0"/>
              <a:t>The comments state that  “A lawyer should act with commitment and dedication to the interests of the client and with zeal in advocacy upon the client's behalf. </a:t>
            </a:r>
            <a:r>
              <a:rPr lang="en-US" sz="2400" i="1" dirty="0"/>
              <a:t>However, a lawyer is not bound to press for every advantage that might be realized for a client.” </a:t>
            </a:r>
            <a:endParaRPr lang="en-US" sz="2400" dirty="0"/>
          </a:p>
          <a:p>
            <a:endParaRPr lang="en-US" dirty="0"/>
          </a:p>
        </p:txBody>
      </p:sp>
      <p:sp>
        <p:nvSpPr>
          <p:cNvPr id="6" name="Text Placeholder 5">
            <a:extLst>
              <a:ext uri="{FF2B5EF4-FFF2-40B4-BE49-F238E27FC236}">
                <a16:creationId xmlns:a16="http://schemas.microsoft.com/office/drawing/2014/main" id="{C270313F-FD8B-CCCD-59EA-3BE1FBC53091}"/>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4158261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AD141-7EF5-2972-EEA3-3FF21DE51471}"/>
              </a:ext>
            </a:extLst>
          </p:cNvPr>
          <p:cNvSpPr>
            <a:spLocks noGrp="1"/>
          </p:cNvSpPr>
          <p:nvPr>
            <p:ph type="title"/>
          </p:nvPr>
        </p:nvSpPr>
        <p:spPr/>
        <p:txBody>
          <a:bodyPr>
            <a:normAutofit fontScale="90000"/>
          </a:bodyPr>
          <a:lstStyle/>
          <a:p>
            <a:r>
              <a:rPr lang="en-US" dirty="0"/>
              <a:t>Does the process violate confidentiality rules?</a:t>
            </a:r>
          </a:p>
        </p:txBody>
      </p:sp>
      <p:sp>
        <p:nvSpPr>
          <p:cNvPr id="3" name="Content Placeholder 2">
            <a:extLst>
              <a:ext uri="{FF2B5EF4-FFF2-40B4-BE49-F238E27FC236}">
                <a16:creationId xmlns:a16="http://schemas.microsoft.com/office/drawing/2014/main" id="{35A4B481-6FC6-6967-826A-1937C53BFFAA}"/>
              </a:ext>
            </a:extLst>
          </p:cNvPr>
          <p:cNvSpPr>
            <a:spLocks noGrp="1"/>
          </p:cNvSpPr>
          <p:nvPr>
            <p:ph idx="1"/>
          </p:nvPr>
        </p:nvSpPr>
        <p:spPr/>
        <p:txBody>
          <a:bodyPr>
            <a:noAutofit/>
          </a:bodyPr>
          <a:lstStyle/>
          <a:p>
            <a:pPr marL="0" indent="0">
              <a:buNone/>
            </a:pPr>
            <a:r>
              <a:rPr lang="en-US" sz="2200" cap="small" dirty="0"/>
              <a:t>Miss. R. Prof. Resp</a:t>
            </a:r>
            <a:r>
              <a:rPr lang="en-US" sz="2200" dirty="0"/>
              <a:t>. provides, </a:t>
            </a:r>
          </a:p>
          <a:p>
            <a:pPr marL="0" indent="0">
              <a:buNone/>
            </a:pPr>
            <a:endParaRPr lang="en-US" sz="2200" dirty="0"/>
          </a:p>
          <a:p>
            <a:pPr marL="0" indent="0">
              <a:buNone/>
            </a:pPr>
            <a:r>
              <a:rPr lang="en-US" sz="2200" dirty="0"/>
              <a:t>“A lawyer shall not reveal information relating to the representation of a client </a:t>
            </a:r>
            <a:r>
              <a:rPr lang="en-US" sz="2200" dirty="0">
                <a:highlight>
                  <a:srgbClr val="FFFF00"/>
                </a:highlight>
              </a:rPr>
              <a:t>unless the client gives informed consent</a:t>
            </a:r>
            <a:r>
              <a:rPr lang="en-US" sz="2200" dirty="0"/>
              <a:t> [or] the disclosure is impliedly authorized in order to carry out the representation.”  </a:t>
            </a:r>
          </a:p>
          <a:p>
            <a:pPr marL="0" indent="0">
              <a:buNone/>
            </a:pPr>
            <a:endParaRPr lang="en-US" sz="2200" dirty="0"/>
          </a:p>
          <a:p>
            <a:pPr marL="0" indent="0">
              <a:buNone/>
            </a:pPr>
            <a:r>
              <a:rPr lang="en-US" sz="2200" dirty="0"/>
              <a:t>The attorney should advise the client regarding information that must be shared voluntarily and ensure that the client makes an informed consent to that aspect of the process.</a:t>
            </a:r>
          </a:p>
        </p:txBody>
      </p:sp>
      <p:sp>
        <p:nvSpPr>
          <p:cNvPr id="4" name="Text Placeholder 3">
            <a:extLst>
              <a:ext uri="{FF2B5EF4-FFF2-40B4-BE49-F238E27FC236}">
                <a16:creationId xmlns:a16="http://schemas.microsoft.com/office/drawing/2014/main" id="{1C635855-5539-4081-98CA-209703F2DBE9}"/>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522306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A8080A0-191F-0648-DD84-5C6CD3E214AC}"/>
              </a:ext>
            </a:extLst>
          </p:cNvPr>
          <p:cNvSpPr>
            <a:spLocks noGrp="1"/>
          </p:cNvSpPr>
          <p:nvPr>
            <p:ph type="title"/>
          </p:nvPr>
        </p:nvSpPr>
        <p:spPr>
          <a:solidFill>
            <a:schemeClr val="accent1">
              <a:lumMod val="75000"/>
            </a:schemeClr>
          </a:solidFill>
        </p:spPr>
        <p:txBody>
          <a:bodyPr/>
          <a:lstStyle/>
          <a:p>
            <a:r>
              <a:rPr lang="en-US" dirty="0">
                <a:solidFill>
                  <a:schemeClr val="bg1"/>
                </a:solidFill>
              </a:rPr>
              <a:t>Does the four-way process create a conflict of interest?</a:t>
            </a:r>
          </a:p>
        </p:txBody>
      </p:sp>
      <p:sp>
        <p:nvSpPr>
          <p:cNvPr id="6" name="Content Placeholder 5">
            <a:extLst>
              <a:ext uri="{FF2B5EF4-FFF2-40B4-BE49-F238E27FC236}">
                <a16:creationId xmlns:a16="http://schemas.microsoft.com/office/drawing/2014/main" id="{B3F761F9-F535-6451-50DF-AB97B9ACFCF9}"/>
              </a:ext>
            </a:extLst>
          </p:cNvPr>
          <p:cNvSpPr>
            <a:spLocks noGrp="1"/>
          </p:cNvSpPr>
          <p:nvPr>
            <p:ph idx="1"/>
          </p:nvPr>
        </p:nvSpPr>
        <p:spPr/>
        <p:txBody>
          <a:bodyPr>
            <a:normAutofit/>
          </a:bodyPr>
          <a:lstStyle/>
          <a:p>
            <a:pPr fontAlgn="base"/>
            <a:r>
              <a:rPr lang="en-US" sz="2000" cap="small" dirty="0"/>
              <a:t>Miss. R. Prof. Resp</a:t>
            </a:r>
            <a:r>
              <a:rPr lang="en-US" sz="2000" dirty="0"/>
              <a:t>. 1.7 provides:</a:t>
            </a:r>
          </a:p>
          <a:p>
            <a:pPr fontAlgn="base"/>
            <a:r>
              <a:rPr lang="en-US" sz="2000" dirty="0"/>
              <a:t>(b) A lawyer </a:t>
            </a:r>
            <a:r>
              <a:rPr lang="en-US" sz="2000" dirty="0">
                <a:highlight>
                  <a:srgbClr val="FFFF00"/>
                </a:highlight>
              </a:rPr>
              <a:t>shall not represent a client if the representation </a:t>
            </a:r>
            <a:r>
              <a:rPr lang="en-US" sz="2000" dirty="0"/>
              <a:t>of that client  </a:t>
            </a:r>
            <a:r>
              <a:rPr lang="en-US" sz="2000" dirty="0">
                <a:highlight>
                  <a:srgbClr val="FFFF00"/>
                </a:highlight>
              </a:rPr>
              <a:t>may be materially limited by the lawyer's responsibilities</a:t>
            </a:r>
            <a:r>
              <a:rPr lang="en-US" sz="2000" dirty="0"/>
              <a:t> to another client or </a:t>
            </a:r>
            <a:r>
              <a:rPr lang="en-US" sz="2000" dirty="0">
                <a:highlight>
                  <a:srgbClr val="FFFF00"/>
                </a:highlight>
              </a:rPr>
              <a:t>to a third person</a:t>
            </a:r>
            <a:r>
              <a:rPr lang="en-US" sz="2000" dirty="0"/>
              <a:t>, or by the lawyer's own interests, unless the lawyer reasonably believes: (1) the representation will not be adversely affected; and(2) the client has given knowing and informed consent after consultation. The consultation shall include explanation of the implications of the representation and the advantages and risks involved.</a:t>
            </a:r>
          </a:p>
          <a:p>
            <a:endParaRPr lang="en-US" dirty="0"/>
          </a:p>
        </p:txBody>
      </p:sp>
    </p:spTree>
    <p:extLst>
      <p:ext uri="{BB962C8B-B14F-4D97-AF65-F5344CB8AC3E}">
        <p14:creationId xmlns:p14="http://schemas.microsoft.com/office/powerpoint/2010/main" val="978198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5EA28-3840-435D-2967-47967B8944DB}"/>
              </a:ext>
            </a:extLst>
          </p:cNvPr>
          <p:cNvSpPr>
            <a:spLocks noGrp="1"/>
          </p:cNvSpPr>
          <p:nvPr>
            <p:ph type="title"/>
          </p:nvPr>
        </p:nvSpPr>
        <p:spPr>
          <a:solidFill>
            <a:schemeClr val="accent2"/>
          </a:solidFill>
        </p:spPr>
        <p:txBody>
          <a:bodyPr/>
          <a:lstStyle/>
          <a:p>
            <a:r>
              <a:rPr lang="en-US" dirty="0"/>
              <a:t>Proposal for unilateral divorce</a:t>
            </a:r>
          </a:p>
        </p:txBody>
      </p:sp>
      <p:sp>
        <p:nvSpPr>
          <p:cNvPr id="5" name="Content Placeholder 4">
            <a:extLst>
              <a:ext uri="{FF2B5EF4-FFF2-40B4-BE49-F238E27FC236}">
                <a16:creationId xmlns:a16="http://schemas.microsoft.com/office/drawing/2014/main" id="{8EB0DDB0-FA97-065B-526A-1A6806F0EE2C}"/>
              </a:ext>
            </a:extLst>
          </p:cNvPr>
          <p:cNvSpPr>
            <a:spLocks noGrp="1"/>
          </p:cNvSpPr>
          <p:nvPr>
            <p:ph sz="half" idx="1"/>
          </p:nvPr>
        </p:nvSpPr>
        <p:spPr/>
        <p:txBody>
          <a:bodyPr>
            <a:noAutofit/>
          </a:bodyPr>
          <a:lstStyle/>
          <a:p>
            <a:pPr marL="0" indent="0">
              <a:buNone/>
            </a:pPr>
            <a:r>
              <a:rPr lang="en-US" sz="2200" dirty="0"/>
              <a:t>“It is the </a:t>
            </a:r>
            <a:r>
              <a:rPr lang="en-US" sz="2200" dirty="0">
                <a:highlight>
                  <a:srgbClr val="FFFF00"/>
                </a:highlight>
              </a:rPr>
              <a:t>overwhelming consensus </a:t>
            </a:r>
            <a:r>
              <a:rPr lang="en-US" sz="2200" dirty="0"/>
              <a:t>of the Task Force that legislative action must be taken to amend Mississippi Code Annotated 93-5-1 to provide for an additional fault grounds for divorce based on a finding of an </a:t>
            </a:r>
            <a:r>
              <a:rPr lang="en-US" sz="2200" i="1" dirty="0"/>
              <a:t>irretrievable breakdown </a:t>
            </a:r>
            <a:r>
              <a:rPr lang="en-US" sz="2200" dirty="0"/>
              <a:t>of the marriage and/or </a:t>
            </a:r>
            <a:r>
              <a:rPr lang="en-US" sz="2200" i="1" dirty="0"/>
              <a:t>complete incompatibility </a:t>
            </a:r>
            <a:r>
              <a:rPr lang="en-US" sz="2200" dirty="0"/>
              <a:t>between spouses.” </a:t>
            </a:r>
          </a:p>
        </p:txBody>
      </p:sp>
      <p:sp>
        <p:nvSpPr>
          <p:cNvPr id="6" name="Content Placeholder 5">
            <a:extLst>
              <a:ext uri="{FF2B5EF4-FFF2-40B4-BE49-F238E27FC236}">
                <a16:creationId xmlns:a16="http://schemas.microsoft.com/office/drawing/2014/main" id="{6EF80F2B-AFE8-804B-27F6-8366BA0E8FEB}"/>
              </a:ext>
            </a:extLst>
          </p:cNvPr>
          <p:cNvSpPr>
            <a:spLocks noGrp="1"/>
          </p:cNvSpPr>
          <p:nvPr>
            <p:ph sz="half" idx="2"/>
          </p:nvPr>
        </p:nvSpPr>
        <p:spPr/>
        <p:txBody>
          <a:bodyPr>
            <a:noAutofit/>
          </a:bodyPr>
          <a:lstStyle/>
          <a:p>
            <a:pPr marL="0" indent="0">
              <a:buNone/>
            </a:pPr>
            <a:r>
              <a:rPr lang="en-US" sz="2000" dirty="0"/>
              <a:t>“An example of statutory language would be:  The chancery court may divorce persons upon application of either party, when the court finds there has been an irretrievable breakdown of the marriage and that further attempts at reconciliation are impractical or futile and not in the best interests of the parties or family.” Task Force Report, Recommendation #1</a:t>
            </a:r>
          </a:p>
        </p:txBody>
      </p:sp>
    </p:spTree>
    <p:extLst>
      <p:ext uri="{BB962C8B-B14F-4D97-AF65-F5344CB8AC3E}">
        <p14:creationId xmlns:p14="http://schemas.microsoft.com/office/powerpoint/2010/main" val="1974078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881286A-0593-E5E1-D487-3451834415A5}"/>
              </a:ext>
            </a:extLst>
          </p:cNvPr>
          <p:cNvSpPr>
            <a:spLocks noGrp="1"/>
          </p:cNvSpPr>
          <p:nvPr>
            <p:ph type="title"/>
          </p:nvPr>
        </p:nvSpPr>
        <p:spPr>
          <a:solidFill>
            <a:schemeClr val="accent1">
              <a:lumMod val="75000"/>
            </a:schemeClr>
          </a:solidFill>
        </p:spPr>
        <p:txBody>
          <a:bodyPr/>
          <a:lstStyle/>
          <a:p>
            <a:r>
              <a:rPr lang="en-US" dirty="0">
                <a:solidFill>
                  <a:schemeClr val="bg1"/>
                </a:solidFill>
              </a:rPr>
              <a:t>Reasons for recommendation #</a:t>
            </a:r>
            <a:r>
              <a:rPr lang="en-US" dirty="0"/>
              <a:t>1</a:t>
            </a:r>
          </a:p>
        </p:txBody>
      </p:sp>
      <p:sp>
        <p:nvSpPr>
          <p:cNvPr id="6" name="Content Placeholder 5">
            <a:extLst>
              <a:ext uri="{FF2B5EF4-FFF2-40B4-BE49-F238E27FC236}">
                <a16:creationId xmlns:a16="http://schemas.microsoft.com/office/drawing/2014/main" id="{9C4D5DD8-E528-8C9E-D00C-E9D48CB0C329}"/>
              </a:ext>
            </a:extLst>
          </p:cNvPr>
          <p:cNvSpPr>
            <a:spLocks noGrp="1"/>
          </p:cNvSpPr>
          <p:nvPr>
            <p:ph idx="1"/>
          </p:nvPr>
        </p:nvSpPr>
        <p:spPr/>
        <p:txBody>
          <a:bodyPr>
            <a:normAutofit/>
          </a:bodyPr>
          <a:lstStyle/>
          <a:p>
            <a:pPr marL="0" indent="0">
              <a:buNone/>
            </a:pPr>
            <a:r>
              <a:rPr lang="en-US" sz="2200" dirty="0"/>
              <a:t>The current system</a:t>
            </a:r>
          </a:p>
          <a:p>
            <a:pPr>
              <a:buFontTx/>
              <a:buChar char="-"/>
            </a:pPr>
            <a:r>
              <a:rPr lang="en-US" sz="2200" dirty="0"/>
              <a:t>Does not save marriages</a:t>
            </a:r>
          </a:p>
          <a:p>
            <a:pPr>
              <a:buFontTx/>
              <a:buChar char="-"/>
            </a:pPr>
            <a:r>
              <a:rPr lang="en-US" sz="2200" dirty="0"/>
              <a:t>Allows divorce blackmail</a:t>
            </a:r>
          </a:p>
          <a:p>
            <a:pPr>
              <a:buFontTx/>
              <a:buChar char="-"/>
            </a:pPr>
            <a:r>
              <a:rPr lang="en-US" sz="2200" dirty="0"/>
              <a:t>Uses scarce court resources</a:t>
            </a:r>
          </a:p>
          <a:p>
            <a:pPr>
              <a:buFontTx/>
              <a:buChar char="-"/>
            </a:pPr>
            <a:r>
              <a:rPr lang="en-US" sz="2200" dirty="0"/>
              <a:t>Increases the costs of divorce</a:t>
            </a:r>
          </a:p>
          <a:p>
            <a:pPr>
              <a:buFontTx/>
              <a:buChar char="-"/>
            </a:pPr>
            <a:r>
              <a:rPr lang="en-US" sz="2200" dirty="0"/>
              <a:t>Embitters spouses</a:t>
            </a:r>
          </a:p>
          <a:p>
            <a:pPr>
              <a:buFontTx/>
              <a:buChar char="-"/>
            </a:pPr>
            <a:r>
              <a:rPr lang="en-US" sz="2200" dirty="0"/>
              <a:t>Negatively affects victims of domestic violence</a:t>
            </a:r>
          </a:p>
          <a:p>
            <a:pPr>
              <a:buFontTx/>
              <a:buChar char="-"/>
            </a:pPr>
            <a:r>
              <a:rPr lang="en-US" sz="2200" dirty="0"/>
              <a:t>Makes it more difficult for pro se litigants</a:t>
            </a:r>
          </a:p>
          <a:p>
            <a:pPr>
              <a:buFontTx/>
              <a:buChar char="-"/>
            </a:pPr>
            <a:r>
              <a:rPr lang="en-US" sz="2200" dirty="0"/>
              <a:t>Prevents spouses and children from moving forward with their lives</a:t>
            </a:r>
          </a:p>
        </p:txBody>
      </p:sp>
      <p:sp>
        <p:nvSpPr>
          <p:cNvPr id="7" name="Text Placeholder 6">
            <a:extLst>
              <a:ext uri="{FF2B5EF4-FFF2-40B4-BE49-F238E27FC236}">
                <a16:creationId xmlns:a16="http://schemas.microsoft.com/office/drawing/2014/main" id="{ACC25316-DB89-B8E6-612C-3CC547966FA0}"/>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482117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0D915-1D72-FCD7-5B21-C810FE3496B7}"/>
              </a:ext>
            </a:extLst>
          </p:cNvPr>
          <p:cNvSpPr>
            <a:spLocks noGrp="1"/>
          </p:cNvSpPr>
          <p:nvPr>
            <p:ph type="title"/>
          </p:nvPr>
        </p:nvSpPr>
        <p:spPr>
          <a:solidFill>
            <a:schemeClr val="accent1">
              <a:lumMod val="75000"/>
            </a:schemeClr>
          </a:solidFill>
        </p:spPr>
        <p:txBody>
          <a:bodyPr/>
          <a:lstStyle/>
          <a:p>
            <a:r>
              <a:rPr lang="en-US" dirty="0">
                <a:solidFill>
                  <a:schemeClr val="bg1"/>
                </a:solidFill>
              </a:rPr>
              <a:t>Recommendation # 3</a:t>
            </a:r>
          </a:p>
        </p:txBody>
      </p:sp>
      <p:sp>
        <p:nvSpPr>
          <p:cNvPr id="5" name="Content Placeholder 4">
            <a:extLst>
              <a:ext uri="{FF2B5EF4-FFF2-40B4-BE49-F238E27FC236}">
                <a16:creationId xmlns:a16="http://schemas.microsoft.com/office/drawing/2014/main" id="{B9490056-28CE-43D8-31A5-9E6694059931}"/>
              </a:ext>
            </a:extLst>
          </p:cNvPr>
          <p:cNvSpPr>
            <a:spLocks noGrp="1"/>
          </p:cNvSpPr>
          <p:nvPr>
            <p:ph idx="1"/>
          </p:nvPr>
        </p:nvSpPr>
        <p:spPr/>
        <p:txBody>
          <a:bodyPr/>
          <a:lstStyle/>
          <a:p>
            <a:pPr marL="0" indent="0">
              <a:buNone/>
            </a:pPr>
            <a:r>
              <a:rPr lang="en-US" sz="2000" b="1" dirty="0"/>
              <a:t>Administrative Suspension of Child Support due to Incarceration </a:t>
            </a:r>
            <a:endParaRPr lang="en-US" sz="2000" dirty="0"/>
          </a:p>
          <a:p>
            <a:pPr marL="0" indent="0">
              <a:buNone/>
            </a:pPr>
            <a:r>
              <a:rPr lang="en-US" sz="2000" dirty="0"/>
              <a:t>The Task Force unanimously recommends the creation of a code section to authorize the administrative suspension of child support for non-custodial parents who are incarcerated in jail or prison for more than 180 days. Under the Flexibility, Efficiency and Modernization in Child Support Enforcement Programs final rule2, Mississippi may not exclude the consideration of incarceration as a material change in circumstance in establishing and modifying child support obligations. </a:t>
            </a:r>
          </a:p>
          <a:p>
            <a:pPr marL="0" indent="0">
              <a:buNone/>
            </a:pPr>
            <a:endParaRPr lang="en-US" dirty="0"/>
          </a:p>
        </p:txBody>
      </p:sp>
    </p:spTree>
    <p:extLst>
      <p:ext uri="{BB962C8B-B14F-4D97-AF65-F5344CB8AC3E}">
        <p14:creationId xmlns:p14="http://schemas.microsoft.com/office/powerpoint/2010/main" val="3100177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B02A6FD-712F-4514-0060-8F222419D338}"/>
              </a:ext>
            </a:extLst>
          </p:cNvPr>
          <p:cNvSpPr>
            <a:spLocks noGrp="1"/>
          </p:cNvSpPr>
          <p:nvPr>
            <p:ph type="title"/>
          </p:nvPr>
        </p:nvSpPr>
        <p:spPr>
          <a:solidFill>
            <a:schemeClr val="accent2"/>
          </a:solidFill>
        </p:spPr>
        <p:txBody>
          <a:bodyPr>
            <a:normAutofit fontScale="90000"/>
          </a:bodyPr>
          <a:lstStyle/>
          <a:p>
            <a:r>
              <a:rPr lang="en-US" dirty="0">
                <a:solidFill>
                  <a:schemeClr val="bg1"/>
                </a:solidFill>
              </a:rPr>
              <a:t>Proposed rule 5(b): Beginning and concluding collaborative process</a:t>
            </a:r>
            <a:br>
              <a:rPr lang="en-US" dirty="0"/>
            </a:br>
            <a:endParaRPr lang="en-US" dirty="0"/>
          </a:p>
        </p:txBody>
      </p:sp>
      <p:sp>
        <p:nvSpPr>
          <p:cNvPr id="6" name="Content Placeholder 5">
            <a:extLst>
              <a:ext uri="{FF2B5EF4-FFF2-40B4-BE49-F238E27FC236}">
                <a16:creationId xmlns:a16="http://schemas.microsoft.com/office/drawing/2014/main" id="{7B40851C-6A1B-E914-C976-9EF81A683679}"/>
              </a:ext>
            </a:extLst>
          </p:cNvPr>
          <p:cNvSpPr>
            <a:spLocks noGrp="1"/>
          </p:cNvSpPr>
          <p:nvPr>
            <p:ph idx="1"/>
          </p:nvPr>
        </p:nvSpPr>
        <p:spPr>
          <a:xfrm>
            <a:off x="2231136" y="2308302"/>
            <a:ext cx="7729728" cy="3585006"/>
          </a:xfrm>
        </p:spPr>
        <p:txBody>
          <a:bodyPr>
            <a:normAutofit/>
          </a:bodyPr>
          <a:lstStyle/>
          <a:p>
            <a:r>
              <a:rPr lang="en-US" sz="2400" dirty="0"/>
              <a:t>Collaborative law is voluntary</a:t>
            </a:r>
          </a:p>
          <a:p>
            <a:r>
              <a:rPr lang="en-US" sz="2400" dirty="0"/>
              <a:t> a tribunal may not order a party to participate in a collaborative law process over that party’s objection. </a:t>
            </a:r>
          </a:p>
        </p:txBody>
      </p:sp>
    </p:spTree>
    <p:extLst>
      <p:ext uri="{BB962C8B-B14F-4D97-AF65-F5344CB8AC3E}">
        <p14:creationId xmlns:p14="http://schemas.microsoft.com/office/powerpoint/2010/main" val="282054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AA7F89-DA3A-45B7-3E61-6DC512A4B4D0}"/>
              </a:ext>
            </a:extLst>
          </p:cNvPr>
          <p:cNvSpPr>
            <a:spLocks noGrp="1"/>
          </p:cNvSpPr>
          <p:nvPr>
            <p:ph type="title"/>
          </p:nvPr>
        </p:nvSpPr>
        <p:spPr>
          <a:solidFill>
            <a:schemeClr val="accent2"/>
          </a:solidFill>
        </p:spPr>
        <p:txBody>
          <a:bodyPr/>
          <a:lstStyle/>
          <a:p>
            <a:r>
              <a:rPr lang="en-US" dirty="0">
                <a:solidFill>
                  <a:schemeClr val="bg1"/>
                </a:solidFill>
              </a:rPr>
              <a:t>Support for adult disabled children</a:t>
            </a:r>
          </a:p>
        </p:txBody>
      </p:sp>
      <p:sp>
        <p:nvSpPr>
          <p:cNvPr id="5" name="Content Placeholder 4">
            <a:extLst>
              <a:ext uri="{FF2B5EF4-FFF2-40B4-BE49-F238E27FC236}">
                <a16:creationId xmlns:a16="http://schemas.microsoft.com/office/drawing/2014/main" id="{A2E86078-9815-5E6F-C403-A285EF8A23F5}"/>
              </a:ext>
            </a:extLst>
          </p:cNvPr>
          <p:cNvSpPr>
            <a:spLocks noGrp="1"/>
          </p:cNvSpPr>
          <p:nvPr>
            <p:ph sz="half" idx="1"/>
          </p:nvPr>
        </p:nvSpPr>
        <p:spPr/>
        <p:txBody>
          <a:bodyPr/>
          <a:lstStyle/>
          <a:p>
            <a:pPr marL="0" indent="0">
              <a:buNone/>
            </a:pPr>
            <a:r>
              <a:rPr lang="en-US" sz="2200" b="1" dirty="0"/>
              <a:t>Recommendation No. 2: </a:t>
            </a:r>
            <a:endParaRPr lang="en-US" sz="2200" dirty="0"/>
          </a:p>
          <a:p>
            <a:pPr marL="0" indent="0">
              <a:buNone/>
            </a:pPr>
            <a:r>
              <a:rPr lang="en-US" sz="2200" dirty="0"/>
              <a:t>“The Task Force unanimously supports the creation of a presumption that child support for a child with a disability that renders the child incapable of self-support should continue past the age of majority.” </a:t>
            </a:r>
          </a:p>
          <a:p>
            <a:pPr marL="0" indent="0">
              <a:buNone/>
            </a:pPr>
            <a:endParaRPr lang="en-US" dirty="0"/>
          </a:p>
        </p:txBody>
      </p:sp>
      <p:sp>
        <p:nvSpPr>
          <p:cNvPr id="6" name="Content Placeholder 5">
            <a:extLst>
              <a:ext uri="{FF2B5EF4-FFF2-40B4-BE49-F238E27FC236}">
                <a16:creationId xmlns:a16="http://schemas.microsoft.com/office/drawing/2014/main" id="{8528E574-7CD0-B2A0-C202-01B0DDA574F3}"/>
              </a:ext>
            </a:extLst>
          </p:cNvPr>
          <p:cNvSpPr>
            <a:spLocks noGrp="1"/>
          </p:cNvSpPr>
          <p:nvPr>
            <p:ph sz="half" idx="2"/>
          </p:nvPr>
        </p:nvSpPr>
        <p:spPr/>
        <p:txBody>
          <a:bodyPr/>
          <a:lstStyle/>
          <a:p>
            <a:pPr marL="0" indent="0">
              <a:buNone/>
            </a:pPr>
            <a:r>
              <a:rPr lang="en-US" sz="2200" dirty="0"/>
              <a:t>“Legislation should also give the court authority to consider the adult child’s receipt of and eligibility for public benefits and community resources in determining the award of support.” </a:t>
            </a:r>
          </a:p>
          <a:p>
            <a:pPr marL="0" indent="0">
              <a:buNone/>
            </a:pPr>
            <a:endParaRPr lang="en-US" dirty="0"/>
          </a:p>
          <a:p>
            <a:pPr marL="0" indent="0">
              <a:buNone/>
            </a:pPr>
            <a:r>
              <a:rPr lang="en-US" dirty="0"/>
              <a:t>Task Force Report, Recommendation #2</a:t>
            </a:r>
          </a:p>
        </p:txBody>
      </p:sp>
    </p:spTree>
    <p:extLst>
      <p:ext uri="{BB962C8B-B14F-4D97-AF65-F5344CB8AC3E}">
        <p14:creationId xmlns:p14="http://schemas.microsoft.com/office/powerpoint/2010/main" val="920461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DA851-7CEC-511D-F937-69AB006C9182}"/>
              </a:ext>
            </a:extLst>
          </p:cNvPr>
          <p:cNvSpPr>
            <a:spLocks noGrp="1"/>
          </p:cNvSpPr>
          <p:nvPr>
            <p:ph type="title"/>
          </p:nvPr>
        </p:nvSpPr>
        <p:spPr/>
        <p:txBody>
          <a:bodyPr/>
          <a:lstStyle/>
          <a:p>
            <a:r>
              <a:rPr lang="en-US" dirty="0"/>
              <a:t>Elements</a:t>
            </a:r>
          </a:p>
        </p:txBody>
      </p:sp>
      <p:sp>
        <p:nvSpPr>
          <p:cNvPr id="3" name="Content Placeholder 2">
            <a:extLst>
              <a:ext uri="{FF2B5EF4-FFF2-40B4-BE49-F238E27FC236}">
                <a16:creationId xmlns:a16="http://schemas.microsoft.com/office/drawing/2014/main" id="{0FDBD600-B87B-D716-7683-F45C9B7AC98E}"/>
              </a:ext>
            </a:extLst>
          </p:cNvPr>
          <p:cNvSpPr>
            <a:spLocks noGrp="1"/>
          </p:cNvSpPr>
          <p:nvPr>
            <p:ph idx="1"/>
          </p:nvPr>
        </p:nvSpPr>
        <p:spPr/>
        <p:txBody>
          <a:bodyPr>
            <a:normAutofit lnSpcReduction="10000"/>
          </a:bodyPr>
          <a:lstStyle/>
          <a:p>
            <a:pPr marL="0" indent="0">
              <a:buNone/>
            </a:pPr>
            <a:r>
              <a:rPr lang="en-US" sz="2400" dirty="0"/>
              <a:t>Voluntary, early disclosure of information</a:t>
            </a:r>
          </a:p>
          <a:p>
            <a:pPr marL="0" indent="0">
              <a:buNone/>
            </a:pPr>
            <a:r>
              <a:rPr lang="en-US" sz="2400" dirty="0"/>
              <a:t>Duty of honesty and candor</a:t>
            </a:r>
          </a:p>
          <a:p>
            <a:pPr marL="0" indent="0">
              <a:buNone/>
            </a:pPr>
            <a:r>
              <a:rPr lang="en-US" sz="2400" dirty="0"/>
              <a:t>Settlement as a goal</a:t>
            </a:r>
          </a:p>
          <a:p>
            <a:pPr marL="0" indent="0">
              <a:buNone/>
            </a:pPr>
            <a:r>
              <a:rPr lang="en-US" sz="2400" dirty="0"/>
              <a:t>Participatory process</a:t>
            </a:r>
          </a:p>
          <a:p>
            <a:pPr marL="0" indent="0">
              <a:buNone/>
            </a:pPr>
            <a:r>
              <a:rPr lang="en-US" sz="2400" dirty="0"/>
              <a:t>Transparency</a:t>
            </a:r>
          </a:p>
          <a:p>
            <a:pPr marL="0" indent="0">
              <a:buNone/>
            </a:pPr>
            <a:r>
              <a:rPr lang="en-US" sz="2400" dirty="0"/>
              <a:t>Joint retention of experts</a:t>
            </a:r>
          </a:p>
          <a:p>
            <a:pPr marL="0" indent="0">
              <a:buNone/>
            </a:pPr>
            <a:r>
              <a:rPr lang="en-US" sz="2400" dirty="0"/>
              <a:t>Recognizing goals of both parties</a:t>
            </a:r>
          </a:p>
          <a:p>
            <a:pPr marL="0" indent="0">
              <a:buNone/>
            </a:pPr>
            <a:r>
              <a:rPr lang="en-US" sz="2400" dirty="0"/>
              <a:t>Avoiding threat of litigation</a:t>
            </a:r>
          </a:p>
          <a:p>
            <a:pPr marL="0" indent="0">
              <a:buNone/>
            </a:pPr>
            <a:r>
              <a:rPr lang="en-US" sz="2400" dirty="0"/>
              <a:t>Disqualification of attorneys and experts if settlement fails</a:t>
            </a:r>
          </a:p>
          <a:p>
            <a:pPr marL="0" indent="0">
              <a:buNone/>
            </a:pPr>
            <a:r>
              <a:rPr lang="en-US" sz="2400" dirty="0"/>
              <a:t>Four-way meetings</a:t>
            </a:r>
          </a:p>
          <a:p>
            <a:pPr marL="0" indent="0">
              <a:buNone/>
            </a:pPr>
            <a:endParaRPr lang="en-US" dirty="0"/>
          </a:p>
        </p:txBody>
      </p:sp>
      <p:sp>
        <p:nvSpPr>
          <p:cNvPr id="4" name="Text Placeholder 3">
            <a:extLst>
              <a:ext uri="{FF2B5EF4-FFF2-40B4-BE49-F238E27FC236}">
                <a16:creationId xmlns:a16="http://schemas.microsoft.com/office/drawing/2014/main" id="{440A0EF7-3ECE-03A2-026C-B4D307E631BF}"/>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607287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page4image44260464">
            <a:extLst>
              <a:ext uri="{FF2B5EF4-FFF2-40B4-BE49-F238E27FC236}">
                <a16:creationId xmlns:a16="http://schemas.microsoft.com/office/drawing/2014/main" id="{73D23476-B42F-F8CE-96AD-A7E39303C9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8890589" cy="66579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6FAB1E8-964A-1B52-05A4-59C680036CC2}"/>
              </a:ext>
            </a:extLst>
          </p:cNvPr>
          <p:cNvSpPr txBox="1"/>
          <p:nvPr/>
        </p:nvSpPr>
        <p:spPr>
          <a:xfrm>
            <a:off x="9043988" y="557212"/>
            <a:ext cx="2757487" cy="1631216"/>
          </a:xfrm>
          <a:prstGeom prst="rect">
            <a:avLst/>
          </a:prstGeom>
          <a:noFill/>
        </p:spPr>
        <p:txBody>
          <a:bodyPr wrap="square" rtlCol="0">
            <a:spAutoFit/>
          </a:bodyPr>
          <a:lstStyle/>
          <a:p>
            <a:r>
              <a:rPr lang="en-US" sz="2000" dirty="0"/>
              <a:t>20 states and the District of Columbia have adopted a version of the Uniform Rules for Collaborative Practice.</a:t>
            </a:r>
          </a:p>
        </p:txBody>
      </p:sp>
    </p:spTree>
    <p:extLst>
      <p:ext uri="{BB962C8B-B14F-4D97-AF65-F5344CB8AC3E}">
        <p14:creationId xmlns:p14="http://schemas.microsoft.com/office/powerpoint/2010/main" val="515990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B02A6FD-712F-4514-0060-8F222419D338}"/>
              </a:ext>
            </a:extLst>
          </p:cNvPr>
          <p:cNvSpPr>
            <a:spLocks noGrp="1"/>
          </p:cNvSpPr>
          <p:nvPr>
            <p:ph type="title"/>
          </p:nvPr>
        </p:nvSpPr>
        <p:spPr>
          <a:solidFill>
            <a:schemeClr val="accent2"/>
          </a:solidFill>
        </p:spPr>
        <p:txBody>
          <a:bodyPr>
            <a:normAutofit fontScale="90000"/>
          </a:bodyPr>
          <a:lstStyle/>
          <a:p>
            <a:r>
              <a:rPr lang="en-US" dirty="0">
                <a:solidFill>
                  <a:schemeClr val="bg1"/>
                </a:solidFill>
              </a:rPr>
              <a:t>Proposed Rule 4: Collaborative Law Participation Agreement</a:t>
            </a:r>
            <a:br>
              <a:rPr lang="en-US" dirty="0"/>
            </a:br>
            <a:endParaRPr lang="en-US" dirty="0"/>
          </a:p>
        </p:txBody>
      </p:sp>
      <p:sp>
        <p:nvSpPr>
          <p:cNvPr id="6" name="Content Placeholder 5">
            <a:extLst>
              <a:ext uri="{FF2B5EF4-FFF2-40B4-BE49-F238E27FC236}">
                <a16:creationId xmlns:a16="http://schemas.microsoft.com/office/drawing/2014/main" id="{7B40851C-6A1B-E914-C976-9EF81A683679}"/>
              </a:ext>
            </a:extLst>
          </p:cNvPr>
          <p:cNvSpPr>
            <a:spLocks noGrp="1"/>
          </p:cNvSpPr>
          <p:nvPr>
            <p:ph idx="1"/>
          </p:nvPr>
        </p:nvSpPr>
        <p:spPr>
          <a:xfrm>
            <a:off x="2231136" y="2308302"/>
            <a:ext cx="7729728" cy="3585006"/>
          </a:xfrm>
        </p:spPr>
        <p:txBody>
          <a:bodyPr>
            <a:normAutofit fontScale="62500" lnSpcReduction="20000"/>
          </a:bodyPr>
          <a:lstStyle/>
          <a:p>
            <a:r>
              <a:rPr lang="en-US" sz="2900" dirty="0"/>
              <a:t>A collaborative law participation agreement must:</a:t>
            </a:r>
          </a:p>
          <a:p>
            <a:r>
              <a:rPr lang="en-US" sz="2900" dirty="0"/>
              <a:t>be in a record signed by the parties;</a:t>
            </a:r>
          </a:p>
          <a:p>
            <a:r>
              <a:rPr lang="en-US" sz="2900" dirty="0"/>
              <a:t>state the parties’ intention to resolve a matter through a collaborative process under this Rule;</a:t>
            </a:r>
          </a:p>
          <a:p>
            <a:r>
              <a:rPr lang="en-US" sz="2900" dirty="0"/>
              <a:t>describe the nature and scope of the matter;</a:t>
            </a:r>
          </a:p>
          <a:p>
            <a:r>
              <a:rPr lang="en-US" sz="2900" dirty="0"/>
              <a:t>identify the collaborative lawyer who represents each party in the process; </a:t>
            </a:r>
          </a:p>
          <a:p>
            <a:r>
              <a:rPr lang="en-US" sz="2900" dirty="0"/>
              <a:t>contain a statement by each lawyer confirming their representation of a party in the process; and</a:t>
            </a:r>
          </a:p>
          <a:p>
            <a:r>
              <a:rPr lang="en-US" sz="2900" dirty="0"/>
              <a:t>contain a statement that the parties will </a:t>
            </a:r>
            <a:r>
              <a:rPr lang="en-US" sz="2900" dirty="0">
                <a:highlight>
                  <a:srgbClr val="FFFF00"/>
                </a:highlight>
              </a:rPr>
              <a:t>forego court intervention </a:t>
            </a:r>
            <a:r>
              <a:rPr lang="en-US" sz="2900" dirty="0"/>
              <a:t>while using the process; a statement that they will </a:t>
            </a:r>
            <a:r>
              <a:rPr lang="en-US" sz="2900" dirty="0">
                <a:highlight>
                  <a:srgbClr val="FFFF00"/>
                </a:highlight>
              </a:rPr>
              <a:t>jointly engage experts  </a:t>
            </a:r>
            <a:r>
              <a:rPr lang="en-US" sz="2900" dirty="0"/>
              <a:t>in a neutral capacity; and a statement about </a:t>
            </a:r>
            <a:r>
              <a:rPr lang="en-US" sz="2900" dirty="0">
                <a:highlight>
                  <a:srgbClr val="FFFF00"/>
                </a:highlight>
              </a:rPr>
              <a:t>mandatory disqualification </a:t>
            </a:r>
            <a:r>
              <a:rPr lang="en-US" sz="2900" dirty="0"/>
              <a:t>of the collaborative lawyer.</a:t>
            </a:r>
          </a:p>
          <a:p>
            <a:endParaRPr lang="en-US" dirty="0"/>
          </a:p>
        </p:txBody>
      </p:sp>
    </p:spTree>
    <p:extLst>
      <p:ext uri="{BB962C8B-B14F-4D97-AF65-F5344CB8AC3E}">
        <p14:creationId xmlns:p14="http://schemas.microsoft.com/office/powerpoint/2010/main" val="2328076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B8CA7-821A-C3F4-9C18-4822DE0C8244}"/>
              </a:ext>
            </a:extLst>
          </p:cNvPr>
          <p:cNvSpPr>
            <a:spLocks noGrp="1"/>
          </p:cNvSpPr>
          <p:nvPr>
            <p:ph type="title"/>
          </p:nvPr>
        </p:nvSpPr>
        <p:spPr/>
        <p:txBody>
          <a:bodyPr/>
          <a:lstStyle/>
          <a:p>
            <a:r>
              <a:rPr lang="en-US" dirty="0"/>
              <a:t>Benefits to lawyers</a:t>
            </a:r>
          </a:p>
        </p:txBody>
      </p:sp>
      <p:sp>
        <p:nvSpPr>
          <p:cNvPr id="3" name="Content Placeholder 2">
            <a:extLst>
              <a:ext uri="{FF2B5EF4-FFF2-40B4-BE49-F238E27FC236}">
                <a16:creationId xmlns:a16="http://schemas.microsoft.com/office/drawing/2014/main" id="{F40D5878-FDD2-CE93-6846-25CEBCE59CB6}"/>
              </a:ext>
            </a:extLst>
          </p:cNvPr>
          <p:cNvSpPr>
            <a:spLocks noGrp="1"/>
          </p:cNvSpPr>
          <p:nvPr>
            <p:ph idx="1"/>
          </p:nvPr>
        </p:nvSpPr>
        <p:spPr/>
        <p:txBody>
          <a:bodyPr/>
          <a:lstStyle/>
          <a:p>
            <a:pPr marL="0" indent="0">
              <a:buNone/>
            </a:pPr>
            <a:r>
              <a:rPr lang="en-US" b="1" dirty="0"/>
              <a:t>Collaborative Law is advantageous for attorneys. </a:t>
            </a:r>
          </a:p>
          <a:p>
            <a:pPr marL="0" indent="0">
              <a:buNone/>
            </a:pPr>
            <a:r>
              <a:rPr lang="en-US" dirty="0"/>
              <a:t>It promotes civility among them.  Attorneys are able to collaborate on cases for the benefit of the parties rather than being adversaries.  </a:t>
            </a:r>
          </a:p>
          <a:p>
            <a:pPr marL="0" indent="0">
              <a:buNone/>
            </a:pPr>
            <a:endParaRPr lang="en-US" b="1" dirty="0"/>
          </a:p>
          <a:p>
            <a:pPr marL="0" indent="0">
              <a:buNone/>
            </a:pPr>
            <a:r>
              <a:rPr lang="en-US" b="1" dirty="0"/>
              <a:t>Collaborative Law is advantageous for Courts.  </a:t>
            </a:r>
          </a:p>
          <a:p>
            <a:pPr marL="0" indent="0">
              <a:buNone/>
            </a:pPr>
            <a:r>
              <a:rPr lang="en-US" dirty="0"/>
              <a:t>Assuming Collaborative Law is successful it should lessen post-divorce issues since the parties agreed on the resolution. </a:t>
            </a:r>
          </a:p>
          <a:p>
            <a:pPr marL="0" indent="0">
              <a:buNone/>
            </a:pPr>
            <a:r>
              <a:rPr lang="en-US" dirty="0"/>
              <a:t> It limits court involvement, assisting courts that have a backlog of cases and promoting judicial efficiency.</a:t>
            </a:r>
          </a:p>
          <a:p>
            <a:pPr marL="0" indent="0">
              <a:buNone/>
            </a:pPr>
            <a:endParaRPr lang="en-US" dirty="0"/>
          </a:p>
        </p:txBody>
      </p:sp>
      <p:sp>
        <p:nvSpPr>
          <p:cNvPr id="4" name="Text Placeholder 3">
            <a:extLst>
              <a:ext uri="{FF2B5EF4-FFF2-40B4-BE49-F238E27FC236}">
                <a16:creationId xmlns:a16="http://schemas.microsoft.com/office/drawing/2014/main" id="{A3E1B8C1-CA7D-5CFF-D2C6-DF1F7B64FBC1}"/>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453359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B6ACC12-5642-26D8-844A-8055EC462CD9}"/>
              </a:ext>
            </a:extLst>
          </p:cNvPr>
          <p:cNvSpPr>
            <a:spLocks noGrp="1"/>
          </p:cNvSpPr>
          <p:nvPr>
            <p:ph type="title"/>
          </p:nvPr>
        </p:nvSpPr>
        <p:spPr/>
        <p:txBody>
          <a:bodyPr/>
          <a:lstStyle/>
          <a:p>
            <a:r>
              <a:rPr lang="en-US" dirty="0"/>
              <a:t>Limited services</a:t>
            </a:r>
          </a:p>
        </p:txBody>
      </p:sp>
      <p:sp>
        <p:nvSpPr>
          <p:cNvPr id="6" name="Content Placeholder 5">
            <a:extLst>
              <a:ext uri="{FF2B5EF4-FFF2-40B4-BE49-F238E27FC236}">
                <a16:creationId xmlns:a16="http://schemas.microsoft.com/office/drawing/2014/main" id="{93436392-9D7E-E5BC-890B-F514A17F7AB4}"/>
              </a:ext>
            </a:extLst>
          </p:cNvPr>
          <p:cNvSpPr>
            <a:spLocks noGrp="1"/>
          </p:cNvSpPr>
          <p:nvPr>
            <p:ph idx="1"/>
          </p:nvPr>
        </p:nvSpPr>
        <p:spPr/>
        <p:txBody>
          <a:bodyPr/>
          <a:lstStyle/>
          <a:p>
            <a:pPr marL="0" indent="0">
              <a:buNone/>
            </a:pPr>
            <a:r>
              <a:rPr lang="en-US" b="1" dirty="0"/>
              <a:t>Proposed Rule 4 states:</a:t>
            </a:r>
          </a:p>
          <a:p>
            <a:pPr marL="0" indent="0">
              <a:buNone/>
            </a:pPr>
            <a:endParaRPr lang="en-US" dirty="0"/>
          </a:p>
          <a:p>
            <a:pPr marL="0" indent="0">
              <a:buNone/>
            </a:pPr>
            <a:r>
              <a:rPr lang="en-US" dirty="0"/>
              <a:t>Participation of Collaborative Law attorneys is limited in scope as permitted by Rule 1.2(c) of the Mississippi Rules of Professional Conduct. </a:t>
            </a:r>
          </a:p>
          <a:p>
            <a:pPr marL="0" indent="0">
              <a:buNone/>
            </a:pPr>
            <a:endParaRPr lang="en-US" dirty="0"/>
          </a:p>
          <a:p>
            <a:pPr marL="0" indent="0">
              <a:buNone/>
            </a:pPr>
            <a:r>
              <a:rPr lang="en-US" b="1" cap="small" dirty="0"/>
              <a:t>Miss. R. Prof. Resp</a:t>
            </a:r>
            <a:r>
              <a:rPr lang="en-US" b="1" dirty="0"/>
              <a:t> Rule 1.2(c) provides</a:t>
            </a:r>
            <a:r>
              <a:rPr lang="en-US" dirty="0"/>
              <a:t>, “A lawyer may limit the objectives or scope of the representation if the limitation is reasonable under the circumstances and the client gives informed consent.” The comments state that </a:t>
            </a:r>
            <a:r>
              <a:rPr lang="en-US" i="1" dirty="0"/>
              <a:t>“the terms upon which representation is undertaken may exclude specific means that might otherwise be used to accomplish the client's objectives.” </a:t>
            </a:r>
            <a:r>
              <a:rPr lang="en-US" cap="small" dirty="0"/>
              <a:t>Miss. R. Prof. Resp</a:t>
            </a:r>
            <a:r>
              <a:rPr lang="en-US" dirty="0"/>
              <a:t> Rule 1.2(c), Comment.</a:t>
            </a:r>
            <a:r>
              <a:rPr lang="en-US" i="1" dirty="0"/>
              <a:t> </a:t>
            </a:r>
            <a:endParaRPr lang="en-US" dirty="0"/>
          </a:p>
          <a:p>
            <a:pPr marL="0" indent="0">
              <a:buNone/>
            </a:pPr>
            <a:endParaRPr lang="en-US" dirty="0"/>
          </a:p>
          <a:p>
            <a:pPr marL="0" indent="0">
              <a:buNone/>
            </a:pPr>
            <a:endParaRPr lang="en-US" dirty="0"/>
          </a:p>
        </p:txBody>
      </p:sp>
      <p:sp>
        <p:nvSpPr>
          <p:cNvPr id="7" name="Text Placeholder 6">
            <a:extLst>
              <a:ext uri="{FF2B5EF4-FFF2-40B4-BE49-F238E27FC236}">
                <a16:creationId xmlns:a16="http://schemas.microsoft.com/office/drawing/2014/main" id="{0524DE57-ECAC-CB65-F0B7-491928CB035B}"/>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843986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A101DEA-8BD8-69C0-EEDB-BF45DE99AA81}"/>
              </a:ext>
            </a:extLst>
          </p:cNvPr>
          <p:cNvGraphicFramePr/>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4037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C5CB3-8FC7-E5C0-72B0-C3D46A4D2BC8}"/>
              </a:ext>
            </a:extLst>
          </p:cNvPr>
          <p:cNvSpPr>
            <a:spLocks noGrp="1"/>
          </p:cNvSpPr>
          <p:nvPr>
            <p:ph type="title"/>
          </p:nvPr>
        </p:nvSpPr>
        <p:spPr>
          <a:solidFill>
            <a:schemeClr val="accent2"/>
          </a:solidFill>
        </p:spPr>
        <p:txBody>
          <a:bodyPr>
            <a:normAutofit fontScale="90000"/>
          </a:bodyPr>
          <a:lstStyle/>
          <a:p>
            <a:r>
              <a:rPr lang="en-US" dirty="0">
                <a:solidFill>
                  <a:schemeClr val="bg1"/>
                </a:solidFill>
              </a:rPr>
              <a:t>Proposed Rule 18: Waiver and Preclusion of Privilege</a:t>
            </a:r>
            <a:br>
              <a:rPr lang="en-US" dirty="0"/>
            </a:br>
            <a:endParaRPr lang="en-US" dirty="0"/>
          </a:p>
        </p:txBody>
      </p:sp>
      <p:sp>
        <p:nvSpPr>
          <p:cNvPr id="3" name="Content Placeholder 2">
            <a:extLst>
              <a:ext uri="{FF2B5EF4-FFF2-40B4-BE49-F238E27FC236}">
                <a16:creationId xmlns:a16="http://schemas.microsoft.com/office/drawing/2014/main" id="{41C763EF-B35A-7F76-C063-B5CCAA09967A}"/>
              </a:ext>
            </a:extLst>
          </p:cNvPr>
          <p:cNvSpPr>
            <a:spLocks noGrp="1"/>
          </p:cNvSpPr>
          <p:nvPr>
            <p:ph idx="1"/>
          </p:nvPr>
        </p:nvSpPr>
        <p:spPr/>
        <p:txBody>
          <a:bodyPr/>
          <a:lstStyle/>
          <a:p>
            <a:r>
              <a:rPr lang="en-US" sz="2400" dirty="0"/>
              <a:t>A privilege under Rule 17 may be waived in a record or orally during a proceeding if it is expressly waived by all parties and, in the case of the privilege of a nonparty participant, it is also expressly waived by the nonparty participant.</a:t>
            </a:r>
          </a:p>
          <a:p>
            <a:endParaRPr lang="en-US" dirty="0"/>
          </a:p>
        </p:txBody>
      </p:sp>
    </p:spTree>
    <p:extLst>
      <p:ext uri="{BB962C8B-B14F-4D97-AF65-F5344CB8AC3E}">
        <p14:creationId xmlns:p14="http://schemas.microsoft.com/office/powerpoint/2010/main" val="322356974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Drafting Premarital Agreement FINAL" id="{AFF9FCB1-9515-1447-8917-E4BD1B751E37}" vid="{6D18D8E4-83A5-8545-A73B-5777CC680C61}"/>
    </a:ext>
  </a:extLst>
</a:theme>
</file>

<file path=docProps/app.xml><?xml version="1.0" encoding="utf-8"?>
<Properties xmlns="http://schemas.openxmlformats.org/officeDocument/2006/extended-properties" xmlns:vt="http://schemas.openxmlformats.org/officeDocument/2006/docPropsVTypes">
  <Template>Jack wms 3</Template>
  <TotalTime>1685</TotalTime>
  <Words>1347</Words>
  <Application>Microsoft Macintosh PowerPoint</Application>
  <PresentationFormat>Widescreen</PresentationFormat>
  <Paragraphs>97</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Gill Sans MT</vt:lpstr>
      <vt:lpstr>Parcel</vt:lpstr>
      <vt:lpstr>Ethics hour</vt:lpstr>
      <vt:lpstr>Proposed rule 5(b): Beginning and concluding collaborative process </vt:lpstr>
      <vt:lpstr>Elements</vt:lpstr>
      <vt:lpstr>PowerPoint Presentation</vt:lpstr>
      <vt:lpstr>Proposed Rule 4: Collaborative Law Participation Agreement </vt:lpstr>
      <vt:lpstr>Benefits to lawyers</vt:lpstr>
      <vt:lpstr>Limited services</vt:lpstr>
      <vt:lpstr>PowerPoint Presentation</vt:lpstr>
      <vt:lpstr>Proposed Rule 18: Waiver and Preclusion of Privilege </vt:lpstr>
      <vt:lpstr>Benefits to clients</vt:lpstr>
      <vt:lpstr>The Proposed rules do not alter the rules of professional responsibility</vt:lpstr>
      <vt:lpstr>Does the withdrawal requirement violate ethics rules? </vt:lpstr>
      <vt:lpstr>Informed consent </vt:lpstr>
      <vt:lpstr>the lawyer’s duty of diligence</vt:lpstr>
      <vt:lpstr>Does the process violate confidentiality rules?</vt:lpstr>
      <vt:lpstr>Does the four-way process create a conflict of interest?</vt:lpstr>
      <vt:lpstr>Proposal for unilateral divorce</vt:lpstr>
      <vt:lpstr>Reasons for recommendation #1</vt:lpstr>
      <vt:lpstr>Recommendation # 3</vt:lpstr>
      <vt:lpstr>Support for adult disabled children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Bell</dc:creator>
  <cp:lastModifiedBy>Debbie Bell</cp:lastModifiedBy>
  <cp:revision>6</cp:revision>
  <dcterms:created xsi:type="dcterms:W3CDTF">2022-07-02T21:50:02Z</dcterms:created>
  <dcterms:modified xsi:type="dcterms:W3CDTF">2022-07-11T15:00:19Z</dcterms:modified>
</cp:coreProperties>
</file>