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75" r:id="rId2"/>
    <p:sldId id="256" r:id="rId3"/>
    <p:sldId id="257" r:id="rId4"/>
    <p:sldId id="258" r:id="rId5"/>
    <p:sldId id="259" r:id="rId6"/>
    <p:sldId id="260" r:id="rId7"/>
    <p:sldId id="261" r:id="rId8"/>
    <p:sldId id="273" r:id="rId9"/>
    <p:sldId id="262" r:id="rId10"/>
    <p:sldId id="263" r:id="rId11"/>
    <p:sldId id="264" r:id="rId12"/>
    <p:sldId id="265" r:id="rId13"/>
    <p:sldId id="266" r:id="rId14"/>
    <p:sldId id="267" r:id="rId15"/>
    <p:sldId id="274" r:id="rId16"/>
    <p:sldId id="268" r:id="rId17"/>
    <p:sldId id="269" r:id="rId18"/>
    <p:sldId id="270" r:id="rId19"/>
    <p:sldId id="271"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928"/>
  </p:normalViewPr>
  <p:slideViewPr>
    <p:cSldViewPr snapToGrid="0" snapToObjects="1">
      <p:cViewPr varScale="1">
        <p:scale>
          <a:sx n="115" d="100"/>
          <a:sy n="115" d="100"/>
        </p:scale>
        <p:origin x="47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38AEBD6-BDE1-5743-8968-73F454A1AB60}" type="datetimeFigureOut">
              <a:rPr lang="en-US" smtClean="0"/>
              <a:t>7/9/22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A986E8B-EB8B-CC4C-9751-531C5484F157}" type="slidenum">
              <a:rPr lang="en-US" smtClean="0"/>
              <a:t>‹#›</a:t>
            </a:fld>
            <a:endParaRPr lang="en-US" dirty="0"/>
          </a:p>
        </p:txBody>
      </p:sp>
    </p:spTree>
    <p:extLst>
      <p:ext uri="{BB962C8B-B14F-4D97-AF65-F5344CB8AC3E}">
        <p14:creationId xmlns:p14="http://schemas.microsoft.com/office/powerpoint/2010/main" val="105611816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8AEBD6-BDE1-5743-8968-73F454A1AB60}" type="datetimeFigureOut">
              <a:rPr lang="en-US" smtClean="0"/>
              <a:t>7/9/22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986E8B-EB8B-CC4C-9751-531C5484F157}" type="slidenum">
              <a:rPr lang="en-US" smtClean="0"/>
              <a:t>‹#›</a:t>
            </a:fld>
            <a:endParaRPr lang="en-US" dirty="0"/>
          </a:p>
        </p:txBody>
      </p:sp>
    </p:spTree>
    <p:extLst>
      <p:ext uri="{BB962C8B-B14F-4D97-AF65-F5344CB8AC3E}">
        <p14:creationId xmlns:p14="http://schemas.microsoft.com/office/powerpoint/2010/main" val="1771895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8AEBD6-BDE1-5743-8968-73F454A1AB60}" type="datetimeFigureOut">
              <a:rPr lang="en-US" smtClean="0"/>
              <a:t>7/9/22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986E8B-EB8B-CC4C-9751-531C5484F157}" type="slidenum">
              <a:rPr lang="en-US" smtClean="0"/>
              <a:t>‹#›</a:t>
            </a:fld>
            <a:endParaRPr lang="en-US" dirty="0"/>
          </a:p>
        </p:txBody>
      </p:sp>
    </p:spTree>
    <p:extLst>
      <p:ext uri="{BB962C8B-B14F-4D97-AF65-F5344CB8AC3E}">
        <p14:creationId xmlns:p14="http://schemas.microsoft.com/office/powerpoint/2010/main" val="3531634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8AEBD6-BDE1-5743-8968-73F454A1AB60}" type="datetimeFigureOut">
              <a:rPr lang="en-US" smtClean="0"/>
              <a:t>7/9/22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A986E8B-EB8B-CC4C-9751-531C5484F157}" type="slidenum">
              <a:rPr lang="en-US" smtClean="0"/>
              <a:t>‹#›</a:t>
            </a:fld>
            <a:endParaRPr lang="en-US" dirty="0"/>
          </a:p>
        </p:txBody>
      </p:sp>
    </p:spTree>
    <p:extLst>
      <p:ext uri="{BB962C8B-B14F-4D97-AF65-F5344CB8AC3E}">
        <p14:creationId xmlns:p14="http://schemas.microsoft.com/office/powerpoint/2010/main" val="2553717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E38AEBD6-BDE1-5743-8968-73F454A1AB60}" type="datetimeFigureOut">
              <a:rPr lang="en-US" smtClean="0"/>
              <a:t>7/9/22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A986E8B-EB8B-CC4C-9751-531C5484F157}" type="slidenum">
              <a:rPr lang="en-US" smtClean="0"/>
              <a:t>‹#›</a:t>
            </a:fld>
            <a:endParaRPr lang="en-US" dirty="0"/>
          </a:p>
        </p:txBody>
      </p:sp>
    </p:spTree>
    <p:extLst>
      <p:ext uri="{BB962C8B-B14F-4D97-AF65-F5344CB8AC3E}">
        <p14:creationId xmlns:p14="http://schemas.microsoft.com/office/powerpoint/2010/main" val="281027965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E38AEBD6-BDE1-5743-8968-73F454A1AB60}" type="datetimeFigureOut">
              <a:rPr lang="en-US" smtClean="0"/>
              <a:t>7/9/22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1A986E8B-EB8B-CC4C-9751-531C5484F157}" type="slidenum">
              <a:rPr lang="en-US" smtClean="0"/>
              <a:t>‹#›</a:t>
            </a:fld>
            <a:endParaRPr lang="en-US" dirty="0"/>
          </a:p>
        </p:txBody>
      </p:sp>
    </p:spTree>
    <p:extLst>
      <p:ext uri="{BB962C8B-B14F-4D97-AF65-F5344CB8AC3E}">
        <p14:creationId xmlns:p14="http://schemas.microsoft.com/office/powerpoint/2010/main" val="3598346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E38AEBD6-BDE1-5743-8968-73F454A1AB60}" type="datetimeFigureOut">
              <a:rPr lang="en-US" smtClean="0"/>
              <a:t>7/9/22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A986E8B-EB8B-CC4C-9751-531C5484F157}"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785999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8AEBD6-BDE1-5743-8968-73F454A1AB60}" type="datetimeFigureOut">
              <a:rPr lang="en-US" smtClean="0"/>
              <a:t>7/9/22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A986E8B-EB8B-CC4C-9751-531C5484F157}" type="slidenum">
              <a:rPr lang="en-US" smtClean="0"/>
              <a:t>‹#›</a:t>
            </a:fld>
            <a:endParaRPr lang="en-US" dirty="0"/>
          </a:p>
        </p:txBody>
      </p:sp>
    </p:spTree>
    <p:extLst>
      <p:ext uri="{BB962C8B-B14F-4D97-AF65-F5344CB8AC3E}">
        <p14:creationId xmlns:p14="http://schemas.microsoft.com/office/powerpoint/2010/main" val="975212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8AEBD6-BDE1-5743-8968-73F454A1AB60}" type="datetimeFigureOut">
              <a:rPr lang="en-US" smtClean="0"/>
              <a:t>7/9/22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A986E8B-EB8B-CC4C-9751-531C5484F157}" type="slidenum">
              <a:rPr lang="en-US" smtClean="0"/>
              <a:t>‹#›</a:t>
            </a:fld>
            <a:endParaRPr lang="en-US" dirty="0"/>
          </a:p>
        </p:txBody>
      </p:sp>
    </p:spTree>
    <p:extLst>
      <p:ext uri="{BB962C8B-B14F-4D97-AF65-F5344CB8AC3E}">
        <p14:creationId xmlns:p14="http://schemas.microsoft.com/office/powerpoint/2010/main" val="60392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E38AEBD6-BDE1-5743-8968-73F454A1AB60}" type="datetimeFigureOut">
              <a:rPr lang="en-US" smtClean="0"/>
              <a:t>7/9/22</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1A986E8B-EB8B-CC4C-9751-531C5484F157}" type="slidenum">
              <a:rPr lang="en-US" smtClean="0"/>
              <a:t>‹#›</a:t>
            </a:fld>
            <a:endParaRPr lang="en-US" dirty="0"/>
          </a:p>
        </p:txBody>
      </p:sp>
    </p:spTree>
    <p:extLst>
      <p:ext uri="{BB962C8B-B14F-4D97-AF65-F5344CB8AC3E}">
        <p14:creationId xmlns:p14="http://schemas.microsoft.com/office/powerpoint/2010/main" val="3975305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E38AEBD6-BDE1-5743-8968-73F454A1AB60}" type="datetimeFigureOut">
              <a:rPr lang="en-US" smtClean="0"/>
              <a:t>7/9/22</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1A986E8B-EB8B-CC4C-9751-531C5484F157}" type="slidenum">
              <a:rPr lang="en-US" smtClean="0"/>
              <a:t>‹#›</a:t>
            </a:fld>
            <a:endParaRPr lang="en-US" dirty="0"/>
          </a:p>
        </p:txBody>
      </p:sp>
    </p:spTree>
    <p:extLst>
      <p:ext uri="{BB962C8B-B14F-4D97-AF65-F5344CB8AC3E}">
        <p14:creationId xmlns:p14="http://schemas.microsoft.com/office/powerpoint/2010/main" val="921799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E38AEBD6-BDE1-5743-8968-73F454A1AB60}" type="datetimeFigureOut">
              <a:rPr lang="en-US" smtClean="0"/>
              <a:t>7/9/22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1A986E8B-EB8B-CC4C-9751-531C5484F157}" type="slidenum">
              <a:rPr lang="en-US" smtClean="0"/>
              <a:t>‹#›</a:t>
            </a:fld>
            <a:endParaRPr lang="en-US" dirty="0"/>
          </a:p>
        </p:txBody>
      </p:sp>
    </p:spTree>
    <p:extLst>
      <p:ext uri="{BB962C8B-B14F-4D97-AF65-F5344CB8AC3E}">
        <p14:creationId xmlns:p14="http://schemas.microsoft.com/office/powerpoint/2010/main" val="12372464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www.westlaw.com/Link/Document/FullText?findT" TargetMode="External"/><Relationship Id="rId2" Type="http://schemas.openxmlformats.org/officeDocument/2006/relationships/hyperlink" Target="http://www.westlaw.com/Link/Document/FullText?findType=Y&amp;serNum=2003551311&amp;pubNum=0000578&amp;originatingDoc=Iee5de18302c211e798dc8b09b4f043e0&amp;refType=RP&amp;fi=co_pp_sp_578_948&amp;originationContext=document&amp;vr=3.0&amp;rs=cblt1.0&amp;transitionType=DocumentItem&amp;" TargetMode="Externa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5F200-EEF0-F811-910A-8D39FCE9F6D4}"/>
              </a:ext>
            </a:extLst>
          </p:cNvPr>
          <p:cNvSpPr>
            <a:spLocks noGrp="1"/>
          </p:cNvSpPr>
          <p:nvPr>
            <p:ph type="ctrTitle"/>
          </p:nvPr>
        </p:nvSpPr>
        <p:spPr>
          <a:solidFill>
            <a:schemeClr val="accent1">
              <a:lumMod val="75000"/>
            </a:schemeClr>
          </a:solidFill>
        </p:spPr>
        <p:txBody>
          <a:bodyPr/>
          <a:lstStyle/>
          <a:p>
            <a:r>
              <a:rPr lang="en-US" dirty="0">
                <a:solidFill>
                  <a:schemeClr val="tx1"/>
                </a:solidFill>
              </a:rPr>
              <a:t>Second hour: alimony, rights between cohabitants</a:t>
            </a:r>
          </a:p>
        </p:txBody>
      </p:sp>
      <p:sp>
        <p:nvSpPr>
          <p:cNvPr id="3" name="Subtitle 2">
            <a:extLst>
              <a:ext uri="{FF2B5EF4-FFF2-40B4-BE49-F238E27FC236}">
                <a16:creationId xmlns:a16="http://schemas.microsoft.com/office/drawing/2014/main" id="{9DDC2CFF-C54A-89FE-85F7-8E8465D9513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8029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84F2DC8-0E45-DD2E-4563-48337E609DEB}"/>
              </a:ext>
            </a:extLst>
          </p:cNvPr>
          <p:cNvSpPr>
            <a:spLocks noGrp="1"/>
          </p:cNvSpPr>
          <p:nvPr>
            <p:ph type="title"/>
          </p:nvPr>
        </p:nvSpPr>
        <p:spPr/>
        <p:txBody>
          <a:bodyPr/>
          <a:lstStyle/>
          <a:p>
            <a:r>
              <a:rPr lang="en-US" dirty="0"/>
              <a:t>Marriage solemnization</a:t>
            </a:r>
          </a:p>
        </p:txBody>
      </p:sp>
      <p:sp>
        <p:nvSpPr>
          <p:cNvPr id="5" name="Content Placeholder 4">
            <a:extLst>
              <a:ext uri="{FF2B5EF4-FFF2-40B4-BE49-F238E27FC236}">
                <a16:creationId xmlns:a16="http://schemas.microsoft.com/office/drawing/2014/main" id="{8F4132FF-C734-028F-F930-A6A129C194CC}"/>
              </a:ext>
            </a:extLst>
          </p:cNvPr>
          <p:cNvSpPr>
            <a:spLocks noGrp="1"/>
          </p:cNvSpPr>
          <p:nvPr>
            <p:ph idx="1"/>
          </p:nvPr>
        </p:nvSpPr>
        <p:spPr/>
        <p:txBody>
          <a:bodyPr>
            <a:normAutofit lnSpcReduction="10000"/>
          </a:bodyPr>
          <a:lstStyle/>
          <a:p>
            <a:pPr fontAlgn="base"/>
            <a:r>
              <a:rPr lang="en-US" b="1" dirty="0"/>
              <a:t>Miss. Code Ann. § 93-1-17. Persons authorized to solemnize marriage</a:t>
            </a:r>
          </a:p>
          <a:p>
            <a:pPr fontAlgn="base"/>
            <a:r>
              <a:rPr lang="en-US" dirty="0"/>
              <a:t>Any minister of the gospel ordained according to the rules of his church or society, in good standing; any Rabbi or other spiritual leader of any other religious body authorized under the rules of such religious body to solemnize rites of matrimony and being in good standing; any judge of the Supreme Court, Court of Appeals, circuit court, chancery court or county court may solemnize the rites of matrimony between any persons anywhere within this state who shall produce a license granted as herein directed. </a:t>
            </a:r>
            <a:r>
              <a:rPr lang="en-US" dirty="0">
                <a:highlight>
                  <a:srgbClr val="FFFF00"/>
                </a:highlight>
              </a:rPr>
              <a:t>Justice court judges and members of the boards of supervisors may likewise solemnize the rites of matrimony within their respective counties. </a:t>
            </a:r>
          </a:p>
          <a:p>
            <a:endParaRPr lang="en-US" dirty="0"/>
          </a:p>
        </p:txBody>
      </p:sp>
      <p:sp>
        <p:nvSpPr>
          <p:cNvPr id="6" name="Text Placeholder 5">
            <a:extLst>
              <a:ext uri="{FF2B5EF4-FFF2-40B4-BE49-F238E27FC236}">
                <a16:creationId xmlns:a16="http://schemas.microsoft.com/office/drawing/2014/main" id="{DF1DB6ED-00B0-239F-D8FA-8CBE9B2BA009}"/>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568666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D89A764-8AA1-9498-7160-817CEA225310}"/>
              </a:ext>
            </a:extLst>
          </p:cNvPr>
          <p:cNvSpPr>
            <a:spLocks noGrp="1"/>
          </p:cNvSpPr>
          <p:nvPr>
            <p:ph type="title"/>
          </p:nvPr>
        </p:nvSpPr>
        <p:spPr/>
        <p:txBody>
          <a:bodyPr/>
          <a:lstStyle/>
          <a:p>
            <a:r>
              <a:rPr lang="en-US" dirty="0"/>
              <a:t>Rights between spouses</a:t>
            </a:r>
          </a:p>
        </p:txBody>
      </p:sp>
      <p:sp>
        <p:nvSpPr>
          <p:cNvPr id="8" name="Content Placeholder 7">
            <a:extLst>
              <a:ext uri="{FF2B5EF4-FFF2-40B4-BE49-F238E27FC236}">
                <a16:creationId xmlns:a16="http://schemas.microsoft.com/office/drawing/2014/main" id="{9FFDE3D7-B903-C987-22B3-887D2C5D445C}"/>
              </a:ext>
            </a:extLst>
          </p:cNvPr>
          <p:cNvSpPr>
            <a:spLocks noGrp="1"/>
          </p:cNvSpPr>
          <p:nvPr>
            <p:ph idx="1"/>
          </p:nvPr>
        </p:nvSpPr>
        <p:spPr/>
        <p:txBody>
          <a:bodyPr>
            <a:normAutofit/>
          </a:bodyPr>
          <a:lstStyle/>
          <a:p>
            <a:pPr marL="0" indent="0">
              <a:buNone/>
            </a:pPr>
            <a:r>
              <a:rPr lang="en-US" sz="2400" b="1" dirty="0"/>
              <a:t>Marriage </a:t>
            </a:r>
            <a:r>
              <a:rPr lang="en-US" sz="2400" b="1" dirty="0">
                <a:highlight>
                  <a:srgbClr val="FFFF00"/>
                </a:highlight>
              </a:rPr>
              <a:t>as a status </a:t>
            </a:r>
            <a:r>
              <a:rPr lang="en-US" sz="2400" b="1" dirty="0"/>
              <a:t>carries with it rights to division of marital property.</a:t>
            </a:r>
          </a:p>
          <a:p>
            <a:pPr marL="0" indent="0">
              <a:buNone/>
            </a:pPr>
            <a:endParaRPr lang="en-US" sz="2400" b="1" dirty="0"/>
          </a:p>
          <a:p>
            <a:pPr marL="0" indent="0">
              <a:buNone/>
            </a:pPr>
            <a:r>
              <a:rPr lang="en-US" sz="2400" dirty="0"/>
              <a:t>Without a prenuptial agreement marital property would include</a:t>
            </a:r>
          </a:p>
          <a:p>
            <a:pPr>
              <a:buFontTx/>
              <a:buChar char="-"/>
            </a:pPr>
            <a:r>
              <a:rPr lang="en-US" sz="2400" dirty="0"/>
              <a:t>The appreciated value of Chuck’s business</a:t>
            </a:r>
          </a:p>
          <a:p>
            <a:pPr>
              <a:buFontTx/>
              <a:buChar char="-"/>
            </a:pPr>
            <a:r>
              <a:rPr lang="en-US" sz="2400" dirty="0"/>
              <a:t>Both Chuck and Martie’s savings accounts</a:t>
            </a:r>
          </a:p>
          <a:p>
            <a:pPr>
              <a:buFontTx/>
              <a:buChar char="-"/>
            </a:pPr>
            <a:r>
              <a:rPr lang="en-US" sz="2400" dirty="0"/>
              <a:t>The marital home</a:t>
            </a:r>
          </a:p>
          <a:p>
            <a:pPr>
              <a:buFontTx/>
              <a:buChar char="-"/>
            </a:pPr>
            <a:r>
              <a:rPr lang="en-US" sz="2400" dirty="0"/>
              <a:t>Possibly </a:t>
            </a:r>
            <a:r>
              <a:rPr lang="en-US" sz="2400" dirty="0" err="1"/>
              <a:t>Martie’s</a:t>
            </a:r>
            <a:r>
              <a:rPr lang="en-US" sz="2400" dirty="0"/>
              <a:t> $20,000 find</a:t>
            </a:r>
          </a:p>
        </p:txBody>
      </p:sp>
      <p:sp>
        <p:nvSpPr>
          <p:cNvPr id="9" name="Text Placeholder 8">
            <a:extLst>
              <a:ext uri="{FF2B5EF4-FFF2-40B4-BE49-F238E27FC236}">
                <a16:creationId xmlns:a16="http://schemas.microsoft.com/office/drawing/2014/main" id="{1F300BB3-63A9-1474-2532-CB81DF1D36C9}"/>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512623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8DE1138-5FD3-93BA-6C10-A0E1ED185316}"/>
              </a:ext>
            </a:extLst>
          </p:cNvPr>
          <p:cNvSpPr>
            <a:spLocks noGrp="1"/>
          </p:cNvSpPr>
          <p:nvPr>
            <p:ph type="title"/>
          </p:nvPr>
        </p:nvSpPr>
        <p:spPr/>
        <p:txBody>
          <a:bodyPr/>
          <a:lstStyle/>
          <a:p>
            <a:r>
              <a:rPr lang="en-US" dirty="0"/>
              <a:t>Contribution of funds to a cohabitant’s assets</a:t>
            </a:r>
          </a:p>
        </p:txBody>
      </p:sp>
      <p:sp>
        <p:nvSpPr>
          <p:cNvPr id="6" name="Content Placeholder 5">
            <a:extLst>
              <a:ext uri="{FF2B5EF4-FFF2-40B4-BE49-F238E27FC236}">
                <a16:creationId xmlns:a16="http://schemas.microsoft.com/office/drawing/2014/main" id="{C53F5FA7-4220-AC28-F84C-A24061E298F4}"/>
              </a:ext>
            </a:extLst>
          </p:cNvPr>
          <p:cNvSpPr>
            <a:spLocks noGrp="1"/>
          </p:cNvSpPr>
          <p:nvPr>
            <p:ph idx="1"/>
          </p:nvPr>
        </p:nvSpPr>
        <p:spPr/>
        <p:txBody>
          <a:bodyPr>
            <a:noAutofit/>
          </a:bodyPr>
          <a:lstStyle/>
          <a:p>
            <a:r>
              <a:rPr lang="en-US" sz="2200" b="1" i="1" dirty="0">
                <a:solidFill>
                  <a:schemeClr val="bg1"/>
                </a:solidFill>
              </a:rPr>
              <a:t>Cates v. Swain</a:t>
            </a:r>
          </a:p>
          <a:p>
            <a:r>
              <a:rPr lang="en-US" sz="2200" dirty="0">
                <a:solidFill>
                  <a:schemeClr val="bg1"/>
                </a:solidFill>
              </a:rPr>
              <a:t>Cohabitant contributed $40,000 to the purchase and renovation of her partner’s  house.</a:t>
            </a:r>
          </a:p>
          <a:p>
            <a:r>
              <a:rPr lang="en-US" sz="2200" dirty="0">
                <a:solidFill>
                  <a:schemeClr val="bg1"/>
                </a:solidFill>
              </a:rPr>
              <a:t>The court of appeals held that the transfer was a gift and denied recovery.</a:t>
            </a:r>
          </a:p>
          <a:p>
            <a:r>
              <a:rPr lang="en-US" sz="2200" dirty="0">
                <a:solidFill>
                  <a:schemeClr val="bg1"/>
                </a:solidFill>
              </a:rPr>
              <a:t>The supreme court held that the plaintiff could recover under the theory of unjust enrichment .</a:t>
            </a:r>
          </a:p>
        </p:txBody>
      </p:sp>
    </p:spTree>
    <p:extLst>
      <p:ext uri="{BB962C8B-B14F-4D97-AF65-F5344CB8AC3E}">
        <p14:creationId xmlns:p14="http://schemas.microsoft.com/office/powerpoint/2010/main" val="4090356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A422BAB-B9A5-9838-C2E2-8290C9D4C1F9}"/>
              </a:ext>
            </a:extLst>
          </p:cNvPr>
          <p:cNvSpPr>
            <a:spLocks noGrp="1"/>
          </p:cNvSpPr>
          <p:nvPr>
            <p:ph type="title"/>
          </p:nvPr>
        </p:nvSpPr>
        <p:spPr>
          <a:solidFill>
            <a:schemeClr val="accent1">
              <a:lumMod val="75000"/>
            </a:schemeClr>
          </a:solidFill>
        </p:spPr>
        <p:txBody>
          <a:bodyPr/>
          <a:lstStyle/>
          <a:p>
            <a:r>
              <a:rPr lang="en-US" dirty="0">
                <a:solidFill>
                  <a:schemeClr val="bg1"/>
                </a:solidFill>
              </a:rPr>
              <a:t>Joint Venture/implied partnership</a:t>
            </a:r>
          </a:p>
        </p:txBody>
      </p:sp>
      <p:sp>
        <p:nvSpPr>
          <p:cNvPr id="5" name="Content Placeholder 4">
            <a:extLst>
              <a:ext uri="{FF2B5EF4-FFF2-40B4-BE49-F238E27FC236}">
                <a16:creationId xmlns:a16="http://schemas.microsoft.com/office/drawing/2014/main" id="{AF863EF4-30D8-CAF0-2559-406158F7A100}"/>
              </a:ext>
            </a:extLst>
          </p:cNvPr>
          <p:cNvSpPr>
            <a:spLocks noGrp="1"/>
          </p:cNvSpPr>
          <p:nvPr>
            <p:ph sz="half" idx="1"/>
          </p:nvPr>
        </p:nvSpPr>
        <p:spPr>
          <a:xfrm>
            <a:off x="1583438" y="2638044"/>
            <a:ext cx="4271771" cy="3101982"/>
          </a:xfrm>
        </p:spPr>
        <p:txBody>
          <a:bodyPr>
            <a:normAutofit/>
          </a:bodyPr>
          <a:lstStyle/>
          <a:p>
            <a:pPr marL="0" indent="0">
              <a:buNone/>
            </a:pPr>
            <a:r>
              <a:rPr lang="en-US" sz="2200" b="1" dirty="0"/>
              <a:t>Elements of implied partnership:</a:t>
            </a:r>
          </a:p>
          <a:p>
            <a:pPr marL="0" indent="0">
              <a:buNone/>
            </a:pPr>
            <a:r>
              <a:rPr lang="en-US" sz="2200" dirty="0"/>
              <a:t>A cohabitant must prove</a:t>
            </a:r>
          </a:p>
          <a:p>
            <a:pPr>
              <a:buFontTx/>
              <a:buChar char="-"/>
            </a:pPr>
            <a:r>
              <a:rPr lang="en-US" sz="2200" dirty="0"/>
              <a:t>Intent to form partnership</a:t>
            </a:r>
          </a:p>
          <a:p>
            <a:pPr>
              <a:buFontTx/>
              <a:buChar char="-"/>
            </a:pPr>
            <a:r>
              <a:rPr lang="en-US" sz="2200" dirty="0"/>
              <a:t>Some element of control</a:t>
            </a:r>
          </a:p>
          <a:p>
            <a:pPr>
              <a:buFontTx/>
              <a:buChar char="-"/>
            </a:pPr>
            <a:r>
              <a:rPr lang="en-US" sz="2200" dirty="0"/>
              <a:t>Profit sharing</a:t>
            </a:r>
          </a:p>
        </p:txBody>
      </p:sp>
      <p:sp>
        <p:nvSpPr>
          <p:cNvPr id="6" name="Content Placeholder 5">
            <a:extLst>
              <a:ext uri="{FF2B5EF4-FFF2-40B4-BE49-F238E27FC236}">
                <a16:creationId xmlns:a16="http://schemas.microsoft.com/office/drawing/2014/main" id="{AFA904C2-9F21-05F5-2D65-A847E4478A41}"/>
              </a:ext>
            </a:extLst>
          </p:cNvPr>
          <p:cNvSpPr>
            <a:spLocks noGrp="1"/>
          </p:cNvSpPr>
          <p:nvPr>
            <p:ph sz="half" idx="2"/>
          </p:nvPr>
        </p:nvSpPr>
        <p:spPr/>
        <p:txBody>
          <a:bodyPr>
            <a:noAutofit/>
          </a:bodyPr>
          <a:lstStyle/>
          <a:p>
            <a:pPr marL="0" indent="0">
              <a:buNone/>
            </a:pPr>
            <a:r>
              <a:rPr lang="en-US" sz="2200" b="1" i="1" dirty="0"/>
              <a:t>Carlson v. Brabham</a:t>
            </a:r>
          </a:p>
          <a:p>
            <a:pPr marL="0" indent="0">
              <a:buNone/>
            </a:pPr>
            <a:r>
              <a:rPr lang="en-US" sz="2200" dirty="0"/>
              <a:t>A man’s use of business income to pay household expenses did not amount to profit-sharing.</a:t>
            </a:r>
          </a:p>
          <a:p>
            <a:pPr marL="0" indent="0">
              <a:buNone/>
            </a:pPr>
            <a:r>
              <a:rPr lang="en-US" sz="2200" dirty="0"/>
              <a:t>His partner’s involvement as a paid part-time bookkeeper did not prove her control of the business.</a:t>
            </a:r>
          </a:p>
        </p:txBody>
      </p:sp>
    </p:spTree>
    <p:extLst>
      <p:ext uri="{BB962C8B-B14F-4D97-AF65-F5344CB8AC3E}">
        <p14:creationId xmlns:p14="http://schemas.microsoft.com/office/powerpoint/2010/main" val="1798292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3437902-F9E1-9335-4CB3-9DA50B82FC50}"/>
              </a:ext>
            </a:extLst>
          </p:cNvPr>
          <p:cNvSpPr>
            <a:spLocks noGrp="1"/>
          </p:cNvSpPr>
          <p:nvPr>
            <p:ph type="title"/>
          </p:nvPr>
        </p:nvSpPr>
        <p:spPr/>
        <p:txBody>
          <a:bodyPr/>
          <a:lstStyle/>
          <a:p>
            <a:r>
              <a:rPr lang="en-US" dirty="0"/>
              <a:t>Nichols v. funderburk</a:t>
            </a:r>
          </a:p>
        </p:txBody>
      </p:sp>
      <p:sp>
        <p:nvSpPr>
          <p:cNvPr id="6" name="Content Placeholder 5">
            <a:extLst>
              <a:ext uri="{FF2B5EF4-FFF2-40B4-BE49-F238E27FC236}">
                <a16:creationId xmlns:a16="http://schemas.microsoft.com/office/drawing/2014/main" id="{BAFE6C8C-0B95-A1BC-C273-5EBE29F365A4}"/>
              </a:ext>
            </a:extLst>
          </p:cNvPr>
          <p:cNvSpPr>
            <a:spLocks noGrp="1"/>
          </p:cNvSpPr>
          <p:nvPr>
            <p:ph idx="1"/>
          </p:nvPr>
        </p:nvSpPr>
        <p:spPr/>
        <p:txBody>
          <a:bodyPr>
            <a:noAutofit/>
          </a:bodyPr>
          <a:lstStyle/>
          <a:p>
            <a:pPr marL="0" indent="0">
              <a:buNone/>
            </a:pPr>
            <a:r>
              <a:rPr lang="en-US" sz="2200" dirty="0"/>
              <a:t>A wife who worked in her husband’s restaurant for $250 a week was not entitled to an interest in his business.</a:t>
            </a:r>
          </a:p>
          <a:p>
            <a:pPr marL="0" indent="0">
              <a:buNone/>
            </a:pPr>
            <a:endParaRPr lang="en-US" sz="2200" dirty="0"/>
          </a:p>
          <a:p>
            <a:pPr marL="0" indent="0">
              <a:buNone/>
            </a:pPr>
            <a:r>
              <a:rPr lang="en-US" sz="2200" dirty="0"/>
              <a:t>Her contribution to fungible expenses did not create a right to financial recovery.</a:t>
            </a:r>
          </a:p>
          <a:p>
            <a:pPr marL="0" indent="0">
              <a:buNone/>
            </a:pPr>
            <a:endParaRPr lang="en-US" sz="2200" dirty="0"/>
          </a:p>
          <a:p>
            <a:pPr marL="0" indent="0">
              <a:buNone/>
            </a:pPr>
            <a:r>
              <a:rPr lang="en-US" sz="2200" i="1" u="sng" dirty="0">
                <a:hlinkClick r:id="rId2">
                  <a:extLst>
                    <a:ext uri="{A12FA001-AC4F-418D-AE19-62706E023703}">
                      <ahyp:hlinkClr xmlns:ahyp="http://schemas.microsoft.com/office/drawing/2018/hyperlinkcolor" val="tx"/>
                    </a:ext>
                  </a:extLst>
                </a:hlinkClick>
              </a:rPr>
              <a:t>For cases supporting recovery, see Turner v. Freed,</a:t>
            </a:r>
            <a:r>
              <a:rPr lang="en-US" sz="2200" u="sng" dirty="0">
                <a:hlinkClick r:id="rId2">
                  <a:extLst>
                    <a:ext uri="{A12FA001-AC4F-418D-AE19-62706E023703}">
                      <ahyp:hlinkClr xmlns:ahyp="http://schemas.microsoft.com/office/drawing/2018/hyperlinkcolor" val="tx"/>
                    </a:ext>
                  </a:extLst>
                </a:hlinkClick>
              </a:rPr>
              <a:t> 792 N.E.2d 947, 948 (Ind. Ct. App. 2003)</a:t>
            </a:r>
            <a:r>
              <a:rPr lang="en-US" sz="2200" u="sng" dirty="0"/>
              <a:t>; </a:t>
            </a:r>
            <a:r>
              <a:rPr lang="en-US" sz="2200" i="1" u="sng" dirty="0">
                <a:hlinkClick r:id="rId3">
                  <a:extLst>
                    <a:ext uri="{A12FA001-AC4F-418D-AE19-62706E023703}">
                      <ahyp:hlinkClr xmlns:ahyp="http://schemas.microsoft.com/office/drawing/2018/hyperlinkcolor" val="tx"/>
                    </a:ext>
                  </a:extLst>
                </a:hlinkClick>
              </a:rPr>
              <a:t>Watts v. Watts</a:t>
            </a:r>
            <a:r>
              <a:rPr lang="en-US" sz="2200" u="sng" dirty="0">
                <a:hlinkClick r:id="rId3">
                  <a:extLst>
                    <a:ext uri="{A12FA001-AC4F-418D-AE19-62706E023703}">
                      <ahyp:hlinkClr xmlns:ahyp="http://schemas.microsoft.com/office/drawing/2018/hyperlinkcolor" val="tx"/>
                    </a:ext>
                  </a:extLst>
                </a:hlinkClick>
              </a:rPr>
              <a:t>, 448 N.W.2d 292 (Wis. Ct. App. 1989)</a:t>
            </a:r>
            <a:r>
              <a:rPr lang="en-US" sz="2200" u="sng" dirty="0"/>
              <a:t>. </a:t>
            </a:r>
          </a:p>
        </p:txBody>
      </p:sp>
      <p:sp>
        <p:nvSpPr>
          <p:cNvPr id="7" name="Text Placeholder 6">
            <a:extLst>
              <a:ext uri="{FF2B5EF4-FFF2-40B4-BE49-F238E27FC236}">
                <a16:creationId xmlns:a16="http://schemas.microsoft.com/office/drawing/2014/main" id="{12521392-051E-B4F3-34BF-E0B27D758119}"/>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1937531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8ECCE-DA16-9F77-DF5B-BDA972B3DE14}"/>
              </a:ext>
            </a:extLst>
          </p:cNvPr>
          <p:cNvSpPr>
            <a:spLocks noGrp="1"/>
          </p:cNvSpPr>
          <p:nvPr>
            <p:ph type="title"/>
          </p:nvPr>
        </p:nvSpPr>
        <p:spPr/>
        <p:txBody>
          <a:bodyPr/>
          <a:lstStyle/>
          <a:p>
            <a:r>
              <a:rPr lang="en-US" dirty="0"/>
              <a:t>Alternative argument</a:t>
            </a:r>
          </a:p>
        </p:txBody>
      </p:sp>
      <p:sp>
        <p:nvSpPr>
          <p:cNvPr id="3" name="Content Placeholder 2">
            <a:extLst>
              <a:ext uri="{FF2B5EF4-FFF2-40B4-BE49-F238E27FC236}">
                <a16:creationId xmlns:a16="http://schemas.microsoft.com/office/drawing/2014/main" id="{06520CB4-F04B-DB14-AFEE-9C6A77D4838F}"/>
              </a:ext>
            </a:extLst>
          </p:cNvPr>
          <p:cNvSpPr>
            <a:spLocks noGrp="1"/>
          </p:cNvSpPr>
          <p:nvPr>
            <p:ph idx="1"/>
          </p:nvPr>
        </p:nvSpPr>
        <p:spPr/>
        <p:txBody>
          <a:bodyPr/>
          <a:lstStyle/>
          <a:p>
            <a:pPr marL="0" indent="0">
              <a:buNone/>
            </a:pPr>
            <a:r>
              <a:rPr lang="en-US" i="1" dirty="0"/>
              <a:t>Consider:</a:t>
            </a:r>
          </a:p>
          <a:p>
            <a:pPr marL="0" indent="0">
              <a:buNone/>
            </a:pPr>
            <a:endParaRPr lang="en-US" dirty="0"/>
          </a:p>
          <a:p>
            <a:pPr marL="0" indent="0">
              <a:buNone/>
            </a:pPr>
            <a:r>
              <a:rPr lang="en-US" dirty="0"/>
              <a:t>As an alternative to characterizing </a:t>
            </a:r>
            <a:r>
              <a:rPr lang="en-US" dirty="0" err="1"/>
              <a:t>Martie’s</a:t>
            </a:r>
            <a:r>
              <a:rPr lang="en-US" dirty="0"/>
              <a:t> $20,000 contribution to build a barn as a claim for unjust enrichment . . . </a:t>
            </a:r>
          </a:p>
          <a:p>
            <a:pPr marL="0" indent="0">
              <a:buNone/>
            </a:pPr>
            <a:endParaRPr lang="en-US" dirty="0"/>
          </a:p>
          <a:p>
            <a:pPr marL="0" indent="0">
              <a:buNone/>
            </a:pPr>
            <a:r>
              <a:rPr lang="en-US" dirty="0" err="1"/>
              <a:t>Martie</a:t>
            </a:r>
            <a:r>
              <a:rPr lang="en-US" dirty="0"/>
              <a:t> and Chuck undertook an implied </a:t>
            </a:r>
            <a:r>
              <a:rPr lang="en-US" dirty="0" err="1"/>
              <a:t>partnernship</a:t>
            </a:r>
            <a:r>
              <a:rPr lang="en-US" dirty="0"/>
              <a:t> in Wildlife  Petting Zoo: NS and Wildlife Education: NS when they agreed that </a:t>
            </a:r>
            <a:r>
              <a:rPr lang="en-US" dirty="0" err="1"/>
              <a:t>Martie</a:t>
            </a:r>
            <a:r>
              <a:rPr lang="en-US" dirty="0"/>
              <a:t> would fund the new venture and provide the labor, while Chuck provided the business structure and land.</a:t>
            </a:r>
          </a:p>
        </p:txBody>
      </p:sp>
      <p:sp>
        <p:nvSpPr>
          <p:cNvPr id="4" name="Text Placeholder 3">
            <a:extLst>
              <a:ext uri="{FF2B5EF4-FFF2-40B4-BE49-F238E27FC236}">
                <a16:creationId xmlns:a16="http://schemas.microsoft.com/office/drawing/2014/main" id="{E3CDAEFB-7786-7620-EBC3-D8DD19956C72}"/>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1672315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0BAE3A-914E-AAFE-2C99-854B67520AAC}"/>
              </a:ext>
            </a:extLst>
          </p:cNvPr>
          <p:cNvSpPr>
            <a:spLocks noGrp="1"/>
          </p:cNvSpPr>
          <p:nvPr>
            <p:ph type="title"/>
          </p:nvPr>
        </p:nvSpPr>
        <p:spPr>
          <a:solidFill>
            <a:schemeClr val="accent2"/>
          </a:solidFill>
        </p:spPr>
        <p:txBody>
          <a:bodyPr/>
          <a:lstStyle/>
          <a:p>
            <a:r>
              <a:rPr lang="en-US" dirty="0">
                <a:solidFill>
                  <a:schemeClr val="bg1"/>
                </a:solidFill>
              </a:rPr>
              <a:t>The putative spouse</a:t>
            </a:r>
          </a:p>
        </p:txBody>
      </p:sp>
      <p:sp>
        <p:nvSpPr>
          <p:cNvPr id="6" name="Content Placeholder 5">
            <a:extLst>
              <a:ext uri="{FF2B5EF4-FFF2-40B4-BE49-F238E27FC236}">
                <a16:creationId xmlns:a16="http://schemas.microsoft.com/office/drawing/2014/main" id="{CFB8C013-6CB7-342D-F9E0-080AE4DA1EF5}"/>
              </a:ext>
            </a:extLst>
          </p:cNvPr>
          <p:cNvSpPr>
            <a:spLocks noGrp="1"/>
          </p:cNvSpPr>
          <p:nvPr>
            <p:ph sz="half" idx="1"/>
          </p:nvPr>
        </p:nvSpPr>
        <p:spPr/>
        <p:txBody>
          <a:bodyPr>
            <a:noAutofit/>
          </a:bodyPr>
          <a:lstStyle/>
          <a:p>
            <a:pPr marL="0" indent="0">
              <a:buNone/>
            </a:pPr>
            <a:r>
              <a:rPr lang="en-US" sz="2200" b="1" dirty="0"/>
              <a:t>General rule:</a:t>
            </a:r>
          </a:p>
          <a:p>
            <a:pPr marL="0" indent="0">
              <a:buNone/>
            </a:pPr>
            <a:r>
              <a:rPr lang="en-US" sz="2200" dirty="0"/>
              <a:t>A spouse who believes in good faith that they are married is entitled to equitable distribution.</a:t>
            </a:r>
          </a:p>
          <a:p>
            <a:pPr marL="0" indent="0">
              <a:buNone/>
            </a:pPr>
            <a:r>
              <a:rPr lang="en-US" sz="2200" dirty="0"/>
              <a:t>Mississippi adopted the rule </a:t>
            </a:r>
            <a:r>
              <a:rPr lang="en-US" sz="2200" i="1" dirty="0"/>
              <a:t>in Chrismond v. Chrismond, </a:t>
            </a:r>
            <a:r>
              <a:rPr lang="en-US" sz="2200" dirty="0"/>
              <a:t>52 So. 2d 624, 630 (Miss. 1951). </a:t>
            </a:r>
            <a:endParaRPr lang="en-US" sz="2200" i="1" dirty="0"/>
          </a:p>
        </p:txBody>
      </p:sp>
      <p:sp>
        <p:nvSpPr>
          <p:cNvPr id="7" name="Content Placeholder 6">
            <a:extLst>
              <a:ext uri="{FF2B5EF4-FFF2-40B4-BE49-F238E27FC236}">
                <a16:creationId xmlns:a16="http://schemas.microsoft.com/office/drawing/2014/main" id="{2D94ED9B-1948-AEFE-2075-F83C1B425A7E}"/>
              </a:ext>
            </a:extLst>
          </p:cNvPr>
          <p:cNvSpPr>
            <a:spLocks noGrp="1"/>
          </p:cNvSpPr>
          <p:nvPr>
            <p:ph sz="half" idx="2"/>
          </p:nvPr>
        </p:nvSpPr>
        <p:spPr/>
        <p:txBody>
          <a:bodyPr>
            <a:normAutofit/>
          </a:bodyPr>
          <a:lstStyle/>
          <a:p>
            <a:pPr marL="0" indent="0">
              <a:buNone/>
            </a:pPr>
            <a:r>
              <a:rPr lang="en-US" sz="2200" b="1" i="1" dirty="0"/>
              <a:t>Cotton v. Cotton:</a:t>
            </a:r>
          </a:p>
          <a:p>
            <a:pPr marL="0" indent="0">
              <a:buNone/>
            </a:pPr>
            <a:r>
              <a:rPr lang="en-US" sz="2200" dirty="0"/>
              <a:t>Good faith is not a requirement of the putative spouse doctrine.</a:t>
            </a:r>
          </a:p>
          <a:p>
            <a:pPr marL="0" indent="0">
              <a:buNone/>
            </a:pPr>
            <a:endParaRPr lang="en-US" sz="2200" dirty="0"/>
          </a:p>
          <a:p>
            <a:pPr marL="0" indent="0">
              <a:buNone/>
            </a:pPr>
            <a:r>
              <a:rPr lang="en-US" sz="2200" dirty="0"/>
              <a:t>A wife who committed bigamy was entitled to division of assets as a putative spouse.</a:t>
            </a:r>
          </a:p>
        </p:txBody>
      </p:sp>
    </p:spTree>
    <p:extLst>
      <p:ext uri="{BB962C8B-B14F-4D97-AF65-F5344CB8AC3E}">
        <p14:creationId xmlns:p14="http://schemas.microsoft.com/office/powerpoint/2010/main" val="1051880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2E08B20-34CD-B9F8-1C0A-E2B2FE73A2A7}"/>
              </a:ext>
            </a:extLst>
          </p:cNvPr>
          <p:cNvSpPr>
            <a:spLocks noGrp="1"/>
          </p:cNvSpPr>
          <p:nvPr>
            <p:ph type="title"/>
          </p:nvPr>
        </p:nvSpPr>
        <p:spPr>
          <a:solidFill>
            <a:schemeClr val="accent1">
              <a:lumMod val="75000"/>
            </a:schemeClr>
          </a:solidFill>
        </p:spPr>
        <p:txBody>
          <a:bodyPr/>
          <a:lstStyle/>
          <a:p>
            <a:r>
              <a:rPr lang="en-US" dirty="0">
                <a:solidFill>
                  <a:schemeClr val="bg1"/>
                </a:solidFill>
              </a:rPr>
              <a:t>Formerly Married cohabitants</a:t>
            </a:r>
          </a:p>
        </p:txBody>
      </p:sp>
      <p:sp>
        <p:nvSpPr>
          <p:cNvPr id="6" name="Content Placeholder 5">
            <a:extLst>
              <a:ext uri="{FF2B5EF4-FFF2-40B4-BE49-F238E27FC236}">
                <a16:creationId xmlns:a16="http://schemas.microsoft.com/office/drawing/2014/main" id="{E047CB1C-B671-1EBE-A8AA-F0B8E1FFD8C8}"/>
              </a:ext>
            </a:extLst>
          </p:cNvPr>
          <p:cNvSpPr>
            <a:spLocks noGrp="1"/>
          </p:cNvSpPr>
          <p:nvPr>
            <p:ph sz="half" idx="1"/>
          </p:nvPr>
        </p:nvSpPr>
        <p:spPr/>
        <p:txBody>
          <a:bodyPr>
            <a:normAutofit/>
          </a:bodyPr>
          <a:lstStyle/>
          <a:p>
            <a:pPr marL="0" indent="0">
              <a:buNone/>
            </a:pPr>
            <a:r>
              <a:rPr lang="en-US" sz="2200" b="1" i="1" dirty="0"/>
              <a:t>Pickens v. Pickens:</a:t>
            </a:r>
          </a:p>
          <a:p>
            <a:pPr marL="0" indent="0">
              <a:buNone/>
            </a:pPr>
            <a:endParaRPr lang="en-US" sz="2200" dirty="0"/>
          </a:p>
          <a:p>
            <a:pPr marL="0" indent="0">
              <a:buNone/>
            </a:pPr>
            <a:r>
              <a:rPr lang="en-US" sz="2200" dirty="0"/>
              <a:t>A wife who lived with her former husband and worked in his business was entitled to a division of assets based on her labor and her domestic contributions to their relationship.</a:t>
            </a:r>
          </a:p>
        </p:txBody>
      </p:sp>
      <p:sp>
        <p:nvSpPr>
          <p:cNvPr id="7" name="Content Placeholder 6">
            <a:extLst>
              <a:ext uri="{FF2B5EF4-FFF2-40B4-BE49-F238E27FC236}">
                <a16:creationId xmlns:a16="http://schemas.microsoft.com/office/drawing/2014/main" id="{144ABB39-492E-9348-D334-917FE78629D0}"/>
              </a:ext>
            </a:extLst>
          </p:cNvPr>
          <p:cNvSpPr>
            <a:spLocks noGrp="1"/>
          </p:cNvSpPr>
          <p:nvPr>
            <p:ph sz="half" idx="2"/>
          </p:nvPr>
        </p:nvSpPr>
        <p:spPr/>
        <p:txBody>
          <a:bodyPr>
            <a:normAutofit/>
          </a:bodyPr>
          <a:lstStyle/>
          <a:p>
            <a:r>
              <a:rPr lang="en-US" sz="2200" b="1" i="1" dirty="0"/>
              <a:t>Woolridge v. Woolridge:</a:t>
            </a:r>
          </a:p>
          <a:p>
            <a:endParaRPr lang="en-US" sz="2200" dirty="0"/>
          </a:p>
          <a:p>
            <a:r>
              <a:rPr lang="en-US" sz="2200" dirty="0"/>
              <a:t>A woman who cohabited with her former husband was awarded a judgment to compensate for the value of one-half of her homemaking services. </a:t>
            </a:r>
          </a:p>
        </p:txBody>
      </p:sp>
    </p:spTree>
    <p:extLst>
      <p:ext uri="{BB962C8B-B14F-4D97-AF65-F5344CB8AC3E}">
        <p14:creationId xmlns:p14="http://schemas.microsoft.com/office/powerpoint/2010/main" val="5018435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9E448B0-8839-3040-FFBE-0EEFFBD4E84B}"/>
              </a:ext>
            </a:extLst>
          </p:cNvPr>
          <p:cNvSpPr>
            <a:spLocks noGrp="1"/>
          </p:cNvSpPr>
          <p:nvPr>
            <p:ph type="title"/>
          </p:nvPr>
        </p:nvSpPr>
        <p:spPr>
          <a:solidFill>
            <a:schemeClr val="accent2"/>
          </a:solidFill>
        </p:spPr>
        <p:txBody>
          <a:bodyPr/>
          <a:lstStyle/>
          <a:p>
            <a:r>
              <a:rPr lang="en-US" dirty="0">
                <a:solidFill>
                  <a:schemeClr val="bg1"/>
                </a:solidFill>
              </a:rPr>
              <a:t>Joint title</a:t>
            </a:r>
          </a:p>
        </p:txBody>
      </p:sp>
      <p:sp>
        <p:nvSpPr>
          <p:cNvPr id="6" name="Content Placeholder 5">
            <a:extLst>
              <a:ext uri="{FF2B5EF4-FFF2-40B4-BE49-F238E27FC236}">
                <a16:creationId xmlns:a16="http://schemas.microsoft.com/office/drawing/2014/main" id="{5956D394-6C40-FF98-D501-BEA1F5CF6926}"/>
              </a:ext>
            </a:extLst>
          </p:cNvPr>
          <p:cNvSpPr>
            <a:spLocks noGrp="1"/>
          </p:cNvSpPr>
          <p:nvPr>
            <p:ph idx="1"/>
          </p:nvPr>
        </p:nvSpPr>
        <p:spPr/>
        <p:txBody>
          <a:bodyPr>
            <a:normAutofit/>
          </a:bodyPr>
          <a:lstStyle/>
          <a:p>
            <a:pPr marL="0" indent="0">
              <a:buNone/>
            </a:pPr>
            <a:r>
              <a:rPr lang="en-US" sz="2000" b="1" dirty="0"/>
              <a:t>What is the effect of one cohabitant’s joint titling of property in the other’s name?</a:t>
            </a:r>
          </a:p>
          <a:p>
            <a:pPr marL="0" indent="0">
              <a:buNone/>
            </a:pPr>
            <a:r>
              <a:rPr lang="en-US" sz="2000" dirty="0"/>
              <a:t>Traditionally – It creates a presumption that the owner intended a gift of one-half of the property.</a:t>
            </a:r>
          </a:p>
          <a:p>
            <a:pPr marL="0" indent="0">
              <a:buNone/>
            </a:pPr>
            <a:r>
              <a:rPr lang="en-US" sz="2000" i="1" dirty="0"/>
              <a:t>Pearson v. Pearson – T</a:t>
            </a:r>
            <a:r>
              <a:rPr lang="en-US" sz="2000" dirty="0"/>
              <a:t>he joint title presumption does not apply in equitable distribution.</a:t>
            </a:r>
          </a:p>
          <a:p>
            <a:pPr marL="0" indent="0">
              <a:buNone/>
            </a:pPr>
            <a:r>
              <a:rPr lang="en-US" sz="2000" i="1" dirty="0"/>
              <a:t>Jones v. Graphia - </a:t>
            </a:r>
            <a:r>
              <a:rPr lang="en-US" sz="2000" dirty="0"/>
              <a:t>The court extended </a:t>
            </a:r>
            <a:r>
              <a:rPr lang="en-US" sz="2000" i="1" dirty="0"/>
              <a:t>Pearson</a:t>
            </a:r>
            <a:r>
              <a:rPr lang="en-US" sz="2000" dirty="0"/>
              <a:t> to all transfers, holding that the joint title presumption did not apply to transfer by a cohabitant. </a:t>
            </a:r>
          </a:p>
        </p:txBody>
      </p:sp>
    </p:spTree>
    <p:extLst>
      <p:ext uri="{BB962C8B-B14F-4D97-AF65-F5344CB8AC3E}">
        <p14:creationId xmlns:p14="http://schemas.microsoft.com/office/powerpoint/2010/main" val="6829323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596B34A-0725-9721-CBC3-5D8CA6549559}"/>
              </a:ext>
            </a:extLst>
          </p:cNvPr>
          <p:cNvSpPr>
            <a:spLocks noGrp="1"/>
          </p:cNvSpPr>
          <p:nvPr>
            <p:ph type="title"/>
          </p:nvPr>
        </p:nvSpPr>
        <p:spPr>
          <a:xfrm>
            <a:off x="2231136" y="878967"/>
            <a:ext cx="7729728" cy="1188720"/>
          </a:xfrm>
          <a:solidFill>
            <a:schemeClr val="accent1">
              <a:lumMod val="75000"/>
            </a:schemeClr>
          </a:solidFill>
        </p:spPr>
        <p:txBody>
          <a:bodyPr/>
          <a:lstStyle/>
          <a:p>
            <a:r>
              <a:rPr lang="en-US" dirty="0">
                <a:solidFill>
                  <a:schemeClr val="bg1"/>
                </a:solidFill>
              </a:rPr>
              <a:t>Uniform economic rights of cohabitants act</a:t>
            </a:r>
          </a:p>
        </p:txBody>
      </p:sp>
      <p:sp>
        <p:nvSpPr>
          <p:cNvPr id="6" name="Content Placeholder 5">
            <a:extLst>
              <a:ext uri="{FF2B5EF4-FFF2-40B4-BE49-F238E27FC236}">
                <a16:creationId xmlns:a16="http://schemas.microsoft.com/office/drawing/2014/main" id="{DFF2D2E4-A160-5B2F-CB94-0461ED36E89E}"/>
              </a:ext>
            </a:extLst>
          </p:cNvPr>
          <p:cNvSpPr>
            <a:spLocks noGrp="1"/>
          </p:cNvSpPr>
          <p:nvPr>
            <p:ph idx="1"/>
          </p:nvPr>
        </p:nvSpPr>
        <p:spPr/>
        <p:txBody>
          <a:bodyPr>
            <a:normAutofit fontScale="92500" lnSpcReduction="10000"/>
          </a:bodyPr>
          <a:lstStyle/>
          <a:p>
            <a:r>
              <a:rPr lang="en-US" sz="2300" b="1" dirty="0"/>
              <a:t>Section 7 (c). Equitable Relief. Courts shall consider </a:t>
            </a:r>
            <a:endParaRPr lang="en-US" sz="2300" dirty="0"/>
          </a:p>
          <a:p>
            <a:r>
              <a:rPr lang="en-US" sz="2300" dirty="0"/>
              <a:t>(1) the nature and value of contributions to the relationship by each cohabitant, </a:t>
            </a:r>
          </a:p>
          <a:p>
            <a:r>
              <a:rPr lang="en-US" sz="2300" dirty="0"/>
              <a:t>(2) the duration and continuity of the cohabitation; </a:t>
            </a:r>
          </a:p>
          <a:p>
            <a:r>
              <a:rPr lang="en-US" sz="2300" dirty="0"/>
              <a:t>(3) the extent to which a cohabitant reasonably relied on representations of the other; and</a:t>
            </a:r>
          </a:p>
          <a:p>
            <a:r>
              <a:rPr lang="en-US" sz="2300" dirty="0"/>
              <a:t>(4) the extent to which a cohabitant demonstrated an intent to share, or not to share, property with the other cohabitant.</a:t>
            </a:r>
          </a:p>
        </p:txBody>
      </p:sp>
    </p:spTree>
    <p:extLst>
      <p:ext uri="{BB962C8B-B14F-4D97-AF65-F5344CB8AC3E}">
        <p14:creationId xmlns:p14="http://schemas.microsoft.com/office/powerpoint/2010/main" val="3930980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67C554-6133-1D89-A5AE-C4AD520A0C94}"/>
              </a:ext>
            </a:extLst>
          </p:cNvPr>
          <p:cNvSpPr>
            <a:spLocks noGrp="1"/>
          </p:cNvSpPr>
          <p:nvPr>
            <p:ph type="title"/>
          </p:nvPr>
        </p:nvSpPr>
        <p:spPr/>
        <p:txBody>
          <a:bodyPr/>
          <a:lstStyle/>
          <a:p>
            <a:r>
              <a:rPr lang="en-US" dirty="0"/>
              <a:t>Alimony</a:t>
            </a:r>
          </a:p>
        </p:txBody>
      </p:sp>
      <p:sp>
        <p:nvSpPr>
          <p:cNvPr id="6" name="Text Placeholder 5">
            <a:extLst>
              <a:ext uri="{FF2B5EF4-FFF2-40B4-BE49-F238E27FC236}">
                <a16:creationId xmlns:a16="http://schemas.microsoft.com/office/drawing/2014/main" id="{E76D4DF9-451A-E008-AA6A-D92184E3BD28}"/>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11897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6FB8646-E5DA-B021-514A-FA9CEFB06473}"/>
              </a:ext>
            </a:extLst>
          </p:cNvPr>
          <p:cNvSpPr>
            <a:spLocks noGrp="1"/>
          </p:cNvSpPr>
          <p:nvPr>
            <p:ph type="title"/>
          </p:nvPr>
        </p:nvSpPr>
        <p:spPr>
          <a:solidFill>
            <a:schemeClr val="accent1">
              <a:lumMod val="75000"/>
            </a:schemeClr>
          </a:solidFill>
        </p:spPr>
        <p:txBody>
          <a:bodyPr/>
          <a:lstStyle/>
          <a:p>
            <a:r>
              <a:rPr lang="en-US" dirty="0">
                <a:solidFill>
                  <a:schemeClr val="bg1"/>
                </a:solidFill>
              </a:rPr>
              <a:t>Alimony trends</a:t>
            </a:r>
          </a:p>
        </p:txBody>
      </p:sp>
      <p:sp>
        <p:nvSpPr>
          <p:cNvPr id="8" name="Content Placeholder 7">
            <a:extLst>
              <a:ext uri="{FF2B5EF4-FFF2-40B4-BE49-F238E27FC236}">
                <a16:creationId xmlns:a16="http://schemas.microsoft.com/office/drawing/2014/main" id="{51D684F0-9CCD-64DF-8205-2177F89764F5}"/>
              </a:ext>
            </a:extLst>
          </p:cNvPr>
          <p:cNvSpPr>
            <a:spLocks noGrp="1"/>
          </p:cNvSpPr>
          <p:nvPr>
            <p:ph idx="1"/>
          </p:nvPr>
        </p:nvSpPr>
        <p:spPr/>
        <p:txBody>
          <a:bodyPr>
            <a:noAutofit/>
          </a:bodyPr>
          <a:lstStyle/>
          <a:p>
            <a:pPr marL="0" indent="0">
              <a:buNone/>
            </a:pPr>
            <a:r>
              <a:rPr lang="en-US" sz="2000" b="1" dirty="0"/>
              <a:t>In the last decade:</a:t>
            </a:r>
          </a:p>
          <a:p>
            <a:pPr marL="0" indent="0">
              <a:buNone/>
            </a:pPr>
            <a:endParaRPr lang="en-US" sz="2000" dirty="0"/>
          </a:p>
          <a:p>
            <a:pPr marL="0" indent="0">
              <a:buNone/>
            </a:pPr>
            <a:r>
              <a:rPr lang="en-US" sz="2000" dirty="0"/>
              <a:t>- 12 states have adopted alimony guidelines looking to marriage length and disparity of income as factors.</a:t>
            </a:r>
          </a:p>
          <a:p>
            <a:pPr marL="0" indent="0">
              <a:buNone/>
            </a:pPr>
            <a:endParaRPr lang="en-US" sz="2000" dirty="0"/>
          </a:p>
          <a:p>
            <a:pPr marL="0" indent="0">
              <a:buNone/>
            </a:pPr>
            <a:r>
              <a:rPr lang="en-US" sz="2000" dirty="0"/>
              <a:t>- Most base the time period on the length of the marriage (Ex: alimony for half the length of the marriage).</a:t>
            </a:r>
          </a:p>
          <a:p>
            <a:pPr marL="0" indent="0">
              <a:buNone/>
            </a:pPr>
            <a:endParaRPr lang="en-US" sz="2000" dirty="0"/>
          </a:p>
          <a:p>
            <a:pPr marL="0" indent="0">
              <a:buNone/>
            </a:pPr>
            <a:r>
              <a:rPr lang="en-US" sz="2000" dirty="0"/>
              <a:t>- Most create a preference for time-limited alimony.</a:t>
            </a:r>
          </a:p>
          <a:p>
            <a:pPr marL="0" indent="0">
              <a:buNone/>
            </a:pPr>
            <a:endParaRPr lang="en-US" sz="2000" dirty="0"/>
          </a:p>
        </p:txBody>
      </p:sp>
      <p:sp>
        <p:nvSpPr>
          <p:cNvPr id="9" name="Text Placeholder 8">
            <a:extLst>
              <a:ext uri="{FF2B5EF4-FFF2-40B4-BE49-F238E27FC236}">
                <a16:creationId xmlns:a16="http://schemas.microsoft.com/office/drawing/2014/main" id="{B1D59B23-5533-8DC8-E95E-FF256509E8A6}"/>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3218343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28DA66C-36F3-AE99-5659-F3899465C8E7}"/>
              </a:ext>
            </a:extLst>
          </p:cNvPr>
          <p:cNvSpPr>
            <a:spLocks noGrp="1"/>
          </p:cNvSpPr>
          <p:nvPr>
            <p:ph type="title"/>
          </p:nvPr>
        </p:nvSpPr>
        <p:spPr/>
        <p:txBody>
          <a:bodyPr/>
          <a:lstStyle/>
          <a:p>
            <a:r>
              <a:rPr lang="en-US" dirty="0"/>
              <a:t>Alimony survey</a:t>
            </a:r>
          </a:p>
        </p:txBody>
      </p:sp>
      <p:sp>
        <p:nvSpPr>
          <p:cNvPr id="6" name="Content Placeholder 5">
            <a:extLst>
              <a:ext uri="{FF2B5EF4-FFF2-40B4-BE49-F238E27FC236}">
                <a16:creationId xmlns:a16="http://schemas.microsoft.com/office/drawing/2014/main" id="{37BCCAC4-65FF-2BDE-C7BE-79F3BD8F7EE1}"/>
              </a:ext>
            </a:extLst>
          </p:cNvPr>
          <p:cNvSpPr>
            <a:spLocks noGrp="1"/>
          </p:cNvSpPr>
          <p:nvPr>
            <p:ph idx="1"/>
          </p:nvPr>
        </p:nvSpPr>
        <p:spPr/>
        <p:txBody>
          <a:bodyPr>
            <a:normAutofit fontScale="77500" lnSpcReduction="20000"/>
          </a:bodyPr>
          <a:lstStyle/>
          <a:p>
            <a:pPr marL="0" indent="0">
              <a:buNone/>
            </a:pPr>
            <a:r>
              <a:rPr lang="en-US" sz="2400" b="1" dirty="0"/>
              <a:t>Alimony awards 1994 – 2019</a:t>
            </a:r>
          </a:p>
          <a:p>
            <a:pPr marL="0" indent="0">
              <a:buNone/>
            </a:pPr>
            <a:endParaRPr lang="en-US" sz="2400" dirty="0"/>
          </a:p>
          <a:p>
            <a:pPr marL="0" indent="0">
              <a:buNone/>
            </a:pPr>
            <a:r>
              <a:rPr lang="en-US" sz="2400" dirty="0"/>
              <a:t>Permanent alimony was awarded in 70% of the cases in which there was a disparity in marriages over 20 years.</a:t>
            </a:r>
          </a:p>
          <a:p>
            <a:pPr marL="0" indent="0">
              <a:buNone/>
            </a:pPr>
            <a:endParaRPr lang="en-US" sz="2400" dirty="0"/>
          </a:p>
          <a:p>
            <a:pPr marL="0" indent="0">
              <a:buNone/>
            </a:pPr>
            <a:r>
              <a:rPr lang="en-US" sz="2400" dirty="0"/>
              <a:t>Permanent alimony was awarded in only 20% of marriages under 10 years.</a:t>
            </a:r>
          </a:p>
          <a:p>
            <a:pPr marL="0" indent="0">
              <a:buNone/>
            </a:pPr>
            <a:endParaRPr lang="en-US" sz="2400" dirty="0"/>
          </a:p>
          <a:p>
            <a:pPr marL="0" indent="0">
              <a:buNone/>
            </a:pPr>
            <a:r>
              <a:rPr lang="en-US" sz="2400" dirty="0"/>
              <a:t>No appealed cases between 2000 and 2020 affirmed awards of permanent alimony  in marriages under 10 years.</a:t>
            </a:r>
          </a:p>
          <a:p>
            <a:pPr marL="0" indent="0">
              <a:buNone/>
            </a:pPr>
            <a:endParaRPr lang="en-US" dirty="0"/>
          </a:p>
        </p:txBody>
      </p:sp>
    </p:spTree>
    <p:extLst>
      <p:ext uri="{BB962C8B-B14F-4D97-AF65-F5344CB8AC3E}">
        <p14:creationId xmlns:p14="http://schemas.microsoft.com/office/powerpoint/2010/main" val="3216417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F8F81-1D21-BCCB-0146-962839F07752}"/>
              </a:ext>
            </a:extLst>
          </p:cNvPr>
          <p:cNvSpPr>
            <a:spLocks noGrp="1"/>
          </p:cNvSpPr>
          <p:nvPr>
            <p:ph type="title"/>
          </p:nvPr>
        </p:nvSpPr>
        <p:spPr/>
        <p:txBody>
          <a:bodyPr>
            <a:normAutofit/>
          </a:bodyPr>
          <a:lstStyle/>
          <a:p>
            <a:r>
              <a:rPr lang="en-US" sz="2800" dirty="0"/>
              <a:t>Geno v. Geno</a:t>
            </a:r>
          </a:p>
        </p:txBody>
      </p:sp>
      <p:sp>
        <p:nvSpPr>
          <p:cNvPr id="3" name="Content Placeholder 2">
            <a:extLst>
              <a:ext uri="{FF2B5EF4-FFF2-40B4-BE49-F238E27FC236}">
                <a16:creationId xmlns:a16="http://schemas.microsoft.com/office/drawing/2014/main" id="{4E1EC997-FC57-436A-FE6E-8C92CCFE7E87}"/>
              </a:ext>
            </a:extLst>
          </p:cNvPr>
          <p:cNvSpPr>
            <a:spLocks noGrp="1"/>
          </p:cNvSpPr>
          <p:nvPr>
            <p:ph idx="1"/>
          </p:nvPr>
        </p:nvSpPr>
        <p:spPr/>
        <p:txBody>
          <a:bodyPr>
            <a:normAutofit fontScale="92500" lnSpcReduction="10000"/>
          </a:bodyPr>
          <a:lstStyle/>
          <a:p>
            <a:pPr marL="0" indent="0">
              <a:buNone/>
            </a:pPr>
            <a:r>
              <a:rPr lang="en-US" sz="2000" b="1" dirty="0"/>
              <a:t>Permanent alimony was awarded </a:t>
            </a:r>
          </a:p>
          <a:p>
            <a:pPr marL="0" indent="0">
              <a:buNone/>
            </a:pPr>
            <a:endParaRPr lang="en-US" sz="2000" dirty="0"/>
          </a:p>
          <a:p>
            <a:pPr marL="0" indent="0">
              <a:buNone/>
            </a:pPr>
            <a:r>
              <a:rPr lang="en-US" sz="2200" dirty="0"/>
              <a:t>-  To a wife in her thirties</a:t>
            </a:r>
          </a:p>
          <a:p>
            <a:pPr>
              <a:buFontTx/>
              <a:buChar char="-"/>
            </a:pPr>
            <a:r>
              <a:rPr lang="en-US" sz="2200" dirty="0"/>
              <a:t>Leaving a seven-year marriage</a:t>
            </a:r>
          </a:p>
          <a:p>
            <a:pPr>
              <a:buFontTx/>
              <a:buChar char="-"/>
            </a:pPr>
            <a:r>
              <a:rPr lang="en-US" sz="2200" dirty="0"/>
              <a:t>After dissipating between $200,000 and $500,000 in assets</a:t>
            </a:r>
          </a:p>
          <a:p>
            <a:pPr>
              <a:buFontTx/>
              <a:buChar char="-"/>
            </a:pPr>
            <a:endParaRPr lang="en-US" sz="2200" dirty="0"/>
          </a:p>
          <a:p>
            <a:pPr marL="0" indent="0">
              <a:buNone/>
            </a:pPr>
            <a:r>
              <a:rPr lang="en-US" sz="2200" dirty="0"/>
              <a:t>She was under a conservatorship and had been institutionalized for mental health issues. </a:t>
            </a:r>
          </a:p>
          <a:p>
            <a:pPr marL="0" indent="0">
              <a:buNone/>
            </a:pPr>
            <a:endParaRPr lang="en-US" sz="2200" dirty="0"/>
          </a:p>
          <a:p>
            <a:pPr marL="0" indent="0">
              <a:buNone/>
            </a:pPr>
            <a:r>
              <a:rPr lang="en-US" sz="2200" dirty="0"/>
              <a:t>The court rejected her husband’s argument that alimony should not be awarded after a short marriage.</a:t>
            </a:r>
          </a:p>
          <a:p>
            <a:pPr>
              <a:buFontTx/>
              <a:buChar char="-"/>
            </a:pPr>
            <a:endParaRPr lang="en-US" dirty="0"/>
          </a:p>
          <a:p>
            <a:pPr>
              <a:buFontTx/>
              <a:buChar char="-"/>
            </a:pPr>
            <a:endParaRPr lang="en-US" dirty="0"/>
          </a:p>
          <a:p>
            <a:pPr>
              <a:buFontTx/>
              <a:buChar char="-"/>
            </a:pPr>
            <a:endParaRPr lang="en-US" dirty="0"/>
          </a:p>
        </p:txBody>
      </p:sp>
      <p:sp>
        <p:nvSpPr>
          <p:cNvPr id="4" name="Text Placeholder 3">
            <a:extLst>
              <a:ext uri="{FF2B5EF4-FFF2-40B4-BE49-F238E27FC236}">
                <a16:creationId xmlns:a16="http://schemas.microsoft.com/office/drawing/2014/main" id="{32808E5E-9C72-DFAC-7A44-CBACFAE8A8EB}"/>
              </a:ext>
            </a:extLst>
          </p:cNvPr>
          <p:cNvSpPr>
            <a:spLocks noGrp="1"/>
          </p:cNvSpPr>
          <p:nvPr>
            <p:ph type="body" sz="half" idx="2"/>
          </p:nvPr>
        </p:nvSpPr>
        <p:spPr/>
        <p:txBody>
          <a:bodyPr>
            <a:normAutofit/>
          </a:bodyPr>
          <a:lstStyle/>
          <a:p>
            <a:r>
              <a:rPr lang="en-US" sz="2000" dirty="0"/>
              <a:t>Alimony</a:t>
            </a:r>
          </a:p>
        </p:txBody>
      </p:sp>
    </p:spTree>
    <p:extLst>
      <p:ext uri="{BB962C8B-B14F-4D97-AF65-F5344CB8AC3E}">
        <p14:creationId xmlns:p14="http://schemas.microsoft.com/office/powerpoint/2010/main" val="946951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5D866-257E-0CC5-99A5-920FEA612C25}"/>
              </a:ext>
            </a:extLst>
          </p:cNvPr>
          <p:cNvSpPr>
            <a:spLocks noGrp="1"/>
          </p:cNvSpPr>
          <p:nvPr>
            <p:ph type="title"/>
          </p:nvPr>
        </p:nvSpPr>
        <p:spPr/>
        <p:txBody>
          <a:bodyPr/>
          <a:lstStyle/>
          <a:p>
            <a:r>
              <a:rPr lang="en-US" sz="2400" dirty="0"/>
              <a:t>Hammond v. Hammon</a:t>
            </a:r>
            <a:r>
              <a:rPr lang="en-US" dirty="0"/>
              <a:t>d	</a:t>
            </a:r>
          </a:p>
        </p:txBody>
      </p:sp>
      <p:sp>
        <p:nvSpPr>
          <p:cNvPr id="3" name="Content Placeholder 2">
            <a:extLst>
              <a:ext uri="{FF2B5EF4-FFF2-40B4-BE49-F238E27FC236}">
                <a16:creationId xmlns:a16="http://schemas.microsoft.com/office/drawing/2014/main" id="{D592AB47-33B8-BF1D-A46C-7D6D01626845}"/>
              </a:ext>
            </a:extLst>
          </p:cNvPr>
          <p:cNvSpPr>
            <a:spLocks noGrp="1"/>
          </p:cNvSpPr>
          <p:nvPr>
            <p:ph idx="1"/>
          </p:nvPr>
        </p:nvSpPr>
        <p:spPr/>
        <p:txBody>
          <a:bodyPr>
            <a:noAutofit/>
          </a:bodyPr>
          <a:lstStyle/>
          <a:p>
            <a:pPr marL="0" indent="0">
              <a:buNone/>
            </a:pPr>
            <a:r>
              <a:rPr lang="en-US" sz="2200" b="1" dirty="0"/>
              <a:t>The most common reason for reversal of an alimony award is failure to award permanent alimony in a marriage over 20 years.</a:t>
            </a:r>
          </a:p>
          <a:p>
            <a:pPr marL="0" indent="0">
              <a:buNone/>
            </a:pPr>
            <a:endParaRPr lang="en-US" sz="2200" b="1" dirty="0"/>
          </a:p>
          <a:p>
            <a:pPr marL="0" indent="0">
              <a:buNone/>
            </a:pPr>
            <a:r>
              <a:rPr lang="en-US" sz="2200" dirty="0"/>
              <a:t>Husband’s income: $12,000/month</a:t>
            </a:r>
          </a:p>
          <a:p>
            <a:pPr marL="0" indent="0">
              <a:buNone/>
            </a:pPr>
            <a:r>
              <a:rPr lang="en-US" sz="2200" dirty="0"/>
              <a:t>Wife’s income: $600/month</a:t>
            </a:r>
          </a:p>
          <a:p>
            <a:pPr marL="0" indent="0">
              <a:buNone/>
            </a:pPr>
            <a:r>
              <a:rPr lang="en-US" sz="2200" dirty="0"/>
              <a:t>25-year marriage ended with his adultery</a:t>
            </a:r>
          </a:p>
          <a:p>
            <a:pPr marL="0" indent="0">
              <a:buNone/>
            </a:pPr>
            <a:r>
              <a:rPr lang="en-US" sz="2200" dirty="0"/>
              <a:t>Award:  $500/month for two years</a:t>
            </a:r>
            <a:endParaRPr lang="en-US" sz="2000" dirty="0"/>
          </a:p>
          <a:p>
            <a:pPr marL="0" indent="0">
              <a:buNone/>
            </a:pPr>
            <a:r>
              <a:rPr lang="en-US" sz="2200" i="1" dirty="0"/>
              <a:t>Reversed: </a:t>
            </a:r>
            <a:r>
              <a:rPr lang="en-US" sz="2200" dirty="0"/>
              <a:t>To award appropriate permanent or lump sum alimony.</a:t>
            </a:r>
          </a:p>
        </p:txBody>
      </p:sp>
      <p:sp>
        <p:nvSpPr>
          <p:cNvPr id="4" name="Text Placeholder 3">
            <a:extLst>
              <a:ext uri="{FF2B5EF4-FFF2-40B4-BE49-F238E27FC236}">
                <a16:creationId xmlns:a16="http://schemas.microsoft.com/office/drawing/2014/main" id="{15AF5CC0-A2D4-AD30-8D94-52D236B57157}"/>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3593763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70C3F18-58F1-ECEC-F394-73862688E480}"/>
              </a:ext>
            </a:extLst>
          </p:cNvPr>
          <p:cNvSpPr>
            <a:spLocks noGrp="1"/>
          </p:cNvSpPr>
          <p:nvPr>
            <p:ph type="title"/>
          </p:nvPr>
        </p:nvSpPr>
        <p:spPr>
          <a:solidFill>
            <a:schemeClr val="accent2"/>
          </a:solidFill>
        </p:spPr>
        <p:txBody>
          <a:bodyPr/>
          <a:lstStyle/>
          <a:p>
            <a:r>
              <a:rPr lang="en-US" dirty="0"/>
              <a:t>Braswell v. Braswell</a:t>
            </a:r>
          </a:p>
        </p:txBody>
      </p:sp>
      <p:sp>
        <p:nvSpPr>
          <p:cNvPr id="6" name="Content Placeholder 5">
            <a:extLst>
              <a:ext uri="{FF2B5EF4-FFF2-40B4-BE49-F238E27FC236}">
                <a16:creationId xmlns:a16="http://schemas.microsoft.com/office/drawing/2014/main" id="{FBF9AE15-1E9A-4DBC-AB63-EB2F07DC5697}"/>
              </a:ext>
            </a:extLst>
          </p:cNvPr>
          <p:cNvSpPr>
            <a:spLocks noGrp="1"/>
          </p:cNvSpPr>
          <p:nvPr>
            <p:ph sz="half" idx="1"/>
          </p:nvPr>
        </p:nvSpPr>
        <p:spPr>
          <a:xfrm>
            <a:off x="1581912" y="2471738"/>
            <a:ext cx="4271771" cy="3268288"/>
          </a:xfrm>
        </p:spPr>
        <p:txBody>
          <a:bodyPr>
            <a:noAutofit/>
          </a:bodyPr>
          <a:lstStyle/>
          <a:p>
            <a:pPr marL="0" indent="0">
              <a:buNone/>
            </a:pPr>
            <a:r>
              <a:rPr lang="en-US" sz="2000" b="1" dirty="0"/>
              <a:t>Modification test:</a:t>
            </a:r>
          </a:p>
          <a:p>
            <a:pPr marL="0" indent="0">
              <a:buNone/>
            </a:pPr>
            <a:r>
              <a:rPr lang="en-US" sz="2000" dirty="0"/>
              <a:t>A payor who seeks to reduce alimony or child support must prove their income reduction was not voluntary.</a:t>
            </a:r>
          </a:p>
          <a:p>
            <a:pPr marL="0" indent="0">
              <a:buNone/>
            </a:pPr>
            <a:endParaRPr lang="en-US" sz="2000" dirty="0"/>
          </a:p>
          <a:p>
            <a:pPr marL="0" indent="0">
              <a:buNone/>
            </a:pPr>
            <a:r>
              <a:rPr lang="en-US" sz="2000" dirty="0"/>
              <a:t>Income loss linked to bad choices (drinking, gambling) have historically been held to be </a:t>
            </a:r>
            <a:r>
              <a:rPr lang="en-US" sz="2000" b="1" dirty="0"/>
              <a:t>voluntary.</a:t>
            </a:r>
          </a:p>
        </p:txBody>
      </p:sp>
      <p:sp>
        <p:nvSpPr>
          <p:cNvPr id="7" name="Content Placeholder 6">
            <a:extLst>
              <a:ext uri="{FF2B5EF4-FFF2-40B4-BE49-F238E27FC236}">
                <a16:creationId xmlns:a16="http://schemas.microsoft.com/office/drawing/2014/main" id="{5BF4F732-B765-49F3-3D48-9D5606AA2354}"/>
              </a:ext>
            </a:extLst>
          </p:cNvPr>
          <p:cNvSpPr>
            <a:spLocks noGrp="1"/>
          </p:cNvSpPr>
          <p:nvPr>
            <p:ph sz="half" idx="2"/>
          </p:nvPr>
        </p:nvSpPr>
        <p:spPr/>
        <p:txBody>
          <a:bodyPr>
            <a:noAutofit/>
          </a:bodyPr>
          <a:lstStyle/>
          <a:p>
            <a:pPr marL="0" indent="0">
              <a:buNone/>
            </a:pPr>
            <a:r>
              <a:rPr lang="en-US" dirty="0"/>
              <a:t>Husband’s income dropped from $280,000 to $54,000 as a result of</a:t>
            </a:r>
          </a:p>
          <a:p>
            <a:pPr marL="0" indent="0">
              <a:buNone/>
            </a:pPr>
            <a:r>
              <a:rPr lang="en-US" dirty="0"/>
              <a:t>-  His partner/brother’s move</a:t>
            </a:r>
          </a:p>
          <a:p>
            <a:pPr>
              <a:buFontTx/>
              <a:buChar char="-"/>
            </a:pPr>
            <a:r>
              <a:rPr lang="en-US" dirty="0"/>
              <a:t>Inpatient treatment for substance abuse</a:t>
            </a:r>
          </a:p>
          <a:p>
            <a:pPr>
              <a:buFontTx/>
              <a:buChar char="-"/>
            </a:pPr>
            <a:r>
              <a:rPr lang="en-US" dirty="0"/>
              <a:t>Required practice limits</a:t>
            </a:r>
          </a:p>
          <a:p>
            <a:pPr>
              <a:buFontTx/>
              <a:buChar char="-"/>
            </a:pPr>
            <a:r>
              <a:rPr lang="en-US" dirty="0"/>
              <a:t>Covid shutdown</a:t>
            </a:r>
          </a:p>
          <a:p>
            <a:pPr marL="0" indent="0">
              <a:buNone/>
            </a:pPr>
            <a:r>
              <a:rPr lang="en-US" b="1" dirty="0"/>
              <a:t>Held: Modification is possible even though income loss was based on “reckless behavior.”</a:t>
            </a:r>
          </a:p>
        </p:txBody>
      </p:sp>
    </p:spTree>
    <p:extLst>
      <p:ext uri="{BB962C8B-B14F-4D97-AF65-F5344CB8AC3E}">
        <p14:creationId xmlns:p14="http://schemas.microsoft.com/office/powerpoint/2010/main" val="3446468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67C554-6133-1D89-A5AE-C4AD520A0C94}"/>
              </a:ext>
            </a:extLst>
          </p:cNvPr>
          <p:cNvSpPr>
            <a:spLocks noGrp="1"/>
          </p:cNvSpPr>
          <p:nvPr>
            <p:ph type="title"/>
          </p:nvPr>
        </p:nvSpPr>
        <p:spPr/>
        <p:txBody>
          <a:bodyPr/>
          <a:lstStyle/>
          <a:p>
            <a:r>
              <a:rPr lang="en-US" dirty="0"/>
              <a:t>cohabitation</a:t>
            </a:r>
          </a:p>
        </p:txBody>
      </p:sp>
      <p:sp>
        <p:nvSpPr>
          <p:cNvPr id="6" name="Text Placeholder 5">
            <a:extLst>
              <a:ext uri="{FF2B5EF4-FFF2-40B4-BE49-F238E27FC236}">
                <a16:creationId xmlns:a16="http://schemas.microsoft.com/office/drawing/2014/main" id="{E76D4DF9-451A-E008-AA6A-D92184E3BD28}"/>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46729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26D2A5F-6C0A-D0BD-0CEC-9EACEB4228A5}"/>
              </a:ext>
            </a:extLst>
          </p:cNvPr>
          <p:cNvSpPr>
            <a:spLocks noGrp="1"/>
          </p:cNvSpPr>
          <p:nvPr>
            <p:ph type="title"/>
          </p:nvPr>
        </p:nvSpPr>
        <p:spPr>
          <a:xfrm>
            <a:off x="1600200" y="417493"/>
            <a:ext cx="8991600" cy="1645920"/>
          </a:xfrm>
        </p:spPr>
        <p:txBody>
          <a:bodyPr/>
          <a:lstStyle/>
          <a:p>
            <a:r>
              <a:rPr lang="en-US" dirty="0"/>
              <a:t>Cohabitation trends</a:t>
            </a:r>
          </a:p>
        </p:txBody>
      </p:sp>
      <p:sp>
        <p:nvSpPr>
          <p:cNvPr id="9" name="Text Placeholder 8">
            <a:extLst>
              <a:ext uri="{FF2B5EF4-FFF2-40B4-BE49-F238E27FC236}">
                <a16:creationId xmlns:a16="http://schemas.microsoft.com/office/drawing/2014/main" id="{EA52F70E-EBD7-FDDD-C18F-17F8DFE32B8D}"/>
              </a:ext>
            </a:extLst>
          </p:cNvPr>
          <p:cNvSpPr>
            <a:spLocks noGrp="1"/>
          </p:cNvSpPr>
          <p:nvPr>
            <p:ph type="body" idx="1"/>
          </p:nvPr>
        </p:nvSpPr>
        <p:spPr>
          <a:xfrm>
            <a:off x="1485900" y="2337927"/>
            <a:ext cx="9358313" cy="3991435"/>
          </a:xfrm>
        </p:spPr>
        <p:txBody>
          <a:bodyPr>
            <a:normAutofit/>
          </a:bodyPr>
          <a:lstStyle/>
          <a:p>
            <a:pPr lvl="0" fontAlgn="auto"/>
            <a:r>
              <a:rPr lang="en-US" sz="2800" dirty="0"/>
              <a:t>IN 2019</a:t>
            </a:r>
          </a:p>
          <a:p>
            <a:pPr lvl="0" fontAlgn="auto"/>
            <a:endParaRPr lang="en-US" sz="2400" dirty="0"/>
          </a:p>
          <a:p>
            <a:pPr lvl="0" fontAlgn="auto"/>
            <a:r>
              <a:rPr lang="en-US" sz="2400" dirty="0"/>
              <a:t>- 30% of Millennials lived in a traditional family (spouse and children)</a:t>
            </a:r>
          </a:p>
          <a:p>
            <a:pPr lvl="0" fontAlgn="auto"/>
            <a:r>
              <a:rPr lang="en-US" sz="2400" dirty="0"/>
              <a:t> </a:t>
            </a:r>
          </a:p>
          <a:p>
            <a:pPr lvl="0" fontAlgn="auto"/>
            <a:r>
              <a:rPr lang="en-US" sz="2400" dirty="0"/>
              <a:t>- 44% of Millennials were married </a:t>
            </a:r>
          </a:p>
          <a:p>
            <a:pPr marL="342900" lvl="0" indent="-342900" fontAlgn="auto">
              <a:buFontTx/>
              <a:buChar char="-"/>
            </a:pPr>
            <a:endParaRPr lang="en-US" sz="2400" dirty="0"/>
          </a:p>
          <a:p>
            <a:pPr lvl="0" fontAlgn="auto"/>
            <a:r>
              <a:rPr lang="en-US" sz="2400" dirty="0"/>
              <a:t>- 12% of Millennials cohabited with a romantic partner </a:t>
            </a:r>
          </a:p>
        </p:txBody>
      </p:sp>
    </p:spTree>
    <p:extLst>
      <p:ext uri="{BB962C8B-B14F-4D97-AF65-F5344CB8AC3E}">
        <p14:creationId xmlns:p14="http://schemas.microsoft.com/office/powerpoint/2010/main" val="3739472948"/>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Drafting Premarital Agreement FINAL" id="{AFF9FCB1-9515-1447-8917-E4BD1B751E37}" vid="{6D18D8E4-83A5-8545-A73B-5777CC680C61}"/>
    </a:ext>
  </a:extLst>
</a:theme>
</file>

<file path=docProps/app.xml><?xml version="1.0" encoding="utf-8"?>
<Properties xmlns="http://schemas.openxmlformats.org/officeDocument/2006/extended-properties" xmlns:vt="http://schemas.openxmlformats.org/officeDocument/2006/docPropsVTypes">
  <Template>Jack wms 3</Template>
  <TotalTime>2043</TotalTime>
  <Words>1150</Words>
  <Application>Microsoft Macintosh PowerPoint</Application>
  <PresentationFormat>Widescreen</PresentationFormat>
  <Paragraphs>121</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Gill Sans MT</vt:lpstr>
      <vt:lpstr>Parcel</vt:lpstr>
      <vt:lpstr>Second hour: alimony, rights between cohabitants</vt:lpstr>
      <vt:lpstr>Alimony</vt:lpstr>
      <vt:lpstr>Alimony trends</vt:lpstr>
      <vt:lpstr>Alimony survey</vt:lpstr>
      <vt:lpstr>Geno v. Geno</vt:lpstr>
      <vt:lpstr>Hammond v. Hammond </vt:lpstr>
      <vt:lpstr>Braswell v. Braswell</vt:lpstr>
      <vt:lpstr>cohabitation</vt:lpstr>
      <vt:lpstr>Cohabitation trends</vt:lpstr>
      <vt:lpstr>Marriage solemnization</vt:lpstr>
      <vt:lpstr>Rights between spouses</vt:lpstr>
      <vt:lpstr>Contribution of funds to a cohabitant’s assets</vt:lpstr>
      <vt:lpstr>Joint Venture/implied partnership</vt:lpstr>
      <vt:lpstr>Nichols v. funderburk</vt:lpstr>
      <vt:lpstr>Alternative argument</vt:lpstr>
      <vt:lpstr>The putative spouse</vt:lpstr>
      <vt:lpstr>Formerly Married cohabitants</vt:lpstr>
      <vt:lpstr>Joint title</vt:lpstr>
      <vt:lpstr>Uniform economic rights of cohabitants 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Alimony</dc:title>
  <dc:creator>Debbie Bell</dc:creator>
  <cp:lastModifiedBy>Debbie Bell</cp:lastModifiedBy>
  <cp:revision>13</cp:revision>
  <dcterms:created xsi:type="dcterms:W3CDTF">2022-07-01T15:08:57Z</dcterms:created>
  <dcterms:modified xsi:type="dcterms:W3CDTF">2022-07-10T03:48:33Z</dcterms:modified>
</cp:coreProperties>
</file>