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82" r:id="rId25"/>
    <p:sldId id="283" r:id="rId26"/>
    <p:sldId id="284" r:id="rId27"/>
    <p:sldId id="285" r:id="rId28"/>
    <p:sldId id="286" r:id="rId29"/>
    <p:sldId id="287" r:id="rId30"/>
    <p:sldId id="288" r:id="rId31"/>
    <p:sldId id="289" r:id="rId32"/>
    <p:sldId id="290" r:id="rId33"/>
    <p:sldId id="29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28"/>
  </p:normalViewPr>
  <p:slideViewPr>
    <p:cSldViewPr snapToGrid="0" snapToObjects="1">
      <p:cViewPr varScale="1">
        <p:scale>
          <a:sx n="90" d="100"/>
          <a:sy n="90" d="100"/>
        </p:scale>
        <p:origin x="232"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C21E1F5-4458-344F-B27F-D68CCEB95DF8}"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27356509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1E1F5-4458-344F-B27F-D68CCEB95DF8}" type="datetimeFigureOut">
              <a:rPr lang="en-US" smtClean="0"/>
              <a:t>7/10/22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168046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1E1F5-4458-344F-B27F-D68CCEB95DF8}" type="datetimeFigureOut">
              <a:rPr lang="en-US" smtClean="0"/>
              <a:t>7/10/22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70668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21E1F5-4458-344F-B27F-D68CCEB95DF8}"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333815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C21E1F5-4458-344F-B27F-D68CCEB95DF8}"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35511749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C21E1F5-4458-344F-B27F-D68CCEB95DF8}" type="datetimeFigureOut">
              <a:rPr lang="en-US" smtClean="0"/>
              <a:t>7/10/22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3941868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C21E1F5-4458-344F-B27F-D68CCEB95DF8}"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9A1FB3-6234-BE4E-95A9-927CED46415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1547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21E1F5-4458-344F-B27F-D68CCEB95DF8}" type="datetimeFigureOut">
              <a:rPr lang="en-US" smtClean="0"/>
              <a:t>7/10/22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34619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1E1F5-4458-344F-B27F-D68CCEB95DF8}" type="datetimeFigureOut">
              <a:rPr lang="en-US" smtClean="0"/>
              <a:t>7/10/22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108908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C21E1F5-4458-344F-B27F-D68CCEB95DF8}" type="datetimeFigureOut">
              <a:rPr lang="en-US" smtClean="0"/>
              <a:t>7/10/22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2411981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C21E1F5-4458-344F-B27F-D68CCEB95DF8}" type="datetimeFigureOut">
              <a:rPr lang="en-US" smtClean="0"/>
              <a:t>7/10/22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379A1FB3-6234-BE4E-95A9-927CED46415B}" type="slidenum">
              <a:rPr lang="en-US" smtClean="0"/>
              <a:t>‹#›</a:t>
            </a:fld>
            <a:endParaRPr lang="en-US" dirty="0"/>
          </a:p>
        </p:txBody>
      </p:sp>
    </p:spTree>
    <p:extLst>
      <p:ext uri="{BB962C8B-B14F-4D97-AF65-F5344CB8AC3E}">
        <p14:creationId xmlns:p14="http://schemas.microsoft.com/office/powerpoint/2010/main" val="2695801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C21E1F5-4458-344F-B27F-D68CCEB95DF8}" type="datetimeFigureOut">
              <a:rPr lang="en-US" smtClean="0"/>
              <a:t>7/10/22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79A1FB3-6234-BE4E-95A9-927CED46415B}" type="slidenum">
              <a:rPr lang="en-US" smtClean="0"/>
              <a:t>‹#›</a:t>
            </a:fld>
            <a:endParaRPr lang="en-US" dirty="0"/>
          </a:p>
        </p:txBody>
      </p:sp>
    </p:spTree>
    <p:extLst>
      <p:ext uri="{BB962C8B-B14F-4D97-AF65-F5344CB8AC3E}">
        <p14:creationId xmlns:p14="http://schemas.microsoft.com/office/powerpoint/2010/main" val="4103865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F2BAA-54D1-AFAE-93C9-D14B3BA745F9}"/>
              </a:ext>
            </a:extLst>
          </p:cNvPr>
          <p:cNvSpPr>
            <a:spLocks noGrp="1"/>
          </p:cNvSpPr>
          <p:nvPr>
            <p:ph type="ctrTitle"/>
          </p:nvPr>
        </p:nvSpPr>
        <p:spPr>
          <a:solidFill>
            <a:schemeClr val="accent1">
              <a:lumMod val="75000"/>
            </a:schemeClr>
          </a:solidFill>
        </p:spPr>
        <p:txBody>
          <a:bodyPr/>
          <a:lstStyle/>
          <a:p>
            <a:r>
              <a:rPr lang="en-US" dirty="0">
                <a:solidFill>
                  <a:schemeClr val="tx1"/>
                </a:solidFill>
              </a:rPr>
              <a:t>Third hour: youth court, guardians ad litem</a:t>
            </a:r>
          </a:p>
        </p:txBody>
      </p:sp>
      <p:sp>
        <p:nvSpPr>
          <p:cNvPr id="3" name="Subtitle 2">
            <a:extLst>
              <a:ext uri="{FF2B5EF4-FFF2-40B4-BE49-F238E27FC236}">
                <a16:creationId xmlns:a16="http://schemas.microsoft.com/office/drawing/2014/main" id="{4E6AC983-A4C9-742E-B58D-77B3898B911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8580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F69BCC-282C-6163-2AAF-CC7B72113922}"/>
              </a:ext>
            </a:extLst>
          </p:cNvPr>
          <p:cNvSpPr>
            <a:spLocks noGrp="1"/>
          </p:cNvSpPr>
          <p:nvPr>
            <p:ph type="title"/>
          </p:nvPr>
        </p:nvSpPr>
        <p:spPr>
          <a:solidFill>
            <a:schemeClr val="accent2"/>
          </a:solidFill>
        </p:spPr>
        <p:txBody>
          <a:bodyPr/>
          <a:lstStyle/>
          <a:p>
            <a:r>
              <a:rPr lang="en-US" dirty="0">
                <a:solidFill>
                  <a:schemeClr val="bg1"/>
                </a:solidFill>
              </a:rPr>
              <a:t>Desertion in custody cases</a:t>
            </a:r>
          </a:p>
        </p:txBody>
      </p:sp>
      <p:sp>
        <p:nvSpPr>
          <p:cNvPr id="6" name="Content Placeholder 5">
            <a:extLst>
              <a:ext uri="{FF2B5EF4-FFF2-40B4-BE49-F238E27FC236}">
                <a16:creationId xmlns:a16="http://schemas.microsoft.com/office/drawing/2014/main" id="{ABCB9B86-1412-599C-6C6C-BA8211FEB911}"/>
              </a:ext>
            </a:extLst>
          </p:cNvPr>
          <p:cNvSpPr>
            <a:spLocks noGrp="1"/>
          </p:cNvSpPr>
          <p:nvPr>
            <p:ph sz="half" idx="1"/>
          </p:nvPr>
        </p:nvSpPr>
        <p:spPr/>
        <p:txBody>
          <a:bodyPr/>
          <a:lstStyle/>
          <a:p>
            <a:pPr marL="0" indent="0">
              <a:buNone/>
            </a:pPr>
            <a:r>
              <a:rPr lang="en-US" sz="2200" dirty="0"/>
              <a:t>Until recently, desertion for purposes of third party custody was not well defined.</a:t>
            </a:r>
          </a:p>
          <a:p>
            <a:pPr marL="0" indent="0">
              <a:buNone/>
            </a:pPr>
            <a:endParaRPr lang="en-US" sz="2200" dirty="0"/>
          </a:p>
          <a:p>
            <a:pPr marL="0" indent="0">
              <a:buNone/>
            </a:pPr>
            <a:r>
              <a:rPr lang="en-US" sz="2200" dirty="0"/>
              <a:t>In </a:t>
            </a:r>
            <a:r>
              <a:rPr lang="en-US" sz="2200" i="1" dirty="0"/>
              <a:t>Summers v. Gros t</a:t>
            </a:r>
            <a:r>
              <a:rPr lang="en-US" sz="2200" dirty="0"/>
              <a:t>he court of appeals looked to the TPR Law definitions to determine desertion in third-party custody cases. </a:t>
            </a:r>
          </a:p>
          <a:p>
            <a:pPr marL="0" indent="0">
              <a:buNone/>
            </a:pPr>
            <a:endParaRPr lang="en-US" dirty="0"/>
          </a:p>
        </p:txBody>
      </p:sp>
      <p:sp>
        <p:nvSpPr>
          <p:cNvPr id="7" name="Content Placeholder 6">
            <a:extLst>
              <a:ext uri="{FF2B5EF4-FFF2-40B4-BE49-F238E27FC236}">
                <a16:creationId xmlns:a16="http://schemas.microsoft.com/office/drawing/2014/main" id="{768B251C-B609-4EEA-4DA9-ACF921362CB8}"/>
              </a:ext>
            </a:extLst>
          </p:cNvPr>
          <p:cNvSpPr>
            <a:spLocks noGrp="1"/>
          </p:cNvSpPr>
          <p:nvPr>
            <p:ph sz="half" idx="2"/>
          </p:nvPr>
        </p:nvSpPr>
        <p:spPr/>
        <p:txBody>
          <a:bodyPr/>
          <a:lstStyle/>
          <a:p>
            <a:r>
              <a:rPr lang="en-US" dirty="0"/>
              <a:t>Desertion means:</a:t>
            </a:r>
          </a:p>
          <a:p>
            <a:r>
              <a:rPr lang="en-US" dirty="0"/>
              <a:t>Any conduct by the parent over an extended period of time that demonstrates a willful neglect </a:t>
            </a:r>
            <a:r>
              <a:rPr lang="en-US" dirty="0">
                <a:highlight>
                  <a:srgbClr val="FFFF00"/>
                </a:highlight>
              </a:rPr>
              <a:t>or refusal to provide for the support and maintenance of the child</a:t>
            </a:r>
            <a:r>
              <a:rPr lang="en-US" dirty="0"/>
              <a:t>.</a:t>
            </a:r>
          </a:p>
          <a:p>
            <a:endParaRPr lang="en-US" dirty="0"/>
          </a:p>
          <a:p>
            <a:r>
              <a:rPr lang="en-US" dirty="0"/>
              <a:t> Miss. Code Ann. § 93-15-103(d) </a:t>
            </a:r>
          </a:p>
          <a:p>
            <a:pPr marL="0" indent="0">
              <a:buNone/>
            </a:pPr>
            <a:endParaRPr lang="en-US" dirty="0"/>
          </a:p>
        </p:txBody>
      </p:sp>
    </p:spTree>
    <p:extLst>
      <p:ext uri="{BB962C8B-B14F-4D97-AF65-F5344CB8AC3E}">
        <p14:creationId xmlns:p14="http://schemas.microsoft.com/office/powerpoint/2010/main" val="351829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8578-57A2-992B-586C-6549DEE9A0C1}"/>
              </a:ext>
            </a:extLst>
          </p:cNvPr>
          <p:cNvSpPr>
            <a:spLocks noGrp="1"/>
          </p:cNvSpPr>
          <p:nvPr>
            <p:ph type="title"/>
          </p:nvPr>
        </p:nvSpPr>
        <p:spPr>
          <a:solidFill>
            <a:schemeClr val="accent1">
              <a:lumMod val="75000"/>
            </a:schemeClr>
          </a:solidFill>
        </p:spPr>
        <p:txBody>
          <a:bodyPr/>
          <a:lstStyle/>
          <a:p>
            <a:r>
              <a:rPr lang="en-US" dirty="0">
                <a:solidFill>
                  <a:schemeClr val="bg1"/>
                </a:solidFill>
              </a:rPr>
              <a:t>Desertion: child support payment</a:t>
            </a:r>
          </a:p>
        </p:txBody>
      </p:sp>
      <p:sp>
        <p:nvSpPr>
          <p:cNvPr id="3" name="Content Placeholder 2">
            <a:extLst>
              <a:ext uri="{FF2B5EF4-FFF2-40B4-BE49-F238E27FC236}">
                <a16:creationId xmlns:a16="http://schemas.microsoft.com/office/drawing/2014/main" id="{75F0EF99-1DAA-A3DE-09DA-B25B910662DA}"/>
              </a:ext>
            </a:extLst>
          </p:cNvPr>
          <p:cNvSpPr>
            <a:spLocks noGrp="1"/>
          </p:cNvSpPr>
          <p:nvPr>
            <p:ph idx="1"/>
          </p:nvPr>
        </p:nvSpPr>
        <p:spPr/>
        <p:txBody>
          <a:bodyPr>
            <a:noAutofit/>
          </a:bodyPr>
          <a:lstStyle/>
          <a:p>
            <a:pPr marL="0" indent="0">
              <a:buNone/>
            </a:pPr>
            <a:r>
              <a:rPr lang="en-US" sz="2200" dirty="0"/>
              <a:t>Prior cases stated that nonpayment of child support was not in itself  a basis for desertion.</a:t>
            </a:r>
          </a:p>
          <a:p>
            <a:endParaRPr lang="en-US" sz="2200" dirty="0"/>
          </a:p>
          <a:p>
            <a:pPr marL="0" indent="0">
              <a:buNone/>
            </a:pPr>
            <a:r>
              <a:rPr lang="en-US" sz="2200" i="1" dirty="0"/>
              <a:t>See, e.g., </a:t>
            </a:r>
            <a:r>
              <a:rPr lang="en-US" sz="2200" dirty="0"/>
              <a:t>In re Interest of J.D., 512 So. 2d 684, 686 (Miss. 1987) (“ ‘[C]onstant arrearages in child support payments’ do not constitute abandonment or desertion.”) (quoting </a:t>
            </a:r>
            <a:r>
              <a:rPr lang="en-US" sz="2200" i="1" dirty="0"/>
              <a:t>Miller v. Arrington</a:t>
            </a:r>
            <a:r>
              <a:rPr lang="en-US" sz="2200" dirty="0"/>
              <a:t>, 412 So.2d 1175, 1178 (Miss. 1982))). </a:t>
            </a:r>
          </a:p>
          <a:p>
            <a:endParaRPr lang="en-US" sz="2200" dirty="0"/>
          </a:p>
          <a:p>
            <a:pPr marL="0" indent="0">
              <a:buNone/>
            </a:pPr>
            <a:r>
              <a:rPr lang="en-US" sz="2200" dirty="0"/>
              <a:t>In </a:t>
            </a:r>
            <a:r>
              <a:rPr lang="en-US" sz="2200" i="1" dirty="0"/>
              <a:t>Summers</a:t>
            </a:r>
            <a:r>
              <a:rPr lang="en-US" sz="2200" dirty="0"/>
              <a:t>, the court acknowledged prior law, but held that the TPR Law may have changed the standard.</a:t>
            </a:r>
          </a:p>
        </p:txBody>
      </p:sp>
      <p:sp>
        <p:nvSpPr>
          <p:cNvPr id="5" name="Text Placeholder 4">
            <a:extLst>
              <a:ext uri="{FF2B5EF4-FFF2-40B4-BE49-F238E27FC236}">
                <a16:creationId xmlns:a16="http://schemas.microsoft.com/office/drawing/2014/main" id="{9232098E-9C87-1102-E660-03DE7EF2658A}"/>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91983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74C6F-E69B-55A3-4C4C-DE8571638164}"/>
              </a:ext>
            </a:extLst>
          </p:cNvPr>
          <p:cNvSpPr>
            <a:spLocks noGrp="1"/>
          </p:cNvSpPr>
          <p:nvPr>
            <p:ph type="title"/>
          </p:nvPr>
        </p:nvSpPr>
        <p:spPr>
          <a:solidFill>
            <a:schemeClr val="accent1">
              <a:lumMod val="75000"/>
            </a:schemeClr>
          </a:solidFill>
        </p:spPr>
        <p:txBody>
          <a:bodyPr/>
          <a:lstStyle/>
          <a:p>
            <a:r>
              <a:rPr lang="en-US" dirty="0">
                <a:solidFill>
                  <a:schemeClr val="bg1"/>
                </a:solidFill>
              </a:rPr>
              <a:t>Imputed liability</a:t>
            </a:r>
          </a:p>
        </p:txBody>
      </p:sp>
      <p:sp>
        <p:nvSpPr>
          <p:cNvPr id="5" name="Content Placeholder 4">
            <a:extLst>
              <a:ext uri="{FF2B5EF4-FFF2-40B4-BE49-F238E27FC236}">
                <a16:creationId xmlns:a16="http://schemas.microsoft.com/office/drawing/2014/main" id="{2F93975D-B26A-12AD-6E53-0F5A65D65EBE}"/>
              </a:ext>
            </a:extLst>
          </p:cNvPr>
          <p:cNvSpPr>
            <a:spLocks noGrp="1"/>
          </p:cNvSpPr>
          <p:nvPr>
            <p:ph idx="1"/>
          </p:nvPr>
        </p:nvSpPr>
        <p:spPr/>
        <p:txBody>
          <a:bodyPr>
            <a:normAutofit lnSpcReduction="10000"/>
          </a:bodyPr>
          <a:lstStyle/>
          <a:p>
            <a:pPr marL="0" indent="0">
              <a:buNone/>
            </a:pPr>
            <a:r>
              <a:rPr lang="en-US" sz="2200" b="1" dirty="0"/>
              <a:t>Coulter v. Dunn:</a:t>
            </a:r>
          </a:p>
          <a:p>
            <a:pPr marL="0" indent="0">
              <a:buNone/>
            </a:pPr>
            <a:r>
              <a:rPr lang="en-US" sz="2200" dirty="0"/>
              <a:t>A mother’s rights were terminated after an infant suffered multiple fractures and injuries while in her sole custody.</a:t>
            </a:r>
          </a:p>
          <a:p>
            <a:pPr marL="0" indent="0">
              <a:buNone/>
            </a:pPr>
            <a:endParaRPr lang="en-US" sz="2200" dirty="0"/>
          </a:p>
          <a:p>
            <a:pPr marL="0" indent="0">
              <a:buNone/>
            </a:pPr>
            <a:r>
              <a:rPr lang="en-US" sz="2200" dirty="0"/>
              <a:t>A trial court may infer that parents are responsible for abuse when they are the only persons with custody of a child. Responsibility for child abuse can be “imputed” to the parent even if there is no direct evidence. </a:t>
            </a:r>
          </a:p>
          <a:p>
            <a:pPr marL="0" indent="0">
              <a:buNone/>
            </a:pPr>
            <a:endParaRPr lang="en-US" sz="2200" b="1" dirty="0"/>
          </a:p>
          <a:p>
            <a:pPr marL="0" indent="0">
              <a:buNone/>
            </a:pPr>
            <a:endParaRPr lang="en-US" dirty="0"/>
          </a:p>
        </p:txBody>
      </p:sp>
    </p:spTree>
    <p:extLst>
      <p:ext uri="{BB962C8B-B14F-4D97-AF65-F5344CB8AC3E}">
        <p14:creationId xmlns:p14="http://schemas.microsoft.com/office/powerpoint/2010/main" val="301684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A5334A-57D3-830E-C3B6-567DD9373BB3}"/>
              </a:ext>
            </a:extLst>
          </p:cNvPr>
          <p:cNvSpPr>
            <a:spLocks noGrp="1"/>
          </p:cNvSpPr>
          <p:nvPr>
            <p:ph type="title"/>
          </p:nvPr>
        </p:nvSpPr>
        <p:spPr/>
        <p:txBody>
          <a:bodyPr/>
          <a:lstStyle/>
          <a:p>
            <a:r>
              <a:rPr lang="en-US" dirty="0"/>
              <a:t>Anticipatory neglect</a:t>
            </a:r>
          </a:p>
        </p:txBody>
      </p:sp>
      <p:sp>
        <p:nvSpPr>
          <p:cNvPr id="5" name="Content Placeholder 4">
            <a:extLst>
              <a:ext uri="{FF2B5EF4-FFF2-40B4-BE49-F238E27FC236}">
                <a16:creationId xmlns:a16="http://schemas.microsoft.com/office/drawing/2014/main" id="{03249C29-85BA-1608-2343-670A85E537C6}"/>
              </a:ext>
            </a:extLst>
          </p:cNvPr>
          <p:cNvSpPr>
            <a:spLocks noGrp="1"/>
          </p:cNvSpPr>
          <p:nvPr>
            <p:ph idx="1"/>
          </p:nvPr>
        </p:nvSpPr>
        <p:spPr/>
        <p:txBody>
          <a:bodyPr/>
          <a:lstStyle/>
          <a:p>
            <a:pPr marL="0" indent="0">
              <a:buNone/>
            </a:pPr>
            <a:r>
              <a:rPr lang="en-US" sz="2200" dirty="0"/>
              <a:t>Parental rights with regard to a newborn child may be terminated based on anticipatory neglect – the parent’s abuse or neglect of older children.</a:t>
            </a:r>
          </a:p>
          <a:p>
            <a:pPr marL="0" indent="0">
              <a:buNone/>
            </a:pPr>
            <a:endParaRPr lang="en-US" sz="2200" dirty="0"/>
          </a:p>
          <a:p>
            <a:pPr marL="0" indent="0">
              <a:buNone/>
            </a:pPr>
            <a:r>
              <a:rPr lang="en-US" sz="2200" dirty="0"/>
              <a:t>In addition, a court may bypass reunification efforts with a newborn based on the parent’s abuse of older children.</a:t>
            </a:r>
          </a:p>
          <a:p>
            <a:pPr marL="0" indent="0">
              <a:buNone/>
            </a:pPr>
            <a:endParaRPr lang="en-US" sz="2200" i="1" dirty="0"/>
          </a:p>
          <a:p>
            <a:pPr marL="0" indent="0">
              <a:buNone/>
            </a:pPr>
            <a:r>
              <a:rPr lang="en-US" sz="2200" i="1" dirty="0"/>
              <a:t>Interest of K.M. v. Jackson County Youth Court</a:t>
            </a:r>
            <a:r>
              <a:rPr lang="en-US" sz="2200" dirty="0"/>
              <a:t>, ___ So.3d ___, 2020 WL 7056087 (Miss. Ct. App.  Dec. 1, 2020</a:t>
            </a:r>
            <a:r>
              <a:rPr lang="en-US" dirty="0"/>
              <a:t>)</a:t>
            </a:r>
          </a:p>
        </p:txBody>
      </p:sp>
      <p:sp>
        <p:nvSpPr>
          <p:cNvPr id="6" name="Text Placeholder 5">
            <a:extLst>
              <a:ext uri="{FF2B5EF4-FFF2-40B4-BE49-F238E27FC236}">
                <a16:creationId xmlns:a16="http://schemas.microsoft.com/office/drawing/2014/main" id="{F758C99D-0C7A-84FF-677C-46513527D35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64364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2E75-EE0B-902F-413C-C816751AE86A}"/>
              </a:ext>
            </a:extLst>
          </p:cNvPr>
          <p:cNvSpPr>
            <a:spLocks noGrp="1"/>
          </p:cNvSpPr>
          <p:nvPr>
            <p:ph type="title"/>
          </p:nvPr>
        </p:nvSpPr>
        <p:spPr>
          <a:solidFill>
            <a:schemeClr val="accent1">
              <a:lumMod val="75000"/>
            </a:schemeClr>
          </a:solidFill>
        </p:spPr>
        <p:txBody>
          <a:bodyPr/>
          <a:lstStyle/>
          <a:p>
            <a:r>
              <a:rPr lang="en-US" dirty="0">
                <a:solidFill>
                  <a:schemeClr val="bg1"/>
                </a:solidFill>
              </a:rPr>
              <a:t>Substance abuse</a:t>
            </a:r>
          </a:p>
        </p:txBody>
      </p:sp>
      <p:sp>
        <p:nvSpPr>
          <p:cNvPr id="3" name="Content Placeholder 2">
            <a:extLst>
              <a:ext uri="{FF2B5EF4-FFF2-40B4-BE49-F238E27FC236}">
                <a16:creationId xmlns:a16="http://schemas.microsoft.com/office/drawing/2014/main" id="{B5398DA3-45C0-0D15-7244-B1B33538EFD6}"/>
              </a:ext>
            </a:extLst>
          </p:cNvPr>
          <p:cNvSpPr>
            <a:spLocks noGrp="1"/>
          </p:cNvSpPr>
          <p:nvPr>
            <p:ph idx="1"/>
          </p:nvPr>
        </p:nvSpPr>
        <p:spPr/>
        <p:txBody>
          <a:bodyPr>
            <a:noAutofit/>
          </a:bodyPr>
          <a:lstStyle/>
          <a:p>
            <a:pPr marL="0" indent="0">
              <a:buNone/>
            </a:pPr>
            <a:r>
              <a:rPr lang="en-US" sz="2000" dirty="0"/>
              <a:t>A mother’s rights were terminated based on substance abuse </a:t>
            </a:r>
          </a:p>
          <a:p>
            <a:pPr>
              <a:buFontTx/>
              <a:buChar char="-"/>
            </a:pPr>
            <a:r>
              <a:rPr lang="en-US" sz="2000" dirty="0"/>
              <a:t>that she was unable to control</a:t>
            </a:r>
          </a:p>
          <a:p>
            <a:pPr>
              <a:buFontTx/>
              <a:buChar char="-"/>
            </a:pPr>
            <a:r>
              <a:rPr lang="en-US" sz="2000" dirty="0"/>
              <a:t>that contributed to a substantial erosion of the parent-child relationship.</a:t>
            </a:r>
          </a:p>
          <a:p>
            <a:pPr>
              <a:buFontTx/>
              <a:buChar char="-"/>
            </a:pPr>
            <a:endParaRPr lang="en-US" sz="2000" dirty="0"/>
          </a:p>
          <a:p>
            <a:pPr marL="0" indent="0">
              <a:buNone/>
            </a:pPr>
            <a:r>
              <a:rPr lang="en-US" sz="2000" dirty="0"/>
              <a:t>The children were born with drugs in their bodies, the mother refused most drug tests, she attempted to secure her own tests with a relative's urine, and tested positive when she were tested properly. She did not visit the children regularly.</a:t>
            </a:r>
            <a:r>
              <a:rPr lang="en-US" sz="2000" b="1" i="1" dirty="0"/>
              <a:t> </a:t>
            </a:r>
            <a:r>
              <a:rPr lang="en-US" sz="2000" i="1" dirty="0"/>
              <a:t>M.A.S. v. Lamar County CPS</a:t>
            </a:r>
            <a:r>
              <a:rPr lang="en-US" sz="2000" dirty="0"/>
              <a:t>, ___ So.3d. ___, No. 2020-CA-00070-COA, 2021 WL 4271909 (Miss. Ct. App. Sept. 21, 2021). </a:t>
            </a:r>
          </a:p>
        </p:txBody>
      </p:sp>
      <p:sp>
        <p:nvSpPr>
          <p:cNvPr id="4" name="Text Placeholder 3">
            <a:extLst>
              <a:ext uri="{FF2B5EF4-FFF2-40B4-BE49-F238E27FC236}">
                <a16:creationId xmlns:a16="http://schemas.microsoft.com/office/drawing/2014/main" id="{173FCA1F-DC4C-90D5-6221-BDBC7FFDDAC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905953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443C-F7B3-0FDD-AB7D-76F2AD864F6F}"/>
              </a:ext>
            </a:extLst>
          </p:cNvPr>
          <p:cNvSpPr>
            <a:spLocks noGrp="1"/>
          </p:cNvSpPr>
          <p:nvPr>
            <p:ph type="title"/>
          </p:nvPr>
        </p:nvSpPr>
        <p:spPr>
          <a:solidFill>
            <a:schemeClr val="accent1">
              <a:lumMod val="75000"/>
            </a:schemeClr>
          </a:solidFill>
        </p:spPr>
        <p:txBody>
          <a:bodyPr/>
          <a:lstStyle/>
          <a:p>
            <a:r>
              <a:rPr lang="en-US" dirty="0">
                <a:solidFill>
                  <a:schemeClr val="bg1"/>
                </a:solidFill>
              </a:rPr>
              <a:t>abandonment</a:t>
            </a:r>
          </a:p>
        </p:txBody>
      </p:sp>
      <p:sp>
        <p:nvSpPr>
          <p:cNvPr id="3" name="Content Placeholder 2">
            <a:extLst>
              <a:ext uri="{FF2B5EF4-FFF2-40B4-BE49-F238E27FC236}">
                <a16:creationId xmlns:a16="http://schemas.microsoft.com/office/drawing/2014/main" id="{B5797C18-FF8D-6847-BEF0-68EEB5296B22}"/>
              </a:ext>
            </a:extLst>
          </p:cNvPr>
          <p:cNvSpPr>
            <a:spLocks noGrp="1"/>
          </p:cNvSpPr>
          <p:nvPr>
            <p:ph idx="1"/>
          </p:nvPr>
        </p:nvSpPr>
        <p:spPr>
          <a:xfrm>
            <a:off x="6736080" y="804672"/>
            <a:ext cx="4815840" cy="5710428"/>
          </a:xfrm>
        </p:spPr>
        <p:txBody>
          <a:bodyPr>
            <a:noAutofit/>
          </a:bodyPr>
          <a:lstStyle/>
          <a:p>
            <a:pPr marL="0" indent="0">
              <a:buNone/>
            </a:pPr>
            <a:r>
              <a:rPr lang="en-US" sz="2200" dirty="0"/>
              <a:t>Abandonment may be proved by showing that on the date of the petition, the parent has deliberately made no contact with a child over the age of  three for one year. </a:t>
            </a:r>
          </a:p>
          <a:p>
            <a:pPr marL="0" indent="0">
              <a:buNone/>
            </a:pPr>
            <a:endParaRPr lang="en-US" sz="2200" i="1" dirty="0"/>
          </a:p>
          <a:p>
            <a:pPr marL="0" indent="0">
              <a:buNone/>
            </a:pPr>
            <a:r>
              <a:rPr lang="en-US" sz="2200" dirty="0"/>
              <a:t>A father who had no contact with his son for five years, in part while litigation was pending, had abandoned his son.</a:t>
            </a:r>
          </a:p>
          <a:p>
            <a:pPr marL="0" indent="0">
              <a:buNone/>
            </a:pPr>
            <a:endParaRPr lang="en-US" sz="2200" dirty="0"/>
          </a:p>
          <a:p>
            <a:pPr marL="0" indent="0">
              <a:buNone/>
            </a:pPr>
            <a:r>
              <a:rPr lang="en-US" sz="2200" dirty="0"/>
              <a:t>His mistaken belief that he could not contact the mother for informal visitation did not overcome five years of no contact. Smith</a:t>
            </a:r>
            <a:r>
              <a:rPr lang="en-US" sz="2200" i="1" dirty="0"/>
              <a:t> v. Doe</a:t>
            </a:r>
            <a:r>
              <a:rPr lang="en-US" sz="2200" dirty="0"/>
              <a:t>, 314 So. 3d 154 (Miss. Ct. App. 2021). </a:t>
            </a:r>
          </a:p>
        </p:txBody>
      </p:sp>
      <p:sp>
        <p:nvSpPr>
          <p:cNvPr id="4" name="Text Placeholder 3">
            <a:extLst>
              <a:ext uri="{FF2B5EF4-FFF2-40B4-BE49-F238E27FC236}">
                <a16:creationId xmlns:a16="http://schemas.microsoft.com/office/drawing/2014/main" id="{87C09A6A-09A7-8FDB-D7BE-6349B32BEF62}"/>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2035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C7F821-044F-9B4C-EC28-09E39054CFD5}"/>
              </a:ext>
            </a:extLst>
          </p:cNvPr>
          <p:cNvSpPr>
            <a:spLocks noGrp="1"/>
          </p:cNvSpPr>
          <p:nvPr>
            <p:ph type="title"/>
          </p:nvPr>
        </p:nvSpPr>
        <p:spPr>
          <a:solidFill>
            <a:schemeClr val="accent2"/>
          </a:solidFill>
        </p:spPr>
        <p:txBody>
          <a:bodyPr/>
          <a:lstStyle/>
          <a:p>
            <a:r>
              <a:rPr lang="en-US" dirty="0">
                <a:solidFill>
                  <a:schemeClr val="bg1"/>
                </a:solidFill>
              </a:rPr>
              <a:t>Required notices to parents</a:t>
            </a:r>
          </a:p>
        </p:txBody>
      </p:sp>
      <p:sp>
        <p:nvSpPr>
          <p:cNvPr id="6" name="Content Placeholder 5">
            <a:extLst>
              <a:ext uri="{FF2B5EF4-FFF2-40B4-BE49-F238E27FC236}">
                <a16:creationId xmlns:a16="http://schemas.microsoft.com/office/drawing/2014/main" id="{488F02B6-1291-4CF4-7E9D-CCA4B95D4B3D}"/>
              </a:ext>
            </a:extLst>
          </p:cNvPr>
          <p:cNvSpPr>
            <a:spLocks noGrp="1"/>
          </p:cNvSpPr>
          <p:nvPr>
            <p:ph sz="half" idx="1"/>
          </p:nvPr>
        </p:nvSpPr>
        <p:spPr/>
        <p:txBody>
          <a:bodyPr>
            <a:noAutofit/>
          </a:bodyPr>
          <a:lstStyle/>
          <a:p>
            <a:r>
              <a:rPr lang="en-US" sz="2000" dirty="0"/>
              <a:t>In TPR hearings, the court must explain to the parents</a:t>
            </a:r>
          </a:p>
          <a:p>
            <a:r>
              <a:rPr lang="en-US" sz="2000" dirty="0"/>
              <a:t> the purpose of the hearing, </a:t>
            </a:r>
          </a:p>
          <a:p>
            <a:r>
              <a:rPr lang="en-US" sz="2000" dirty="0"/>
              <a:t>the standard of proof to terminate parental rights, and</a:t>
            </a:r>
          </a:p>
          <a:p>
            <a:r>
              <a:rPr lang="en-US" sz="2000" dirty="0"/>
              <a:t> the consequences of termination.</a:t>
            </a:r>
          </a:p>
          <a:p>
            <a:endParaRPr lang="en-US" sz="2000" dirty="0"/>
          </a:p>
          <a:p>
            <a:r>
              <a:rPr lang="en-US" sz="2000" cap="small" dirty="0"/>
              <a:t>Miss. Code Ann.</a:t>
            </a:r>
            <a:r>
              <a:rPr lang="en-US" sz="2000" dirty="0"/>
              <a:t> § 93-15-113(2).</a:t>
            </a:r>
          </a:p>
        </p:txBody>
      </p:sp>
      <p:sp>
        <p:nvSpPr>
          <p:cNvPr id="7" name="Content Placeholder 6">
            <a:extLst>
              <a:ext uri="{FF2B5EF4-FFF2-40B4-BE49-F238E27FC236}">
                <a16:creationId xmlns:a16="http://schemas.microsoft.com/office/drawing/2014/main" id="{C86A4027-9D0E-B233-6DC9-176A29612299}"/>
              </a:ext>
            </a:extLst>
          </p:cNvPr>
          <p:cNvSpPr>
            <a:spLocks noGrp="1"/>
          </p:cNvSpPr>
          <p:nvPr>
            <p:ph sz="half" idx="2"/>
          </p:nvPr>
        </p:nvSpPr>
        <p:spPr/>
        <p:txBody>
          <a:bodyPr>
            <a:normAutofit lnSpcReduction="10000"/>
          </a:bodyPr>
          <a:lstStyle/>
          <a:p>
            <a:pPr marL="0" indent="0">
              <a:buNone/>
            </a:pPr>
            <a:r>
              <a:rPr lang="en-US" sz="2000" dirty="0"/>
              <a:t>The court must also inform parents of</a:t>
            </a:r>
          </a:p>
          <a:p>
            <a:r>
              <a:rPr lang="en-US" sz="2000" dirty="0"/>
              <a:t>the right to counsel, </a:t>
            </a:r>
          </a:p>
          <a:p>
            <a:r>
              <a:rPr lang="en-US" sz="2000" dirty="0"/>
              <a:t>the right to remain silent, </a:t>
            </a:r>
          </a:p>
          <a:p>
            <a:r>
              <a:rPr lang="en-US" sz="2000" dirty="0"/>
              <a:t>the right to subpoena witnesses and to confront and cross-examine witnesses, </a:t>
            </a:r>
          </a:p>
          <a:p>
            <a:r>
              <a:rPr lang="en-US" sz="2000" dirty="0"/>
              <a:t>the right to appeal, and</a:t>
            </a:r>
          </a:p>
          <a:p>
            <a:r>
              <a:rPr lang="en-US" sz="2000" dirty="0"/>
              <a:t> the right to a transcript.  </a:t>
            </a:r>
            <a:r>
              <a:rPr lang="en-US" sz="2000" i="1" dirty="0"/>
              <a:t>Id. </a:t>
            </a:r>
          </a:p>
          <a:p>
            <a:endParaRPr lang="en-US" dirty="0"/>
          </a:p>
        </p:txBody>
      </p:sp>
    </p:spTree>
    <p:extLst>
      <p:ext uri="{BB962C8B-B14F-4D97-AF65-F5344CB8AC3E}">
        <p14:creationId xmlns:p14="http://schemas.microsoft.com/office/powerpoint/2010/main" val="99386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A91EC-2971-632D-B6EB-6A1CE6B39004}"/>
              </a:ext>
            </a:extLst>
          </p:cNvPr>
          <p:cNvSpPr>
            <a:spLocks noGrp="1"/>
          </p:cNvSpPr>
          <p:nvPr>
            <p:ph type="title"/>
          </p:nvPr>
        </p:nvSpPr>
        <p:spPr>
          <a:solidFill>
            <a:schemeClr val="accent1">
              <a:lumMod val="75000"/>
            </a:schemeClr>
          </a:solidFill>
        </p:spPr>
        <p:txBody>
          <a:bodyPr/>
          <a:lstStyle/>
          <a:p>
            <a:r>
              <a:rPr lang="en-US" dirty="0">
                <a:solidFill>
                  <a:schemeClr val="bg1"/>
                </a:solidFill>
              </a:rPr>
              <a:t>Failure to provide rights</a:t>
            </a:r>
          </a:p>
        </p:txBody>
      </p:sp>
      <p:sp>
        <p:nvSpPr>
          <p:cNvPr id="3" name="Content Placeholder 2">
            <a:extLst>
              <a:ext uri="{FF2B5EF4-FFF2-40B4-BE49-F238E27FC236}">
                <a16:creationId xmlns:a16="http://schemas.microsoft.com/office/drawing/2014/main" id="{8CD7C910-95C8-4A0B-66BF-0E4B4ED3E6C8}"/>
              </a:ext>
            </a:extLst>
          </p:cNvPr>
          <p:cNvSpPr>
            <a:spLocks noGrp="1"/>
          </p:cNvSpPr>
          <p:nvPr>
            <p:ph idx="1"/>
          </p:nvPr>
        </p:nvSpPr>
        <p:spPr/>
        <p:txBody>
          <a:bodyPr>
            <a:noAutofit/>
          </a:bodyPr>
          <a:lstStyle/>
          <a:p>
            <a:pPr marL="0" indent="0">
              <a:buNone/>
            </a:pPr>
            <a:r>
              <a:rPr lang="en-US" sz="2400" b="1" dirty="0"/>
              <a:t>Harmless error</a:t>
            </a:r>
          </a:p>
          <a:p>
            <a:pPr marL="0" indent="0">
              <a:buNone/>
            </a:pPr>
            <a:endParaRPr lang="en-US" sz="2400" b="1" dirty="0"/>
          </a:p>
          <a:p>
            <a:pPr marL="0" indent="0">
              <a:buNone/>
            </a:pPr>
            <a:r>
              <a:rPr lang="en-US" sz="2400" dirty="0"/>
              <a:t>A court’s failure to provide a father with the required notices was harmless error because he was represented by an attorney at the hearing.</a:t>
            </a:r>
          </a:p>
          <a:p>
            <a:pPr marL="0" indent="0">
              <a:buNone/>
            </a:pPr>
            <a:endParaRPr lang="en-US" sz="2400" dirty="0"/>
          </a:p>
          <a:p>
            <a:pPr marL="0" indent="0">
              <a:buNone/>
            </a:pPr>
            <a:r>
              <a:rPr lang="en-US" sz="2400" i="1" dirty="0"/>
              <a:t>Interest of M.M.</a:t>
            </a:r>
            <a:r>
              <a:rPr lang="en-US" sz="2400" dirty="0"/>
              <a:t>, 319 So. 3d 1188 (Miss. Ct. App. 2021).</a:t>
            </a:r>
          </a:p>
        </p:txBody>
      </p:sp>
      <p:sp>
        <p:nvSpPr>
          <p:cNvPr id="6" name="Text Placeholder 5">
            <a:extLst>
              <a:ext uri="{FF2B5EF4-FFF2-40B4-BE49-F238E27FC236}">
                <a16:creationId xmlns:a16="http://schemas.microsoft.com/office/drawing/2014/main" id="{B9A6FA5B-18D1-1B86-EA84-D7F107D5DB8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375941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1B69-9EF9-FCE2-CF75-7B846106BC80}"/>
              </a:ext>
            </a:extLst>
          </p:cNvPr>
          <p:cNvSpPr>
            <a:spLocks noGrp="1"/>
          </p:cNvSpPr>
          <p:nvPr>
            <p:ph type="title"/>
          </p:nvPr>
        </p:nvSpPr>
        <p:spPr>
          <a:solidFill>
            <a:schemeClr val="accent1">
              <a:lumMod val="75000"/>
            </a:schemeClr>
          </a:solidFill>
        </p:spPr>
        <p:txBody>
          <a:bodyPr/>
          <a:lstStyle/>
          <a:p>
            <a:r>
              <a:rPr lang="en-US" dirty="0"/>
              <a:t>Failure to provide rights</a:t>
            </a:r>
          </a:p>
        </p:txBody>
      </p:sp>
      <p:sp>
        <p:nvSpPr>
          <p:cNvPr id="3" name="Content Placeholder 2">
            <a:extLst>
              <a:ext uri="{FF2B5EF4-FFF2-40B4-BE49-F238E27FC236}">
                <a16:creationId xmlns:a16="http://schemas.microsoft.com/office/drawing/2014/main" id="{D95AEFEF-9DEB-0137-6273-630C2E2A7AD7}"/>
              </a:ext>
            </a:extLst>
          </p:cNvPr>
          <p:cNvSpPr>
            <a:spLocks noGrp="1"/>
          </p:cNvSpPr>
          <p:nvPr>
            <p:ph idx="1"/>
          </p:nvPr>
        </p:nvSpPr>
        <p:spPr>
          <a:xfrm>
            <a:off x="6736080" y="804671"/>
            <a:ext cx="4815840" cy="5453253"/>
          </a:xfrm>
        </p:spPr>
        <p:txBody>
          <a:bodyPr>
            <a:noAutofit/>
          </a:bodyPr>
          <a:lstStyle/>
          <a:p>
            <a:pPr marL="0" indent="0">
              <a:buNone/>
            </a:pPr>
            <a:r>
              <a:rPr lang="en-US" sz="2200" b="1" dirty="0"/>
              <a:t>Waiver</a:t>
            </a:r>
          </a:p>
          <a:p>
            <a:pPr marL="0" indent="0">
              <a:buNone/>
            </a:pPr>
            <a:r>
              <a:rPr lang="en-US" sz="2200" dirty="0"/>
              <a:t>A mother waived arguments related to adjudication and disposition hearings because she did not appeal from those orders.</a:t>
            </a:r>
          </a:p>
          <a:p>
            <a:pPr marL="0" indent="0">
              <a:buNone/>
            </a:pPr>
            <a:r>
              <a:rPr lang="en-US" sz="2200" dirty="0"/>
              <a:t>She waived arguments related to notices because  her counsel did not object.</a:t>
            </a:r>
          </a:p>
          <a:p>
            <a:pPr marL="0" indent="0">
              <a:buNone/>
            </a:pPr>
            <a:r>
              <a:rPr lang="en-US" sz="2200" dirty="0"/>
              <a:t>In addition,  because she was represented by counsel, the failure was harmless error.</a:t>
            </a:r>
            <a:endParaRPr lang="en-US" sz="2200" b="1" dirty="0"/>
          </a:p>
          <a:p>
            <a:pPr marL="0" indent="0">
              <a:buNone/>
            </a:pPr>
            <a:endParaRPr lang="en-US" sz="2200" b="1" dirty="0"/>
          </a:p>
          <a:p>
            <a:pPr marL="0" indent="0">
              <a:buNone/>
            </a:pPr>
            <a:r>
              <a:rPr lang="en-US" sz="2200" i="1" dirty="0"/>
              <a:t>M.A.S. v. Lamar County CPS</a:t>
            </a:r>
            <a:r>
              <a:rPr lang="en-US" sz="2200" dirty="0"/>
              <a:t>, No. 2020-CA-00070-COA, 2021 WL 4271909 (Miss. Ct. App. Sept. 2021).</a:t>
            </a:r>
          </a:p>
        </p:txBody>
      </p:sp>
      <p:sp>
        <p:nvSpPr>
          <p:cNvPr id="4" name="Text Placeholder 3">
            <a:extLst>
              <a:ext uri="{FF2B5EF4-FFF2-40B4-BE49-F238E27FC236}">
                <a16:creationId xmlns:a16="http://schemas.microsoft.com/office/drawing/2014/main" id="{E0E6E63A-37B9-5B44-C962-C26869BEB31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12082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2080FB-8FA9-7032-2716-DD5D51E37CEE}"/>
              </a:ext>
            </a:extLst>
          </p:cNvPr>
          <p:cNvSpPr>
            <a:spLocks noGrp="1"/>
          </p:cNvSpPr>
          <p:nvPr>
            <p:ph type="title"/>
          </p:nvPr>
        </p:nvSpPr>
        <p:spPr>
          <a:solidFill>
            <a:schemeClr val="accent1">
              <a:lumMod val="75000"/>
            </a:schemeClr>
          </a:solidFill>
        </p:spPr>
        <p:txBody>
          <a:bodyPr/>
          <a:lstStyle/>
          <a:p>
            <a:r>
              <a:rPr lang="en-US" dirty="0">
                <a:solidFill>
                  <a:schemeClr val="bg1"/>
                </a:solidFill>
              </a:rPr>
              <a:t>Obtaining youth court records in chancery proceedings</a:t>
            </a:r>
          </a:p>
        </p:txBody>
      </p:sp>
      <p:sp>
        <p:nvSpPr>
          <p:cNvPr id="6" name="Content Placeholder 5">
            <a:extLst>
              <a:ext uri="{FF2B5EF4-FFF2-40B4-BE49-F238E27FC236}">
                <a16:creationId xmlns:a16="http://schemas.microsoft.com/office/drawing/2014/main" id="{554D58F4-2819-8C0D-8152-D4D92D5A8E5E}"/>
              </a:ext>
            </a:extLst>
          </p:cNvPr>
          <p:cNvSpPr>
            <a:spLocks noGrp="1"/>
          </p:cNvSpPr>
          <p:nvPr>
            <p:ph idx="1"/>
          </p:nvPr>
        </p:nvSpPr>
        <p:spPr/>
        <p:txBody>
          <a:bodyPr>
            <a:normAutofit lnSpcReduction="10000"/>
          </a:bodyPr>
          <a:lstStyle/>
          <a:p>
            <a:pPr fontAlgn="base"/>
            <a:r>
              <a:rPr lang="en-US" dirty="0"/>
              <a:t>Rule 6(a), U.R.Y.C.P. Procedures for issuing a subpoena duces tecum</a:t>
            </a:r>
            <a:r>
              <a:rPr lang="en-US" b="1" dirty="0"/>
              <a:t>.</a:t>
            </a:r>
            <a:r>
              <a:rPr lang="en-US" dirty="0"/>
              <a:t> No subpoena duces tecum for records involving children . . . shall issue from any court other than youth court except upon compliance with the following procedures:</a:t>
            </a:r>
          </a:p>
          <a:p>
            <a:pPr fontAlgn="base"/>
            <a:r>
              <a:rPr lang="en-US" b="1" dirty="0"/>
              <a:t>(1)</a:t>
            </a:r>
            <a:r>
              <a:rPr lang="en-US" dirty="0"/>
              <a:t> </a:t>
            </a:r>
            <a:r>
              <a:rPr lang="en-US" dirty="0">
                <a:highlight>
                  <a:srgbClr val="FFFF00"/>
                </a:highlight>
              </a:rPr>
              <a:t>the party shall make an application to the [chancery] court </a:t>
            </a:r>
            <a:r>
              <a:rPr lang="en-US" dirty="0"/>
              <a:t>specifying which records are sought;</a:t>
            </a:r>
          </a:p>
          <a:p>
            <a:pPr fontAlgn="base"/>
            <a:r>
              <a:rPr lang="en-US" b="1" dirty="0"/>
              <a:t>(2)</a:t>
            </a:r>
            <a:r>
              <a:rPr lang="en-US" dirty="0"/>
              <a:t> </a:t>
            </a:r>
            <a:r>
              <a:rPr lang="en-US" dirty="0">
                <a:highlight>
                  <a:srgbClr val="FFFF00"/>
                </a:highlight>
              </a:rPr>
              <a:t>the [chancery] court shall issue a subpoena duces tecum to the youth court </a:t>
            </a:r>
            <a:r>
              <a:rPr lang="en-US" dirty="0"/>
              <a:t>for these records;</a:t>
            </a:r>
          </a:p>
          <a:p>
            <a:pPr fontAlgn="base"/>
            <a:r>
              <a:rPr lang="en-US" b="1" dirty="0"/>
              <a:t>(3)</a:t>
            </a:r>
            <a:r>
              <a:rPr lang="en-US" dirty="0"/>
              <a:t> the youth court, unless a hearing is conducted pursuant to Rule 6(b) of these rules, shall transfer copies of the records to the court.</a:t>
            </a:r>
          </a:p>
          <a:p>
            <a:pPr marL="0" indent="0">
              <a:buNone/>
            </a:pPr>
            <a:endParaRPr lang="en-US" dirty="0"/>
          </a:p>
        </p:txBody>
      </p:sp>
    </p:spTree>
    <p:extLst>
      <p:ext uri="{BB962C8B-B14F-4D97-AF65-F5344CB8AC3E}">
        <p14:creationId xmlns:p14="http://schemas.microsoft.com/office/powerpoint/2010/main" val="102945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7802A3-7B25-7749-EB14-FACC4A20E124}"/>
              </a:ext>
            </a:extLst>
          </p:cNvPr>
          <p:cNvSpPr>
            <a:spLocks noGrp="1"/>
          </p:cNvSpPr>
          <p:nvPr>
            <p:ph type="title"/>
          </p:nvPr>
        </p:nvSpPr>
        <p:spPr>
          <a:solidFill>
            <a:schemeClr val="accent1">
              <a:lumMod val="75000"/>
            </a:schemeClr>
          </a:solidFill>
        </p:spPr>
        <p:txBody>
          <a:bodyPr/>
          <a:lstStyle/>
          <a:p>
            <a:r>
              <a:rPr lang="en-US" dirty="0">
                <a:solidFill>
                  <a:schemeClr val="bg1"/>
                </a:solidFill>
              </a:rPr>
              <a:t>Summers v. gros</a:t>
            </a:r>
          </a:p>
        </p:txBody>
      </p:sp>
      <p:sp>
        <p:nvSpPr>
          <p:cNvPr id="5" name="Content Placeholder 4">
            <a:extLst>
              <a:ext uri="{FF2B5EF4-FFF2-40B4-BE49-F238E27FC236}">
                <a16:creationId xmlns:a16="http://schemas.microsoft.com/office/drawing/2014/main" id="{C8C7835A-D667-FE77-1FAD-A44F84326599}"/>
              </a:ext>
            </a:extLst>
          </p:cNvPr>
          <p:cNvSpPr>
            <a:spLocks noGrp="1"/>
          </p:cNvSpPr>
          <p:nvPr>
            <p:ph sz="half" idx="1"/>
          </p:nvPr>
        </p:nvSpPr>
        <p:spPr>
          <a:xfrm>
            <a:off x="1581912" y="2638044"/>
            <a:ext cx="4271771" cy="3255264"/>
          </a:xfrm>
        </p:spPr>
        <p:txBody>
          <a:bodyPr>
            <a:noAutofit/>
          </a:bodyPr>
          <a:lstStyle/>
          <a:p>
            <a:pPr marL="0" indent="0">
              <a:buNone/>
            </a:pPr>
            <a:r>
              <a:rPr lang="en-US" sz="2000" dirty="0"/>
              <a:t>The chancellor originally appointed the GAL as an expert.</a:t>
            </a:r>
          </a:p>
          <a:p>
            <a:pPr marL="0" indent="0">
              <a:buNone/>
            </a:pPr>
            <a:r>
              <a:rPr lang="en-US" sz="2000" dirty="0"/>
              <a:t>Later, the chancellor held instead that the GAL would testify as “a guardian ad litem.”</a:t>
            </a:r>
          </a:p>
          <a:p>
            <a:pPr marL="0" indent="0">
              <a:buNone/>
            </a:pPr>
            <a:r>
              <a:rPr lang="en-US" sz="2000" dirty="0"/>
              <a:t>The chancellor rejected the mother’s attempt to introduce the GAL as an expert but allowed testimony as a GAL.</a:t>
            </a:r>
          </a:p>
        </p:txBody>
      </p:sp>
      <p:sp>
        <p:nvSpPr>
          <p:cNvPr id="6" name="Content Placeholder 5">
            <a:extLst>
              <a:ext uri="{FF2B5EF4-FFF2-40B4-BE49-F238E27FC236}">
                <a16:creationId xmlns:a16="http://schemas.microsoft.com/office/drawing/2014/main" id="{3E624520-1346-0A59-9582-FB5FA0DF0A44}"/>
              </a:ext>
            </a:extLst>
          </p:cNvPr>
          <p:cNvSpPr>
            <a:spLocks noGrp="1"/>
          </p:cNvSpPr>
          <p:nvPr>
            <p:ph sz="half" idx="2"/>
          </p:nvPr>
        </p:nvSpPr>
        <p:spPr/>
        <p:txBody>
          <a:bodyPr>
            <a:normAutofit/>
          </a:bodyPr>
          <a:lstStyle/>
          <a:p>
            <a:pPr marL="0" indent="0">
              <a:buNone/>
            </a:pPr>
            <a:r>
              <a:rPr lang="en-US" sz="2000" dirty="0"/>
              <a:t>The chancellor rejected the recommendations because of the GAL’s lack of knowledge of critical facts.</a:t>
            </a:r>
          </a:p>
          <a:p>
            <a:pPr marL="0" indent="0">
              <a:buNone/>
            </a:pPr>
            <a:endParaRPr lang="en-US" sz="2000" dirty="0"/>
          </a:p>
          <a:p>
            <a:pPr marL="0" indent="0">
              <a:buNone/>
            </a:pPr>
            <a:r>
              <a:rPr lang="en-US" sz="2000" dirty="0"/>
              <a:t>The supreme court held that it was not error to allow the GAL to testify as a guardian ad litem rather than as an expert.</a:t>
            </a:r>
          </a:p>
          <a:p>
            <a:pPr marL="0" indent="0">
              <a:buNone/>
            </a:pPr>
            <a:endParaRPr lang="en-US" b="1" dirty="0"/>
          </a:p>
        </p:txBody>
      </p:sp>
    </p:spTree>
    <p:extLst>
      <p:ext uri="{BB962C8B-B14F-4D97-AF65-F5344CB8AC3E}">
        <p14:creationId xmlns:p14="http://schemas.microsoft.com/office/powerpoint/2010/main" val="3178413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372D-565C-BB22-F4FD-F0D19C7347BA}"/>
              </a:ext>
            </a:extLst>
          </p:cNvPr>
          <p:cNvSpPr>
            <a:spLocks noGrp="1"/>
          </p:cNvSpPr>
          <p:nvPr>
            <p:ph type="title"/>
          </p:nvPr>
        </p:nvSpPr>
        <p:spPr>
          <a:solidFill>
            <a:schemeClr val="accent2"/>
          </a:solidFill>
        </p:spPr>
        <p:txBody>
          <a:bodyPr/>
          <a:lstStyle/>
          <a:p>
            <a:r>
              <a:rPr lang="en-US" dirty="0">
                <a:solidFill>
                  <a:schemeClr val="bg1"/>
                </a:solidFill>
              </a:rPr>
              <a:t>Obtaining youth court records</a:t>
            </a:r>
          </a:p>
        </p:txBody>
      </p:sp>
      <p:sp>
        <p:nvSpPr>
          <p:cNvPr id="3" name="Content Placeholder 2">
            <a:extLst>
              <a:ext uri="{FF2B5EF4-FFF2-40B4-BE49-F238E27FC236}">
                <a16:creationId xmlns:a16="http://schemas.microsoft.com/office/drawing/2014/main" id="{BE0330BE-165C-9FE9-A212-C082E7E3BF71}"/>
              </a:ext>
            </a:extLst>
          </p:cNvPr>
          <p:cNvSpPr>
            <a:spLocks noGrp="1"/>
          </p:cNvSpPr>
          <p:nvPr>
            <p:ph idx="1"/>
          </p:nvPr>
        </p:nvSpPr>
        <p:spPr/>
        <p:txBody>
          <a:bodyPr>
            <a:noAutofit/>
          </a:bodyPr>
          <a:lstStyle/>
          <a:p>
            <a:pPr marL="0" indent="0">
              <a:buNone/>
            </a:pPr>
            <a:r>
              <a:rPr lang="en-US" sz="2200" b="1" dirty="0"/>
              <a:t>Rule 6(b), U.R.Y.C.P. Hearing on access to confidential files.</a:t>
            </a:r>
            <a:r>
              <a:rPr lang="en-US" sz="2200" dirty="0"/>
              <a:t> </a:t>
            </a:r>
          </a:p>
          <a:p>
            <a:pPr marL="0" indent="0">
              <a:buNone/>
            </a:pPr>
            <a:r>
              <a:rPr lang="en-US" sz="2200" dirty="0"/>
              <a:t>The youth court </a:t>
            </a:r>
            <a:r>
              <a:rPr lang="en-US" sz="2200" dirty="0">
                <a:highlight>
                  <a:srgbClr val="FFFF00"/>
                </a:highlight>
              </a:rPr>
              <a:t>may require a hearing</a:t>
            </a:r>
            <a:r>
              <a:rPr lang="en-US" sz="2200" dirty="0"/>
              <a:t> to determine whether the court or parties have a legitimate interest to be allowed access to the confidential files.</a:t>
            </a:r>
          </a:p>
          <a:p>
            <a:pPr marL="0" indent="0">
              <a:buNone/>
            </a:pPr>
            <a:r>
              <a:rPr lang="en-US" sz="2200" dirty="0"/>
              <a:t> In determining whether a person has a legitimate interest, the youth court shall consider the nature of the proceedings, the welfare and safety of the public, and the interest of the child.</a:t>
            </a:r>
          </a:p>
        </p:txBody>
      </p:sp>
    </p:spTree>
    <p:extLst>
      <p:ext uri="{BB962C8B-B14F-4D97-AF65-F5344CB8AC3E}">
        <p14:creationId xmlns:p14="http://schemas.microsoft.com/office/powerpoint/2010/main" val="354296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C71B1-71A3-7D1B-B85A-C2185C4373EC}"/>
              </a:ext>
            </a:extLst>
          </p:cNvPr>
          <p:cNvSpPr>
            <a:spLocks noGrp="1"/>
          </p:cNvSpPr>
          <p:nvPr>
            <p:ph type="title"/>
          </p:nvPr>
        </p:nvSpPr>
        <p:spPr>
          <a:solidFill>
            <a:schemeClr val="accent1">
              <a:lumMod val="75000"/>
            </a:schemeClr>
          </a:solidFill>
        </p:spPr>
        <p:txBody>
          <a:bodyPr/>
          <a:lstStyle/>
          <a:p>
            <a:r>
              <a:rPr lang="en-US" dirty="0">
                <a:solidFill>
                  <a:schemeClr val="bg1"/>
                </a:solidFill>
              </a:rPr>
              <a:t>Request for appearance</a:t>
            </a:r>
          </a:p>
        </p:txBody>
      </p:sp>
      <p:sp>
        <p:nvSpPr>
          <p:cNvPr id="3" name="Content Placeholder 2">
            <a:extLst>
              <a:ext uri="{FF2B5EF4-FFF2-40B4-BE49-F238E27FC236}">
                <a16:creationId xmlns:a16="http://schemas.microsoft.com/office/drawing/2014/main" id="{8427C275-19FF-C092-FF30-86F4A8BCBC32}"/>
              </a:ext>
            </a:extLst>
          </p:cNvPr>
          <p:cNvSpPr>
            <a:spLocks noGrp="1"/>
          </p:cNvSpPr>
          <p:nvPr>
            <p:ph idx="1"/>
          </p:nvPr>
        </p:nvSpPr>
        <p:spPr/>
        <p:txBody>
          <a:bodyPr/>
          <a:lstStyle/>
          <a:p>
            <a:pPr marL="0" indent="0">
              <a:buNone/>
            </a:pPr>
            <a:r>
              <a:rPr lang="en-US" sz="2200" b="1" dirty="0"/>
              <a:t>The subpoena duces tecum requests:</a:t>
            </a:r>
          </a:p>
          <a:p>
            <a:pPr marL="0" indent="0">
              <a:buNone/>
            </a:pPr>
            <a:endParaRPr lang="en-US" sz="2200" dirty="0"/>
          </a:p>
          <a:p>
            <a:pPr marL="0" indent="0">
              <a:buNone/>
            </a:pPr>
            <a:r>
              <a:rPr lang="en-US" sz="2200" dirty="0"/>
              <a:t>“5.  Further, you are hereby requested to authorize the Mississippi Department of Child Protection Services, their Family Protection Specialist, Supervisor, Employees, Agents, or  Forensic Interviewers assigned to these matters to appear and offer testimony regarding the Youth Court records relevant to the minor child(ren) at issue upon the matter being called for hearing before this Court.” </a:t>
            </a:r>
          </a:p>
          <a:p>
            <a:pPr marL="0" indent="0">
              <a:buNone/>
            </a:pPr>
            <a:endParaRPr lang="en-US" dirty="0"/>
          </a:p>
        </p:txBody>
      </p:sp>
    </p:spTree>
    <p:extLst>
      <p:ext uri="{BB962C8B-B14F-4D97-AF65-F5344CB8AC3E}">
        <p14:creationId xmlns:p14="http://schemas.microsoft.com/office/powerpoint/2010/main" val="3941053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86AA-68A8-E547-DB9E-29157B287167}"/>
              </a:ext>
            </a:extLst>
          </p:cNvPr>
          <p:cNvSpPr>
            <a:spLocks noGrp="1"/>
          </p:cNvSpPr>
          <p:nvPr>
            <p:ph type="title"/>
          </p:nvPr>
        </p:nvSpPr>
        <p:spPr>
          <a:solidFill>
            <a:schemeClr val="accent2"/>
          </a:solidFill>
        </p:spPr>
        <p:txBody>
          <a:bodyPr/>
          <a:lstStyle/>
          <a:p>
            <a:r>
              <a:rPr lang="en-US" dirty="0">
                <a:solidFill>
                  <a:schemeClr val="bg1"/>
                </a:solidFill>
              </a:rPr>
              <a:t>Notice of criminal penalties for violating confidentiality rules</a:t>
            </a:r>
          </a:p>
        </p:txBody>
      </p:sp>
      <p:sp>
        <p:nvSpPr>
          <p:cNvPr id="3" name="Content Placeholder 2">
            <a:extLst>
              <a:ext uri="{FF2B5EF4-FFF2-40B4-BE49-F238E27FC236}">
                <a16:creationId xmlns:a16="http://schemas.microsoft.com/office/drawing/2014/main" id="{71BF9104-F34E-393A-3DE1-0E9FD37FD861}"/>
              </a:ext>
            </a:extLst>
          </p:cNvPr>
          <p:cNvSpPr>
            <a:spLocks noGrp="1"/>
          </p:cNvSpPr>
          <p:nvPr>
            <p:ph idx="1"/>
          </p:nvPr>
        </p:nvSpPr>
        <p:spPr/>
        <p:txBody>
          <a:bodyPr>
            <a:normAutofit/>
          </a:bodyPr>
          <a:lstStyle/>
          <a:p>
            <a:r>
              <a:rPr lang="en-US" b="1" dirty="0"/>
              <a:t>The Motion For Limited Release includes notice of criminal penalties:</a:t>
            </a:r>
          </a:p>
          <a:p>
            <a:pPr marL="0" indent="0">
              <a:buNone/>
            </a:pPr>
            <a:r>
              <a:rPr lang="en-US" dirty="0"/>
              <a:t>	13.  Miss. Code Ann. § 43-21-267 (West 2021) provides:</a:t>
            </a:r>
          </a:p>
          <a:p>
            <a:r>
              <a:rPr lang="en-US" dirty="0"/>
              <a:t>	(1) Any person who shall disclose or encourage the disclosure of any records involving children or the contents thereof without the proper authorization under this chapter shall be guilty of a misdemeanor and punished, upon conviction, by a fine of not more than one thousand dollars ($1,000.00) or by imprisonment in the county jail of not more than one (1) year or by both such fine and imprisonment.</a:t>
            </a:r>
          </a:p>
          <a:p>
            <a:endParaRPr lang="en-US" dirty="0"/>
          </a:p>
        </p:txBody>
      </p:sp>
    </p:spTree>
    <p:extLst>
      <p:ext uri="{BB962C8B-B14F-4D97-AF65-F5344CB8AC3E}">
        <p14:creationId xmlns:p14="http://schemas.microsoft.com/office/powerpoint/2010/main" val="1820858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EA7C41-407C-1A90-7694-F8C1FB8B61FA}"/>
              </a:ext>
            </a:extLst>
          </p:cNvPr>
          <p:cNvSpPr>
            <a:spLocks noGrp="1"/>
          </p:cNvSpPr>
          <p:nvPr>
            <p:ph type="title"/>
          </p:nvPr>
        </p:nvSpPr>
        <p:spPr>
          <a:solidFill>
            <a:schemeClr val="accent1">
              <a:lumMod val="75000"/>
            </a:schemeClr>
          </a:solidFill>
        </p:spPr>
        <p:txBody>
          <a:bodyPr/>
          <a:lstStyle/>
          <a:p>
            <a:r>
              <a:rPr lang="en-US" dirty="0">
                <a:solidFill>
                  <a:schemeClr val="bg1"/>
                </a:solidFill>
              </a:rPr>
              <a:t>After the final order?</a:t>
            </a:r>
          </a:p>
        </p:txBody>
      </p:sp>
      <p:sp>
        <p:nvSpPr>
          <p:cNvPr id="5" name="Content Placeholder 4">
            <a:extLst>
              <a:ext uri="{FF2B5EF4-FFF2-40B4-BE49-F238E27FC236}">
                <a16:creationId xmlns:a16="http://schemas.microsoft.com/office/drawing/2014/main" id="{33244BB1-6A37-8392-51C4-07477AA3BBC4}"/>
              </a:ext>
            </a:extLst>
          </p:cNvPr>
          <p:cNvSpPr>
            <a:spLocks noGrp="1"/>
          </p:cNvSpPr>
          <p:nvPr>
            <p:ph idx="1"/>
          </p:nvPr>
        </p:nvSpPr>
        <p:spPr/>
        <p:txBody>
          <a:bodyPr/>
          <a:lstStyle/>
          <a:p>
            <a:pPr marL="0" indent="0">
              <a:buNone/>
            </a:pPr>
            <a:r>
              <a:rPr lang="en-US" sz="2000" i="1" dirty="0"/>
              <a:t>E.K. v. Miss. Dept. of Child Protection Services</a:t>
            </a:r>
            <a:r>
              <a:rPr lang="en-US" sz="2000" dirty="0"/>
              <a:t>, 249 So.3d 377, 381 (¶13) (Miss. 2018)</a:t>
            </a:r>
          </a:p>
          <a:p>
            <a:pPr marL="0" indent="0">
              <a:buNone/>
            </a:pPr>
            <a:r>
              <a:rPr lang="en-US" sz="2000" dirty="0"/>
              <a:t>June 20, 2016 – child adjudicated neglected</a:t>
            </a:r>
          </a:p>
          <a:p>
            <a:pPr marL="0" indent="0">
              <a:buNone/>
            </a:pPr>
            <a:r>
              <a:rPr lang="en-US" sz="2000" dirty="0"/>
              <a:t>July 1, 2016 – chancellor certified parents’ interlocutory appeal; supreme court dismissed appeal as premature</a:t>
            </a:r>
          </a:p>
          <a:p>
            <a:pPr marL="0" indent="0">
              <a:buNone/>
            </a:pPr>
            <a:r>
              <a:rPr lang="en-US" sz="2000" dirty="0"/>
              <a:t>April 3, 2017 – permanency order; parents appealed</a:t>
            </a:r>
          </a:p>
          <a:p>
            <a:pPr marL="0" indent="0">
              <a:buNone/>
            </a:pPr>
            <a:r>
              <a:rPr lang="en-US" sz="2000" dirty="0"/>
              <a:t>The supreme court considered the adjudication hearing issues raised by the parents as dispositive of the case.</a:t>
            </a:r>
          </a:p>
          <a:p>
            <a:pPr marL="0" indent="0">
              <a:buNone/>
            </a:pPr>
            <a:r>
              <a:rPr lang="en-US" sz="2000" i="1" dirty="0"/>
              <a:t>The holding suggests that parents should NOT appeal adjudication hearings but should appeal after the final order in the matter.</a:t>
            </a:r>
          </a:p>
          <a:p>
            <a:pPr marL="0" indent="0">
              <a:buNone/>
            </a:pPr>
            <a:endParaRPr lang="en-US" dirty="0"/>
          </a:p>
        </p:txBody>
      </p:sp>
      <p:sp>
        <p:nvSpPr>
          <p:cNvPr id="6" name="Text Placeholder 5">
            <a:extLst>
              <a:ext uri="{FF2B5EF4-FFF2-40B4-BE49-F238E27FC236}">
                <a16:creationId xmlns:a16="http://schemas.microsoft.com/office/drawing/2014/main" id="{1C6B3DEF-AB1D-E31E-17B9-039610C4AFC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91635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68FA-C9B4-7BE4-E94A-A77020B773A8}"/>
              </a:ext>
            </a:extLst>
          </p:cNvPr>
          <p:cNvSpPr>
            <a:spLocks noGrp="1"/>
          </p:cNvSpPr>
          <p:nvPr>
            <p:ph type="title"/>
          </p:nvPr>
        </p:nvSpPr>
        <p:spPr>
          <a:solidFill>
            <a:schemeClr val="accent1">
              <a:lumMod val="75000"/>
            </a:schemeClr>
          </a:solidFill>
        </p:spPr>
        <p:txBody>
          <a:bodyPr/>
          <a:lstStyle/>
          <a:p>
            <a:r>
              <a:rPr lang="en-US" dirty="0">
                <a:solidFill>
                  <a:schemeClr val="bg1"/>
                </a:solidFill>
              </a:rPr>
              <a:t>After each order.</a:t>
            </a:r>
          </a:p>
        </p:txBody>
      </p:sp>
      <p:sp>
        <p:nvSpPr>
          <p:cNvPr id="3" name="Content Placeholder 2">
            <a:extLst>
              <a:ext uri="{FF2B5EF4-FFF2-40B4-BE49-F238E27FC236}">
                <a16:creationId xmlns:a16="http://schemas.microsoft.com/office/drawing/2014/main" id="{FBAF7B4D-C605-38B5-D5B2-B01BDB2CC60A}"/>
              </a:ext>
            </a:extLst>
          </p:cNvPr>
          <p:cNvSpPr>
            <a:spLocks noGrp="1"/>
          </p:cNvSpPr>
          <p:nvPr>
            <p:ph idx="1"/>
          </p:nvPr>
        </p:nvSpPr>
        <p:spPr/>
        <p:txBody>
          <a:bodyPr>
            <a:normAutofit/>
          </a:bodyPr>
          <a:lstStyle/>
          <a:p>
            <a:pPr marL="0" indent="0">
              <a:buNone/>
            </a:pPr>
            <a:r>
              <a:rPr lang="en-US" sz="2200" b="1" i="1" dirty="0"/>
              <a:t>Interest of M.M.</a:t>
            </a:r>
            <a:r>
              <a:rPr lang="en-US" sz="2200" b="1" dirty="0"/>
              <a:t>, 319 So. 3d 1188 (Miss. Ct. App. 2021).</a:t>
            </a:r>
          </a:p>
          <a:p>
            <a:pPr marL="0" indent="0">
              <a:buNone/>
            </a:pPr>
            <a:endParaRPr lang="en-US" sz="2200" b="1" dirty="0"/>
          </a:p>
          <a:p>
            <a:pPr marL="0" indent="0">
              <a:buNone/>
            </a:pPr>
            <a:r>
              <a:rPr lang="en-US" sz="2200" dirty="0"/>
              <a:t>December 28, 2017 – adjudication and disposition order</a:t>
            </a:r>
          </a:p>
          <a:p>
            <a:pPr marL="0" indent="0">
              <a:buNone/>
            </a:pPr>
            <a:r>
              <a:rPr lang="en-US" sz="2200" dirty="0"/>
              <a:t>June 25, 2018 – permanency orders</a:t>
            </a:r>
          </a:p>
          <a:p>
            <a:pPr marL="0" indent="0">
              <a:buNone/>
            </a:pPr>
            <a:r>
              <a:rPr lang="en-US" sz="2200" dirty="0"/>
              <a:t>August 13, 2018 – appeal of all orders</a:t>
            </a:r>
          </a:p>
          <a:p>
            <a:pPr marL="0" indent="0">
              <a:buNone/>
            </a:pPr>
            <a:endParaRPr lang="en-US" sz="2200" b="1" dirty="0"/>
          </a:p>
          <a:p>
            <a:pPr marL="0" indent="0">
              <a:buNone/>
            </a:pPr>
            <a:r>
              <a:rPr lang="en-US" sz="2200" i="1" dirty="0"/>
              <a:t>The court of appeals held that the thirty-day limit for appealing the adjudication order is strictly enforced and the appeal was untimely. </a:t>
            </a:r>
          </a:p>
        </p:txBody>
      </p:sp>
      <p:sp>
        <p:nvSpPr>
          <p:cNvPr id="4" name="Text Placeholder 3">
            <a:extLst>
              <a:ext uri="{FF2B5EF4-FFF2-40B4-BE49-F238E27FC236}">
                <a16:creationId xmlns:a16="http://schemas.microsoft.com/office/drawing/2014/main" id="{9F68E48E-06DD-21AE-C418-8586EF55DEE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55776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60C0DC5-06DD-5E8B-7DB9-394C1852BE83}"/>
              </a:ext>
            </a:extLst>
          </p:cNvPr>
          <p:cNvSpPr>
            <a:spLocks noGrp="1"/>
          </p:cNvSpPr>
          <p:nvPr>
            <p:ph type="title"/>
          </p:nvPr>
        </p:nvSpPr>
        <p:spPr>
          <a:solidFill>
            <a:schemeClr val="accent1">
              <a:lumMod val="75000"/>
            </a:schemeClr>
          </a:solidFill>
        </p:spPr>
        <p:txBody>
          <a:bodyPr/>
          <a:lstStyle/>
          <a:p>
            <a:r>
              <a:rPr lang="en-US" dirty="0">
                <a:solidFill>
                  <a:schemeClr val="bg1"/>
                </a:solidFill>
              </a:rPr>
              <a:t>Does the filing of a post-trial motion stay a notice of appeal?</a:t>
            </a:r>
          </a:p>
        </p:txBody>
      </p:sp>
      <p:sp>
        <p:nvSpPr>
          <p:cNvPr id="6" name="Content Placeholder 5">
            <a:extLst>
              <a:ext uri="{FF2B5EF4-FFF2-40B4-BE49-F238E27FC236}">
                <a16:creationId xmlns:a16="http://schemas.microsoft.com/office/drawing/2014/main" id="{8BE6137F-2E28-23C9-B904-387421FE0A5E}"/>
              </a:ext>
            </a:extLst>
          </p:cNvPr>
          <p:cNvSpPr>
            <a:spLocks noGrp="1"/>
          </p:cNvSpPr>
          <p:nvPr>
            <p:ph sz="half" idx="1"/>
          </p:nvPr>
        </p:nvSpPr>
        <p:spPr/>
        <p:txBody>
          <a:bodyPr>
            <a:noAutofit/>
          </a:bodyPr>
          <a:lstStyle/>
          <a:p>
            <a:pPr marL="0" indent="0">
              <a:buNone/>
            </a:pPr>
            <a:r>
              <a:rPr lang="en-US" sz="2200" dirty="0"/>
              <a:t>A boy found to be a child in need of supervision filed </a:t>
            </a:r>
          </a:p>
          <a:p>
            <a:pPr>
              <a:buFontTx/>
              <a:buChar char="-"/>
            </a:pPr>
            <a:r>
              <a:rPr lang="en-US" sz="2200" dirty="0"/>
              <a:t>a post-trial motion to set aside</a:t>
            </a:r>
          </a:p>
          <a:p>
            <a:pPr>
              <a:buFontTx/>
              <a:buChar char="-"/>
            </a:pPr>
            <a:r>
              <a:rPr lang="en-US" sz="2200" dirty="0"/>
              <a:t>a notice of appeal</a:t>
            </a:r>
          </a:p>
          <a:p>
            <a:pPr marL="0" indent="0">
              <a:buNone/>
            </a:pPr>
            <a:r>
              <a:rPr lang="en-US" sz="2200" dirty="0"/>
              <a:t>In the Interest of PXS, a Minor v. Adams County Youth Court, 2022 WL 2037688 (Miss. Ct. App.  June 7, 2022). </a:t>
            </a:r>
          </a:p>
        </p:txBody>
      </p:sp>
      <p:sp>
        <p:nvSpPr>
          <p:cNvPr id="7" name="Content Placeholder 6">
            <a:extLst>
              <a:ext uri="{FF2B5EF4-FFF2-40B4-BE49-F238E27FC236}">
                <a16:creationId xmlns:a16="http://schemas.microsoft.com/office/drawing/2014/main" id="{9819E9E7-3A4D-9CF1-1D58-BBDD40EEE785}"/>
              </a:ext>
            </a:extLst>
          </p:cNvPr>
          <p:cNvSpPr>
            <a:spLocks noGrp="1"/>
          </p:cNvSpPr>
          <p:nvPr>
            <p:ph sz="half" idx="2"/>
          </p:nvPr>
        </p:nvSpPr>
        <p:spPr/>
        <p:txBody>
          <a:bodyPr>
            <a:normAutofit fontScale="92500"/>
          </a:bodyPr>
          <a:lstStyle/>
          <a:p>
            <a:pPr marL="0" indent="0">
              <a:buNone/>
            </a:pPr>
            <a:r>
              <a:rPr lang="en-US" sz="2200" dirty="0"/>
              <a:t>The Youth Court Rules of Procedure do not provide for post-trial motions. </a:t>
            </a:r>
          </a:p>
          <a:p>
            <a:pPr marL="0" indent="0">
              <a:buNone/>
            </a:pPr>
            <a:endParaRPr lang="en-US" sz="2200" b="1" dirty="0"/>
          </a:p>
          <a:p>
            <a:pPr marL="0" indent="0">
              <a:buNone/>
            </a:pPr>
            <a:r>
              <a:rPr lang="en-US" sz="2200" dirty="0"/>
              <a:t>Because the youth court had no opportunity to rule on the motion, the disposition order was not a “final order” ripe for appeal.  The appeal was dismissed for lack of jurisdiction. </a:t>
            </a:r>
          </a:p>
          <a:p>
            <a:pPr marL="0" indent="0">
              <a:buNone/>
            </a:pPr>
            <a:endParaRPr lang="en-US" dirty="0"/>
          </a:p>
        </p:txBody>
      </p:sp>
    </p:spTree>
    <p:extLst>
      <p:ext uri="{BB962C8B-B14F-4D97-AF65-F5344CB8AC3E}">
        <p14:creationId xmlns:p14="http://schemas.microsoft.com/office/powerpoint/2010/main" val="2693242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10723E-34C7-9A74-D332-252FC3498AF7}"/>
              </a:ext>
            </a:extLst>
          </p:cNvPr>
          <p:cNvSpPr>
            <a:spLocks noGrp="1"/>
          </p:cNvSpPr>
          <p:nvPr>
            <p:ph type="title"/>
          </p:nvPr>
        </p:nvSpPr>
        <p:spPr>
          <a:solidFill>
            <a:schemeClr val="accent1">
              <a:lumMod val="75000"/>
            </a:schemeClr>
          </a:solidFill>
        </p:spPr>
        <p:txBody>
          <a:bodyPr/>
          <a:lstStyle/>
          <a:p>
            <a:r>
              <a:rPr lang="en-US" dirty="0">
                <a:solidFill>
                  <a:schemeClr val="bg1"/>
                </a:solidFill>
              </a:rPr>
              <a:t>Youth court rules</a:t>
            </a:r>
          </a:p>
        </p:txBody>
      </p:sp>
      <p:sp>
        <p:nvSpPr>
          <p:cNvPr id="6" name="Content Placeholder 5">
            <a:extLst>
              <a:ext uri="{FF2B5EF4-FFF2-40B4-BE49-F238E27FC236}">
                <a16:creationId xmlns:a16="http://schemas.microsoft.com/office/drawing/2014/main" id="{84F67493-6081-B11C-4DBF-0768800660BD}"/>
              </a:ext>
            </a:extLst>
          </p:cNvPr>
          <p:cNvSpPr>
            <a:spLocks noGrp="1"/>
          </p:cNvSpPr>
          <p:nvPr>
            <p:ph idx="1"/>
          </p:nvPr>
        </p:nvSpPr>
        <p:spPr/>
        <p:txBody>
          <a:bodyPr>
            <a:normAutofit/>
          </a:bodyPr>
          <a:lstStyle/>
          <a:p>
            <a:pPr marL="0" indent="0">
              <a:buNone/>
            </a:pPr>
            <a:r>
              <a:rPr lang="en-US" sz="2200" b="1" dirty="0"/>
              <a:t>Rule 2(a), U.R.Y.C.P.  </a:t>
            </a:r>
            <a:endParaRPr lang="en-US" sz="2200" dirty="0"/>
          </a:p>
          <a:p>
            <a:pPr marL="0" indent="0">
              <a:buNone/>
            </a:pPr>
            <a:r>
              <a:rPr lang="en-US" sz="2200" dirty="0"/>
              <a:t> </a:t>
            </a:r>
          </a:p>
          <a:p>
            <a:r>
              <a:rPr lang="en-US" sz="2200" dirty="0"/>
              <a:t>(a</a:t>
            </a:r>
            <a:r>
              <a:rPr lang="en-US" sz="2200" i="1" dirty="0"/>
              <a:t>) Proceedings subject to these rules. </a:t>
            </a:r>
            <a:r>
              <a:rPr lang="en-US" sz="2200" dirty="0"/>
              <a:t>The following proceedings are subject to these rules:</a:t>
            </a:r>
          </a:p>
          <a:p>
            <a:r>
              <a:rPr lang="en-US" sz="2200" dirty="0"/>
              <a:t>(1) any youth court proceeding;</a:t>
            </a:r>
          </a:p>
          <a:p>
            <a:r>
              <a:rPr lang="en-US" sz="2200" dirty="0"/>
              <a:t>(2) </a:t>
            </a:r>
            <a:r>
              <a:rPr lang="en-US" sz="2200" dirty="0">
                <a:highlight>
                  <a:srgbClr val="FFFF00"/>
                </a:highlight>
              </a:rPr>
              <a:t>any chancery court proceeding when </a:t>
            </a:r>
            <a:r>
              <a:rPr lang="en-US" sz="2200" dirty="0"/>
              <a:t>hearing, pursuant to section 93-11-65 of the Mississippi Code, </a:t>
            </a:r>
            <a:r>
              <a:rPr lang="en-US" sz="2200" dirty="0">
                <a:highlight>
                  <a:srgbClr val="FFFF00"/>
                </a:highlight>
              </a:rPr>
              <a:t>an allegation of abuse or neglect of a child that first arises in the course of a custody or maintenance action.</a:t>
            </a:r>
          </a:p>
          <a:p>
            <a:endParaRPr lang="en-US" dirty="0"/>
          </a:p>
        </p:txBody>
      </p:sp>
      <p:sp>
        <p:nvSpPr>
          <p:cNvPr id="7" name="Text Placeholder 6">
            <a:extLst>
              <a:ext uri="{FF2B5EF4-FFF2-40B4-BE49-F238E27FC236}">
                <a16:creationId xmlns:a16="http://schemas.microsoft.com/office/drawing/2014/main" id="{AE134A34-283C-188A-C692-819DC32DF6E0}"/>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402608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0D94-D5FA-C9AA-E8F4-D37CCD6BB906}"/>
              </a:ext>
            </a:extLst>
          </p:cNvPr>
          <p:cNvSpPr>
            <a:spLocks noGrp="1"/>
          </p:cNvSpPr>
          <p:nvPr>
            <p:ph type="title"/>
          </p:nvPr>
        </p:nvSpPr>
        <p:spPr>
          <a:solidFill>
            <a:schemeClr val="accent1">
              <a:lumMod val="75000"/>
            </a:schemeClr>
          </a:solidFill>
        </p:spPr>
        <p:txBody>
          <a:bodyPr/>
          <a:lstStyle/>
          <a:p>
            <a:r>
              <a:rPr lang="en-US" dirty="0">
                <a:solidFill>
                  <a:schemeClr val="bg1"/>
                </a:solidFill>
              </a:rPr>
              <a:t>Request for DHS investigation</a:t>
            </a:r>
          </a:p>
        </p:txBody>
      </p:sp>
      <p:sp>
        <p:nvSpPr>
          <p:cNvPr id="3" name="Content Placeholder 2">
            <a:extLst>
              <a:ext uri="{FF2B5EF4-FFF2-40B4-BE49-F238E27FC236}">
                <a16:creationId xmlns:a16="http://schemas.microsoft.com/office/drawing/2014/main" id="{33F8D96E-5A18-C4E9-4E25-F4F5A1DEBCE4}"/>
              </a:ext>
            </a:extLst>
          </p:cNvPr>
          <p:cNvSpPr>
            <a:spLocks noGrp="1"/>
          </p:cNvSpPr>
          <p:nvPr>
            <p:ph idx="1"/>
          </p:nvPr>
        </p:nvSpPr>
        <p:spPr/>
        <p:txBody>
          <a:bodyPr>
            <a:normAutofit lnSpcReduction="10000"/>
          </a:bodyPr>
          <a:lstStyle/>
          <a:p>
            <a:pPr marL="0" indent="0">
              <a:buNone/>
            </a:pPr>
            <a:r>
              <a:rPr lang="en-US" sz="2200" b="1" dirty="0"/>
              <a:t>Rule 8, U.R.Y.C.P. </a:t>
            </a:r>
            <a:endParaRPr lang="en-US" sz="2200" dirty="0"/>
          </a:p>
          <a:p>
            <a:r>
              <a:rPr lang="en-US" sz="2200" b="1" dirty="0"/>
              <a:t>	</a:t>
            </a:r>
            <a:endParaRPr lang="en-US" sz="2200" dirty="0"/>
          </a:p>
          <a:p>
            <a:pPr marL="0" indent="0">
              <a:buNone/>
            </a:pPr>
            <a:r>
              <a:rPr lang="en-US" sz="2200" i="1" dirty="0"/>
              <a:t>(c) Chancery court proceedings. </a:t>
            </a:r>
            <a:r>
              <a:rPr lang="en-US" sz="2200" dirty="0"/>
              <a:t>When a chancery court orders the Department of Human Services, Division of Family and Children’s Services, or other appointed intake unit, to investigate a charge of abuse and neglect that first arises in the course of a custody or maintenance action, </a:t>
            </a:r>
            <a:r>
              <a:rPr lang="en-US" sz="2200" dirty="0">
                <a:highlight>
                  <a:srgbClr val="FFFF00"/>
                </a:highlight>
              </a:rPr>
              <a:t>the assigned caseworker shall conduct an intake screening process in the same manner as required in child protection proceedings and thereupon [make recommendations] to the court.</a:t>
            </a:r>
            <a:r>
              <a:rPr lang="en-US" b="1" dirty="0">
                <a:highlight>
                  <a:srgbClr val="FFFF00"/>
                </a:highlight>
              </a:rPr>
              <a:t>	</a:t>
            </a:r>
            <a:endParaRPr lang="en-US" dirty="0">
              <a:highlight>
                <a:srgbClr val="FFFF00"/>
              </a:highlight>
            </a:endParaRPr>
          </a:p>
          <a:p>
            <a:endParaRPr lang="en-US" dirty="0"/>
          </a:p>
        </p:txBody>
      </p:sp>
      <p:sp>
        <p:nvSpPr>
          <p:cNvPr id="4" name="Text Placeholder 3">
            <a:extLst>
              <a:ext uri="{FF2B5EF4-FFF2-40B4-BE49-F238E27FC236}">
                <a16:creationId xmlns:a16="http://schemas.microsoft.com/office/drawing/2014/main" id="{27FA0FF7-8C8E-3C08-A57B-BE5BD24F1F9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421546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A6CB653-5101-F66A-D603-87244D78B8A5}"/>
              </a:ext>
            </a:extLst>
          </p:cNvPr>
          <p:cNvSpPr>
            <a:spLocks noGrp="1"/>
          </p:cNvSpPr>
          <p:nvPr>
            <p:ph type="title"/>
          </p:nvPr>
        </p:nvSpPr>
        <p:spPr>
          <a:solidFill>
            <a:schemeClr val="accent2"/>
          </a:solidFill>
        </p:spPr>
        <p:txBody>
          <a:bodyPr/>
          <a:lstStyle/>
          <a:p>
            <a:r>
              <a:rPr lang="en-US" dirty="0">
                <a:solidFill>
                  <a:schemeClr val="bg1"/>
                </a:solidFill>
              </a:rPr>
              <a:t>Amendment to Miss. Code Ann. 43-21-355</a:t>
            </a:r>
          </a:p>
        </p:txBody>
      </p:sp>
      <p:sp>
        <p:nvSpPr>
          <p:cNvPr id="13" name="TextBox 12">
            <a:extLst>
              <a:ext uri="{FF2B5EF4-FFF2-40B4-BE49-F238E27FC236}">
                <a16:creationId xmlns:a16="http://schemas.microsoft.com/office/drawing/2014/main" id="{3AF3289F-F464-7D4B-313A-1E48CD7AA506}"/>
              </a:ext>
            </a:extLst>
          </p:cNvPr>
          <p:cNvSpPr txBox="1"/>
          <p:nvPr/>
        </p:nvSpPr>
        <p:spPr>
          <a:xfrm>
            <a:off x="3172522" y="2369393"/>
            <a:ext cx="6099716" cy="2585323"/>
          </a:xfrm>
          <a:prstGeom prst="rect">
            <a:avLst/>
          </a:prstGeom>
          <a:noFill/>
        </p:spPr>
        <p:txBody>
          <a:bodyPr wrap="square">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Any attorney, . . .  or any other person participating in the making of a required report pursuant to Section 43–21–353 or </a:t>
            </a:r>
            <a:r>
              <a:rPr lang="en-US" sz="1800" b="1" dirty="0">
                <a:effectLst/>
                <a:latin typeface="Times New Roman" panose="02020603050405020304" pitchFamily="18" charset="0"/>
                <a:ea typeface="Times New Roman" panose="02020603050405020304" pitchFamily="18" charset="0"/>
              </a:rPr>
              <a:t>participating in * * * an investigation, evaluation or judicial proceeding resulting * * * from the report shall be presumed to be acting in good faith</a:t>
            </a:r>
            <a:r>
              <a:rPr lang="en-US" sz="1800" dirty="0">
                <a:effectLst/>
                <a:latin typeface="Times New Roman" panose="02020603050405020304" pitchFamily="18" charset="0"/>
                <a:ea typeface="Times New Roman" panose="02020603050405020304" pitchFamily="18" charset="0"/>
              </a:rPr>
              <a:t>. Any person or institution reporting </a:t>
            </a:r>
            <a:r>
              <a:rPr lang="en-US" sz="1800" b="1" dirty="0">
                <a:effectLst/>
                <a:latin typeface="Times New Roman" panose="02020603050405020304" pitchFamily="18" charset="0"/>
                <a:ea typeface="Times New Roman" panose="02020603050405020304" pitchFamily="18" charset="0"/>
              </a:rPr>
              <a:t>or participating in an investigation, evaluation or judicial proceeding resulting from the report </a:t>
            </a:r>
            <a:r>
              <a:rPr lang="en-US" sz="1800" dirty="0">
                <a:effectLst/>
                <a:latin typeface="Times New Roman" panose="02020603050405020304" pitchFamily="18" charset="0"/>
                <a:ea typeface="Times New Roman" panose="02020603050405020304" pitchFamily="18" charset="0"/>
              </a:rPr>
              <a:t>in good faith shall be immune from any liability, civil or criminal, that might otherwise be incurred or imposed. </a:t>
            </a:r>
          </a:p>
        </p:txBody>
      </p:sp>
    </p:spTree>
    <p:extLst>
      <p:ext uri="{BB962C8B-B14F-4D97-AF65-F5344CB8AC3E}">
        <p14:creationId xmlns:p14="http://schemas.microsoft.com/office/powerpoint/2010/main" val="2883272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6C226D-F540-6CF7-7EB7-81C37DA52572}"/>
              </a:ext>
            </a:extLst>
          </p:cNvPr>
          <p:cNvSpPr>
            <a:spLocks noGrp="1"/>
          </p:cNvSpPr>
          <p:nvPr>
            <p:ph type="title"/>
          </p:nvPr>
        </p:nvSpPr>
        <p:spPr>
          <a:solidFill>
            <a:schemeClr val="accent1">
              <a:lumMod val="75000"/>
            </a:schemeClr>
          </a:solidFill>
        </p:spPr>
        <p:txBody>
          <a:bodyPr/>
          <a:lstStyle/>
          <a:p>
            <a:r>
              <a:rPr lang="en-US" dirty="0">
                <a:solidFill>
                  <a:schemeClr val="bg1"/>
                </a:solidFill>
              </a:rPr>
              <a:t>Adult adoptions</a:t>
            </a:r>
          </a:p>
        </p:txBody>
      </p:sp>
      <p:sp>
        <p:nvSpPr>
          <p:cNvPr id="4" name="Content Placeholder 3">
            <a:extLst>
              <a:ext uri="{FF2B5EF4-FFF2-40B4-BE49-F238E27FC236}">
                <a16:creationId xmlns:a16="http://schemas.microsoft.com/office/drawing/2014/main" id="{D71F2E6F-B9F2-7967-175F-397CCA6457DD}"/>
              </a:ext>
            </a:extLst>
          </p:cNvPr>
          <p:cNvSpPr>
            <a:spLocks noGrp="1"/>
          </p:cNvSpPr>
          <p:nvPr>
            <p:ph idx="1"/>
          </p:nvPr>
        </p:nvSpPr>
        <p:spPr/>
        <p:txBody>
          <a:bodyPr>
            <a:normAutofit/>
          </a:bodyPr>
          <a:lstStyle/>
          <a:p>
            <a:pPr marL="0" indent="0">
              <a:buNone/>
            </a:pPr>
            <a:r>
              <a:rPr lang="en-US" sz="2200" dirty="0"/>
              <a:t>Chancellors ordering an adult adoption may waive</a:t>
            </a:r>
          </a:p>
          <a:p>
            <a:pPr marL="0" indent="0">
              <a:buNone/>
            </a:pPr>
            <a:endParaRPr lang="en-US" sz="2200" dirty="0"/>
          </a:p>
          <a:p>
            <a:pPr>
              <a:buFontTx/>
              <a:buChar char="-"/>
            </a:pPr>
            <a:r>
              <a:rPr lang="en-US" sz="2200" dirty="0"/>
              <a:t>the doctor’s certificate requirement</a:t>
            </a:r>
          </a:p>
          <a:p>
            <a:pPr>
              <a:buFontTx/>
              <a:buChar char="-"/>
            </a:pPr>
            <a:r>
              <a:rPr lang="en-US" sz="2200" dirty="0"/>
              <a:t>the home study requirements</a:t>
            </a:r>
          </a:p>
          <a:p>
            <a:pPr>
              <a:buFontTx/>
              <a:buChar char="-"/>
            </a:pPr>
            <a:r>
              <a:rPr lang="en-US" sz="2200" dirty="0"/>
              <a:t>the requirements of the Indian Child Welfare Act.</a:t>
            </a:r>
          </a:p>
          <a:p>
            <a:pPr>
              <a:buFontTx/>
              <a:buChar char="-"/>
            </a:pPr>
            <a:endParaRPr lang="en-US" sz="2200" dirty="0"/>
          </a:p>
          <a:p>
            <a:pPr>
              <a:buFontTx/>
              <a:buChar char="-"/>
            </a:pPr>
            <a:r>
              <a:rPr lang="en-US" sz="2200" dirty="0"/>
              <a:t>Miss. Code Ann. § 93-17-3(4), (5), (6) &amp; (7) (effective July 1, 2022). </a:t>
            </a:r>
          </a:p>
        </p:txBody>
      </p:sp>
      <p:sp>
        <p:nvSpPr>
          <p:cNvPr id="5" name="Text Placeholder 4">
            <a:extLst>
              <a:ext uri="{FF2B5EF4-FFF2-40B4-BE49-F238E27FC236}">
                <a16:creationId xmlns:a16="http://schemas.microsoft.com/office/drawing/2014/main" id="{720CF9FE-4507-72F7-A916-841CC55D688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36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6AD5E4-DB9B-7F21-98E4-49CB1D7F67D3}"/>
              </a:ext>
            </a:extLst>
          </p:cNvPr>
          <p:cNvSpPr>
            <a:spLocks noGrp="1"/>
          </p:cNvSpPr>
          <p:nvPr>
            <p:ph type="title"/>
          </p:nvPr>
        </p:nvSpPr>
        <p:spPr>
          <a:solidFill>
            <a:schemeClr val="accent2"/>
          </a:solidFill>
        </p:spPr>
        <p:txBody>
          <a:bodyPr/>
          <a:lstStyle/>
          <a:p>
            <a:r>
              <a:rPr lang="en-US" dirty="0">
                <a:solidFill>
                  <a:schemeClr val="bg1"/>
                </a:solidFill>
              </a:rPr>
              <a:t>Must a guardian be an expert to give an opinion?</a:t>
            </a:r>
          </a:p>
        </p:txBody>
      </p:sp>
      <p:sp>
        <p:nvSpPr>
          <p:cNvPr id="6" name="Content Placeholder 5">
            <a:extLst>
              <a:ext uri="{FF2B5EF4-FFF2-40B4-BE49-F238E27FC236}">
                <a16:creationId xmlns:a16="http://schemas.microsoft.com/office/drawing/2014/main" id="{5AFFBF8B-5879-9D8A-0FAA-E941D2AF41C9}"/>
              </a:ext>
            </a:extLst>
          </p:cNvPr>
          <p:cNvSpPr>
            <a:spLocks noGrp="1"/>
          </p:cNvSpPr>
          <p:nvPr>
            <p:ph idx="1"/>
          </p:nvPr>
        </p:nvSpPr>
        <p:spPr>
          <a:solidFill>
            <a:schemeClr val="bg1"/>
          </a:solidFill>
        </p:spPr>
        <p:txBody>
          <a:bodyPr>
            <a:normAutofit/>
          </a:bodyPr>
          <a:lstStyle/>
          <a:p>
            <a:pPr marL="0" indent="0">
              <a:buNone/>
            </a:pPr>
            <a:r>
              <a:rPr lang="en-US" sz="2000" i="1" dirty="0"/>
              <a:t>McDonald v. McDonald</a:t>
            </a:r>
            <a:r>
              <a:rPr lang="en-US" sz="2000" dirty="0"/>
              <a:t>, 39 So.3d 868, 883 (Miss. 2010) (Dickinson, concurring) (a majority joining): “[G]uardians ad litem—properly appointed under Rule 706 and </a:t>
            </a:r>
            <a:r>
              <a:rPr lang="en-US" sz="2000" dirty="0">
                <a:highlight>
                  <a:srgbClr val="FFFF00"/>
                </a:highlight>
              </a:rPr>
              <a:t>qualified as experts </a:t>
            </a:r>
            <a:r>
              <a:rPr lang="en-US" sz="2000" dirty="0"/>
              <a:t>under Rule 702—may rely on hearsay in reaching their opinions.”</a:t>
            </a:r>
          </a:p>
          <a:p>
            <a:pPr marL="0" indent="0">
              <a:buNone/>
            </a:pPr>
            <a:endParaRPr lang="en-US" sz="2000" dirty="0"/>
          </a:p>
          <a:p>
            <a:pPr marL="0" indent="0">
              <a:buNone/>
            </a:pPr>
            <a:r>
              <a:rPr lang="en-US" sz="2000" dirty="0"/>
              <a:t>“Rule 1 of the Mississippi Rules of Evidence plainly says those rules apply in chancery court—and </a:t>
            </a:r>
            <a:r>
              <a:rPr lang="en-US" sz="2000" dirty="0">
                <a:highlight>
                  <a:srgbClr val="FFFF00"/>
                </a:highlight>
              </a:rPr>
              <a:t>they include no exception for guardians ad litem.” </a:t>
            </a:r>
            <a:r>
              <a:rPr lang="en-US" sz="2000" i="1" dirty="0"/>
              <a:t>Id. </a:t>
            </a:r>
          </a:p>
        </p:txBody>
      </p:sp>
    </p:spTree>
    <p:extLst>
      <p:ext uri="{BB962C8B-B14F-4D97-AF65-F5344CB8AC3E}">
        <p14:creationId xmlns:p14="http://schemas.microsoft.com/office/powerpoint/2010/main" val="1983893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A330FD-3BD5-0C92-468C-C53C87D3C76C}"/>
              </a:ext>
            </a:extLst>
          </p:cNvPr>
          <p:cNvSpPr>
            <a:spLocks noGrp="1"/>
          </p:cNvSpPr>
          <p:nvPr>
            <p:ph type="title"/>
          </p:nvPr>
        </p:nvSpPr>
        <p:spPr>
          <a:solidFill>
            <a:schemeClr val="accent1">
              <a:lumMod val="75000"/>
            </a:schemeClr>
          </a:solidFill>
        </p:spPr>
        <p:txBody>
          <a:bodyPr/>
          <a:lstStyle/>
          <a:p>
            <a:r>
              <a:rPr lang="en-US" dirty="0">
                <a:solidFill>
                  <a:schemeClr val="bg1"/>
                </a:solidFill>
              </a:rPr>
              <a:t>Test for Bypassing reunification</a:t>
            </a:r>
          </a:p>
        </p:txBody>
      </p:sp>
      <p:sp>
        <p:nvSpPr>
          <p:cNvPr id="6" name="Content Placeholder 5">
            <a:extLst>
              <a:ext uri="{FF2B5EF4-FFF2-40B4-BE49-F238E27FC236}">
                <a16:creationId xmlns:a16="http://schemas.microsoft.com/office/drawing/2014/main" id="{E1752D6D-0510-B7CE-E2EF-A670E6229041}"/>
              </a:ext>
            </a:extLst>
          </p:cNvPr>
          <p:cNvSpPr>
            <a:spLocks noGrp="1"/>
          </p:cNvSpPr>
          <p:nvPr>
            <p:ph sz="half" idx="1"/>
          </p:nvPr>
        </p:nvSpPr>
        <p:spPr/>
        <p:txBody>
          <a:bodyPr/>
          <a:lstStyle/>
          <a:p>
            <a:pPr marL="0" indent="0">
              <a:buNone/>
            </a:pPr>
            <a:r>
              <a:rPr lang="en-US" dirty="0"/>
              <a:t>The youth court removed custody of a child from a mother who threatened harm to herself and another child and found that it should bypass reunification.</a:t>
            </a:r>
          </a:p>
          <a:p>
            <a:pPr marL="0" indent="0">
              <a:buNone/>
            </a:pPr>
            <a:endParaRPr lang="en-US" dirty="0"/>
          </a:p>
          <a:p>
            <a:pPr marL="0" indent="0">
              <a:buNone/>
            </a:pPr>
            <a:r>
              <a:rPr lang="en-US" i="1" dirty="0"/>
              <a:t>In the Interest of Kevin, a Minor, Shayla Taylor v. Miss. Dept. Of Child Protection Services</a:t>
            </a:r>
            <a:r>
              <a:rPr lang="en-US" dirty="0"/>
              <a:t>, ___ So.3d ___, 2022 WL 2127320 (Miss. Ct. App. decided June 14, 2022). </a:t>
            </a:r>
          </a:p>
          <a:p>
            <a:pPr marL="0" indent="0">
              <a:buNone/>
            </a:pPr>
            <a:endParaRPr lang="en-US" dirty="0"/>
          </a:p>
        </p:txBody>
      </p:sp>
      <p:sp>
        <p:nvSpPr>
          <p:cNvPr id="7" name="Content Placeholder 6">
            <a:extLst>
              <a:ext uri="{FF2B5EF4-FFF2-40B4-BE49-F238E27FC236}">
                <a16:creationId xmlns:a16="http://schemas.microsoft.com/office/drawing/2014/main" id="{F01C3E40-936B-96D3-ED15-77A8603C0524}"/>
              </a:ext>
            </a:extLst>
          </p:cNvPr>
          <p:cNvSpPr>
            <a:spLocks noGrp="1"/>
          </p:cNvSpPr>
          <p:nvPr>
            <p:ph sz="half" idx="2"/>
          </p:nvPr>
        </p:nvSpPr>
        <p:spPr/>
        <p:txBody>
          <a:bodyPr>
            <a:normAutofit/>
          </a:bodyPr>
          <a:lstStyle/>
          <a:p>
            <a:pPr marL="0" indent="0">
              <a:buNone/>
            </a:pPr>
            <a:r>
              <a:rPr lang="en-US" sz="2200" dirty="0"/>
              <a:t>The court of appeals affirmed, holding that the youth court properly bypassed reunification as in the best interests of the child.</a:t>
            </a:r>
          </a:p>
          <a:p>
            <a:pPr marL="0" indent="0">
              <a:buNone/>
            </a:pPr>
            <a:endParaRPr lang="en-US" sz="2200" dirty="0"/>
          </a:p>
          <a:p>
            <a:pPr marL="0" indent="0">
              <a:buNone/>
            </a:pPr>
            <a:r>
              <a:rPr lang="en-US" sz="2200" dirty="0"/>
              <a:t>The opinion did not mention the required statutory findings regarding the parent’s conduct.</a:t>
            </a:r>
          </a:p>
        </p:txBody>
      </p:sp>
    </p:spTree>
    <p:extLst>
      <p:ext uri="{BB962C8B-B14F-4D97-AF65-F5344CB8AC3E}">
        <p14:creationId xmlns:p14="http://schemas.microsoft.com/office/powerpoint/2010/main" val="2159482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8BDBE7-FC03-BA84-7E21-A484CC9192E5}"/>
              </a:ext>
            </a:extLst>
          </p:cNvPr>
          <p:cNvSpPr>
            <a:spLocks noGrp="1"/>
          </p:cNvSpPr>
          <p:nvPr>
            <p:ph type="title"/>
          </p:nvPr>
        </p:nvSpPr>
        <p:spPr>
          <a:solidFill>
            <a:schemeClr val="accent1">
              <a:lumMod val="75000"/>
            </a:schemeClr>
          </a:solidFill>
        </p:spPr>
        <p:txBody>
          <a:bodyPr/>
          <a:lstStyle/>
          <a:p>
            <a:r>
              <a:rPr lang="en-US" dirty="0">
                <a:solidFill>
                  <a:schemeClr val="bg1"/>
                </a:solidFill>
              </a:rPr>
              <a:t>Bypass requirements</a:t>
            </a:r>
          </a:p>
        </p:txBody>
      </p:sp>
      <p:sp>
        <p:nvSpPr>
          <p:cNvPr id="6" name="Content Placeholder 5">
            <a:extLst>
              <a:ext uri="{FF2B5EF4-FFF2-40B4-BE49-F238E27FC236}">
                <a16:creationId xmlns:a16="http://schemas.microsoft.com/office/drawing/2014/main" id="{66DE11BD-B42E-2A49-92CA-757D7F4E8C47}"/>
              </a:ext>
            </a:extLst>
          </p:cNvPr>
          <p:cNvSpPr>
            <a:spLocks noGrp="1"/>
          </p:cNvSpPr>
          <p:nvPr>
            <p:ph idx="1"/>
          </p:nvPr>
        </p:nvSpPr>
        <p:spPr>
          <a:xfrm>
            <a:off x="6736080" y="403227"/>
            <a:ext cx="4815840" cy="6242899"/>
          </a:xfrm>
        </p:spPr>
        <p:txBody>
          <a:bodyPr>
            <a:normAutofit lnSpcReduction="10000"/>
          </a:bodyPr>
          <a:lstStyle/>
          <a:p>
            <a:pPr marL="0" indent="0">
              <a:buNone/>
            </a:pPr>
            <a:r>
              <a:rPr lang="en-US" dirty="0"/>
              <a:t>(c) Reasonable efforts to maintain the child within his home </a:t>
            </a:r>
            <a:r>
              <a:rPr lang="en-US" i="1" dirty="0"/>
              <a:t>shall not be required </a:t>
            </a:r>
            <a:r>
              <a:rPr lang="en-US" dirty="0"/>
              <a:t>if the court determines that:</a:t>
            </a:r>
          </a:p>
          <a:p>
            <a:r>
              <a:rPr lang="en-US" dirty="0"/>
              <a:t>(i) The parent has subjected the child to aggravated circumstances, . . .</a:t>
            </a:r>
          </a:p>
          <a:p>
            <a:r>
              <a:rPr lang="en-US" dirty="0"/>
              <a:t>(ii) The parent has been convicted of murder of another child of that parent, voluntary manslaughter of another child of that parent, . . . , or a felony assault that results in the serious bodily injury to the surviving child or another child of that parent; </a:t>
            </a:r>
            <a:r>
              <a:rPr lang="en-US" i="1" dirty="0"/>
              <a:t>OR</a:t>
            </a:r>
            <a:endParaRPr lang="en-US" dirty="0"/>
          </a:p>
          <a:p>
            <a:r>
              <a:rPr lang="en-US" dirty="0"/>
              <a:t>(iii) The parental rights of the parent to a sibling have been terminated involuntarily; </a:t>
            </a:r>
            <a:r>
              <a:rPr lang="en-US" i="1" dirty="0">
                <a:highlight>
                  <a:srgbClr val="FFFF00"/>
                </a:highlight>
              </a:rPr>
              <a:t>AND</a:t>
            </a:r>
            <a:endParaRPr lang="en-US" dirty="0">
              <a:highlight>
                <a:srgbClr val="FFFF00"/>
              </a:highlight>
            </a:endParaRPr>
          </a:p>
          <a:p>
            <a:r>
              <a:rPr lang="en-US" dirty="0"/>
              <a:t>(iv) That the effect of the continuation of the child's residence within his own home would be contrary to the welfare of the child and that placement of the child in foster care is in the best interests of the child.</a:t>
            </a:r>
          </a:p>
          <a:p>
            <a:r>
              <a:rPr lang="en-US" dirty="0"/>
              <a:t>Miss. Code Ann. § 43-21-603(c) (West 2021) (emphasis added). </a:t>
            </a:r>
          </a:p>
          <a:p>
            <a:endParaRPr lang="en-US" dirty="0"/>
          </a:p>
        </p:txBody>
      </p:sp>
      <p:sp>
        <p:nvSpPr>
          <p:cNvPr id="7" name="Text Placeholder 6">
            <a:extLst>
              <a:ext uri="{FF2B5EF4-FFF2-40B4-BE49-F238E27FC236}">
                <a16:creationId xmlns:a16="http://schemas.microsoft.com/office/drawing/2014/main" id="{E252D482-AC25-2CCD-EF9A-67C9D7768E4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898718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A02C0E-AB71-8FAC-94B1-C152FE7DD3D7}"/>
              </a:ext>
            </a:extLst>
          </p:cNvPr>
          <p:cNvSpPr>
            <a:spLocks noGrp="1"/>
          </p:cNvSpPr>
          <p:nvPr>
            <p:ph type="title"/>
          </p:nvPr>
        </p:nvSpPr>
        <p:spPr>
          <a:solidFill>
            <a:schemeClr val="accent2"/>
          </a:solidFill>
        </p:spPr>
        <p:txBody>
          <a:bodyPr/>
          <a:lstStyle/>
          <a:p>
            <a:r>
              <a:rPr lang="en-US" dirty="0">
                <a:solidFill>
                  <a:schemeClr val="bg1"/>
                </a:solidFill>
              </a:rPr>
              <a:t>Youth court transfer to chancery for adoption</a:t>
            </a:r>
          </a:p>
        </p:txBody>
      </p:sp>
      <p:sp>
        <p:nvSpPr>
          <p:cNvPr id="6" name="Content Placeholder 5">
            <a:extLst>
              <a:ext uri="{FF2B5EF4-FFF2-40B4-BE49-F238E27FC236}">
                <a16:creationId xmlns:a16="http://schemas.microsoft.com/office/drawing/2014/main" id="{AD0AA733-E054-79E3-5944-3BE2C8FF1DE0}"/>
              </a:ext>
            </a:extLst>
          </p:cNvPr>
          <p:cNvSpPr>
            <a:spLocks noGrp="1"/>
          </p:cNvSpPr>
          <p:nvPr>
            <p:ph idx="1"/>
          </p:nvPr>
        </p:nvSpPr>
        <p:spPr/>
        <p:txBody>
          <a:bodyPr/>
          <a:lstStyle/>
          <a:p>
            <a:r>
              <a:rPr lang="en-US" sz="2200" dirty="0"/>
              <a:t>In re S.A.M.,  826 So. 2d 1266 (Miss. 2002)</a:t>
            </a:r>
          </a:p>
          <a:p>
            <a:r>
              <a:rPr lang="en-US" sz="2200" dirty="0"/>
              <a:t>B.A.D., v. Finnegan,  82 So. 3d 608 (Miss. 2012)</a:t>
            </a:r>
          </a:p>
          <a:p>
            <a:r>
              <a:rPr lang="en-US" sz="2200" dirty="0"/>
              <a:t>In re M.I., 85 So. 3d 856 (Miss. 2012)</a:t>
            </a:r>
          </a:p>
          <a:p>
            <a:endParaRPr lang="en-US" sz="2200" dirty="0"/>
          </a:p>
          <a:p>
            <a:pPr marL="0" indent="0">
              <a:buNone/>
            </a:pPr>
            <a:r>
              <a:rPr lang="en-US" sz="2200" dirty="0"/>
              <a:t>These cases outline the procedure for transferring a youth court order of durable legal custody to chancery court for adoption proceedings. </a:t>
            </a:r>
          </a:p>
          <a:p>
            <a:endParaRPr lang="en-US" dirty="0"/>
          </a:p>
        </p:txBody>
      </p:sp>
    </p:spTree>
    <p:extLst>
      <p:ext uri="{BB962C8B-B14F-4D97-AF65-F5344CB8AC3E}">
        <p14:creationId xmlns:p14="http://schemas.microsoft.com/office/powerpoint/2010/main" val="3856620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4349-CBED-0D94-9CD8-6B9B6DE710C2}"/>
              </a:ext>
            </a:extLst>
          </p:cNvPr>
          <p:cNvSpPr>
            <a:spLocks noGrp="1"/>
          </p:cNvSpPr>
          <p:nvPr>
            <p:ph type="title"/>
          </p:nvPr>
        </p:nvSpPr>
        <p:spPr>
          <a:solidFill>
            <a:schemeClr val="accent1">
              <a:lumMod val="75000"/>
            </a:schemeClr>
          </a:solidFill>
        </p:spPr>
        <p:txBody>
          <a:bodyPr/>
          <a:lstStyle/>
          <a:p>
            <a:r>
              <a:rPr lang="en-US" dirty="0">
                <a:solidFill>
                  <a:schemeClr val="bg1"/>
                </a:solidFill>
              </a:rPr>
              <a:t>Making a prima facie case for authentication</a:t>
            </a:r>
          </a:p>
        </p:txBody>
      </p:sp>
      <p:sp>
        <p:nvSpPr>
          <p:cNvPr id="3" name="Content Placeholder 2">
            <a:extLst>
              <a:ext uri="{FF2B5EF4-FFF2-40B4-BE49-F238E27FC236}">
                <a16:creationId xmlns:a16="http://schemas.microsoft.com/office/drawing/2014/main" id="{6D2E320C-C028-B056-D774-D8453CBB9081}"/>
              </a:ext>
            </a:extLst>
          </p:cNvPr>
          <p:cNvSpPr>
            <a:spLocks noGrp="1"/>
          </p:cNvSpPr>
          <p:nvPr>
            <p:ph idx="1"/>
          </p:nvPr>
        </p:nvSpPr>
        <p:spPr>
          <a:xfrm>
            <a:off x="2231136" y="2638044"/>
            <a:ext cx="7729728" cy="4030385"/>
          </a:xfrm>
        </p:spPr>
        <p:txBody>
          <a:bodyPr>
            <a:noAutofit/>
          </a:bodyPr>
          <a:lstStyle/>
          <a:p>
            <a:pPr marL="0" indent="0">
              <a:buNone/>
            </a:pPr>
            <a:r>
              <a:rPr lang="en-US" sz="2000" dirty="0"/>
              <a:t>“Something more is needed” to show authorship such as:</a:t>
            </a:r>
          </a:p>
          <a:p>
            <a:pPr marL="0" indent="0">
              <a:buNone/>
            </a:pPr>
            <a:r>
              <a:rPr lang="en-US" sz="2000" dirty="0"/>
              <a:t>• the purported sender admits authorship or is seen composing the communication</a:t>
            </a:r>
          </a:p>
          <a:p>
            <a:pPr marL="0" indent="0">
              <a:buNone/>
            </a:pPr>
            <a:r>
              <a:rPr lang="en-US" sz="2000" dirty="0"/>
              <a:t>• business records show that the communication originated from the purported sender's personal computer or cell phone </a:t>
            </a:r>
          </a:p>
          <a:p>
            <a:pPr marL="0" indent="0">
              <a:buNone/>
            </a:pPr>
            <a:r>
              <a:rPr lang="en-US" sz="2000" dirty="0"/>
              <a:t>• the communication contains information that only the purported sender could be expected to know</a:t>
            </a:r>
          </a:p>
          <a:p>
            <a:pPr marL="0" indent="0">
              <a:buNone/>
            </a:pPr>
            <a:r>
              <a:rPr lang="en-US" sz="2000" dirty="0"/>
              <a:t>• the purported sender responds to an exchange in such a way as to indicate circumstantially that he was the author of the communication</a:t>
            </a:r>
          </a:p>
          <a:p>
            <a:pPr marL="0" indent="0">
              <a:buNone/>
            </a:pPr>
            <a:r>
              <a:rPr lang="en-US" sz="2000" b="1" dirty="0"/>
              <a:t>• </a:t>
            </a:r>
            <a:r>
              <a:rPr lang="en-US" sz="2000" dirty="0"/>
              <a:t>other circumstances peculiar to the particular case.</a:t>
            </a:r>
          </a:p>
        </p:txBody>
      </p:sp>
    </p:spTree>
    <p:extLst>
      <p:ext uri="{BB962C8B-B14F-4D97-AF65-F5344CB8AC3E}">
        <p14:creationId xmlns:p14="http://schemas.microsoft.com/office/powerpoint/2010/main" val="407739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CE469F-80E3-2252-3F4A-6EC53A60B28C}"/>
              </a:ext>
            </a:extLst>
          </p:cNvPr>
          <p:cNvSpPr>
            <a:spLocks noGrp="1"/>
          </p:cNvSpPr>
          <p:nvPr>
            <p:ph type="title"/>
          </p:nvPr>
        </p:nvSpPr>
        <p:spPr>
          <a:solidFill>
            <a:schemeClr val="accent1">
              <a:lumMod val="75000"/>
            </a:schemeClr>
          </a:solidFill>
        </p:spPr>
        <p:txBody>
          <a:bodyPr/>
          <a:lstStyle/>
          <a:p>
            <a:r>
              <a:rPr lang="en-US" dirty="0">
                <a:solidFill>
                  <a:schemeClr val="bg1"/>
                </a:solidFill>
              </a:rPr>
              <a:t>Limited role guardians</a:t>
            </a:r>
          </a:p>
        </p:txBody>
      </p:sp>
      <p:sp>
        <p:nvSpPr>
          <p:cNvPr id="5" name="Content Placeholder 4">
            <a:extLst>
              <a:ext uri="{FF2B5EF4-FFF2-40B4-BE49-F238E27FC236}">
                <a16:creationId xmlns:a16="http://schemas.microsoft.com/office/drawing/2014/main" id="{D6288F45-472B-2615-F407-C806CFD06F45}"/>
              </a:ext>
            </a:extLst>
          </p:cNvPr>
          <p:cNvSpPr>
            <a:spLocks noGrp="1"/>
          </p:cNvSpPr>
          <p:nvPr>
            <p:ph idx="1"/>
          </p:nvPr>
        </p:nvSpPr>
        <p:spPr>
          <a:xfrm>
            <a:off x="6736080" y="471488"/>
            <a:ext cx="4815840" cy="6172200"/>
          </a:xfrm>
        </p:spPr>
        <p:txBody>
          <a:bodyPr>
            <a:noAutofit/>
          </a:bodyPr>
          <a:lstStyle/>
          <a:p>
            <a:pPr marL="0" indent="0">
              <a:buNone/>
            </a:pPr>
            <a:r>
              <a:rPr lang="en-US" sz="2000" dirty="0"/>
              <a:t>GALs may clearly serve in a limited capacity to investigate and report on specific issues:</a:t>
            </a:r>
          </a:p>
          <a:p>
            <a:pPr marL="0" indent="0">
              <a:buNone/>
            </a:pPr>
            <a:endParaRPr lang="en-US" sz="2000" dirty="0"/>
          </a:p>
          <a:p>
            <a:pPr marL="0" indent="0">
              <a:buNone/>
            </a:pPr>
            <a:r>
              <a:rPr lang="en-US" sz="2000" i="1" dirty="0"/>
              <a:t>Smith v. Smith</a:t>
            </a:r>
            <a:r>
              <a:rPr lang="en-US" sz="2000" dirty="0"/>
              <a:t>, 206 So.3d 502, 512 (¶23) (Miss. 2016). The Court approved the limited role the GAL was assigned -- to investigate sexual abuse allegations, secure and coordinate expert witnesses, and make a recommendation on visitation, but not on custody. </a:t>
            </a:r>
          </a:p>
          <a:p>
            <a:pPr marL="0" indent="0">
              <a:buNone/>
            </a:pPr>
            <a:r>
              <a:rPr lang="en-US" sz="2000" i="1" dirty="0"/>
              <a:t>Carter v. Carter</a:t>
            </a:r>
            <a:r>
              <a:rPr lang="en-US" sz="2000" dirty="0"/>
              <a:t>, 204 So.3d 803, 806 (¶12) (Miss. Ct. App. 2015). The GAL “... was appointed for a specific [limited] purpose—to investigate [the mother’s] home environment — just as the supreme court contemplated in </a:t>
            </a:r>
            <a:r>
              <a:rPr lang="en-US" sz="2000" i="1" dirty="0"/>
              <a:t>S.G. v. D.C</a:t>
            </a:r>
            <a:r>
              <a:rPr lang="en-US" sz="2000" dirty="0"/>
              <a:t>.” </a:t>
            </a:r>
          </a:p>
        </p:txBody>
      </p:sp>
      <p:sp>
        <p:nvSpPr>
          <p:cNvPr id="6" name="Text Placeholder 5">
            <a:extLst>
              <a:ext uri="{FF2B5EF4-FFF2-40B4-BE49-F238E27FC236}">
                <a16:creationId xmlns:a16="http://schemas.microsoft.com/office/drawing/2014/main" id="{CFAA2E87-4E62-C1E6-A7CB-C546E555554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601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597BED-9F85-6C4D-259E-28E964F4F7BA}"/>
              </a:ext>
            </a:extLst>
          </p:cNvPr>
          <p:cNvSpPr>
            <a:spLocks noGrp="1"/>
          </p:cNvSpPr>
          <p:nvPr>
            <p:ph type="title"/>
          </p:nvPr>
        </p:nvSpPr>
        <p:spPr>
          <a:solidFill>
            <a:schemeClr val="accent1">
              <a:lumMod val="75000"/>
            </a:schemeClr>
          </a:solidFill>
        </p:spPr>
        <p:txBody>
          <a:bodyPr/>
          <a:lstStyle/>
          <a:p>
            <a:r>
              <a:rPr lang="en-US" dirty="0">
                <a:solidFill>
                  <a:schemeClr val="bg1"/>
                </a:solidFill>
              </a:rPr>
              <a:t>Qualifying the gal as an expert</a:t>
            </a:r>
          </a:p>
        </p:txBody>
      </p:sp>
      <p:sp>
        <p:nvSpPr>
          <p:cNvPr id="6" name="Content Placeholder 5">
            <a:extLst>
              <a:ext uri="{FF2B5EF4-FFF2-40B4-BE49-F238E27FC236}">
                <a16:creationId xmlns:a16="http://schemas.microsoft.com/office/drawing/2014/main" id="{0A6BCE23-D8AD-8591-5D49-B940F0431EE8}"/>
              </a:ext>
            </a:extLst>
          </p:cNvPr>
          <p:cNvSpPr>
            <a:spLocks noGrp="1"/>
          </p:cNvSpPr>
          <p:nvPr>
            <p:ph sz="half" idx="1"/>
          </p:nvPr>
        </p:nvSpPr>
        <p:spPr/>
        <p:txBody>
          <a:bodyPr>
            <a:normAutofit lnSpcReduction="10000"/>
          </a:bodyPr>
          <a:lstStyle/>
          <a:p>
            <a:pPr marL="0" indent="0">
              <a:buNone/>
            </a:pPr>
            <a:r>
              <a:rPr lang="en-US" sz="2200" dirty="0"/>
              <a:t>GALs are trained annually by the Mississippi Judicial College for certification under the statutory standards established in Miss. Code Ann. § 43-21-121(4). </a:t>
            </a:r>
          </a:p>
          <a:p>
            <a:pPr marL="0" indent="0">
              <a:buNone/>
            </a:pPr>
            <a:endParaRPr lang="en-US" sz="2200" dirty="0"/>
          </a:p>
          <a:p>
            <a:pPr marL="0" indent="0">
              <a:buNone/>
            </a:pPr>
            <a:r>
              <a:rPr lang="en-US" sz="2200" dirty="0"/>
              <a:t>This training includes specific education about child protection and welfare. </a:t>
            </a:r>
          </a:p>
          <a:p>
            <a:pPr marL="0" indent="0">
              <a:buNone/>
            </a:pPr>
            <a:endParaRPr lang="en-US" dirty="0"/>
          </a:p>
        </p:txBody>
      </p:sp>
      <p:sp>
        <p:nvSpPr>
          <p:cNvPr id="7" name="Content Placeholder 6">
            <a:extLst>
              <a:ext uri="{FF2B5EF4-FFF2-40B4-BE49-F238E27FC236}">
                <a16:creationId xmlns:a16="http://schemas.microsoft.com/office/drawing/2014/main" id="{FE97F8B9-E176-FC4B-4E59-24C81336B2B9}"/>
              </a:ext>
            </a:extLst>
          </p:cNvPr>
          <p:cNvSpPr>
            <a:spLocks noGrp="1"/>
          </p:cNvSpPr>
          <p:nvPr>
            <p:ph sz="half" idx="2"/>
          </p:nvPr>
        </p:nvSpPr>
        <p:spPr>
          <a:xfrm>
            <a:off x="6338315" y="2638043"/>
            <a:ext cx="4270247" cy="3448431"/>
          </a:xfrm>
        </p:spPr>
        <p:txBody>
          <a:bodyPr>
            <a:noAutofit/>
          </a:bodyPr>
          <a:lstStyle/>
          <a:p>
            <a:pPr marL="0" indent="0">
              <a:buNone/>
            </a:pPr>
            <a:r>
              <a:rPr lang="en-US" sz="2200" dirty="0"/>
              <a:t>In addition, a guardian ad litem arguably has </a:t>
            </a:r>
            <a:r>
              <a:rPr lang="en-US" sz="2200" b="1" dirty="0"/>
              <a:t>“knowledge, skill, experience, training, and education” </a:t>
            </a:r>
            <a:r>
              <a:rPr lang="en-US" sz="2200" dirty="0"/>
              <a:t>as an attorney investigating cases, marshaling evidence, examining witnesses, researching and applying legal principles, and adhering to the rules of evidence, procedure, and other court rules.</a:t>
            </a:r>
          </a:p>
        </p:txBody>
      </p:sp>
    </p:spTree>
    <p:extLst>
      <p:ext uri="{BB962C8B-B14F-4D97-AF65-F5344CB8AC3E}">
        <p14:creationId xmlns:p14="http://schemas.microsoft.com/office/powerpoint/2010/main" val="55998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BD6881-BA48-A4F5-5205-E8183CC44FD2}"/>
              </a:ext>
            </a:extLst>
          </p:cNvPr>
          <p:cNvSpPr>
            <a:spLocks noGrp="1"/>
          </p:cNvSpPr>
          <p:nvPr>
            <p:ph type="title"/>
          </p:nvPr>
        </p:nvSpPr>
        <p:spPr>
          <a:solidFill>
            <a:schemeClr val="accent2"/>
          </a:solidFill>
        </p:spPr>
        <p:txBody>
          <a:bodyPr/>
          <a:lstStyle/>
          <a:p>
            <a:r>
              <a:rPr lang="en-US" dirty="0">
                <a:solidFill>
                  <a:schemeClr val="bg1"/>
                </a:solidFill>
              </a:rPr>
              <a:t>Mandatory vs discretionary gal</a:t>
            </a:r>
          </a:p>
        </p:txBody>
      </p:sp>
      <p:sp>
        <p:nvSpPr>
          <p:cNvPr id="6" name="Content Placeholder 5">
            <a:extLst>
              <a:ext uri="{FF2B5EF4-FFF2-40B4-BE49-F238E27FC236}">
                <a16:creationId xmlns:a16="http://schemas.microsoft.com/office/drawing/2014/main" id="{5885702F-60B4-BA2F-3534-B9555DB46900}"/>
              </a:ext>
            </a:extLst>
          </p:cNvPr>
          <p:cNvSpPr>
            <a:spLocks noGrp="1"/>
          </p:cNvSpPr>
          <p:nvPr>
            <p:ph sz="half" idx="1"/>
          </p:nvPr>
        </p:nvSpPr>
        <p:spPr>
          <a:xfrm>
            <a:off x="1581912" y="2638044"/>
            <a:ext cx="4271771" cy="3662744"/>
          </a:xfrm>
        </p:spPr>
        <p:txBody>
          <a:bodyPr>
            <a:noAutofit/>
          </a:bodyPr>
          <a:lstStyle/>
          <a:p>
            <a:pPr marL="0" indent="0">
              <a:buNone/>
            </a:pPr>
            <a:r>
              <a:rPr lang="en-US" sz="2200" dirty="0"/>
              <a:t>When a GAL is mandatory (cases of abuse and neglect, TPR)</a:t>
            </a:r>
          </a:p>
          <a:p>
            <a:pPr marL="0" indent="0">
              <a:buNone/>
            </a:pPr>
            <a:endParaRPr lang="en-US" sz="2200" dirty="0"/>
          </a:p>
          <a:p>
            <a:pPr>
              <a:buFontTx/>
              <a:buChar char="-"/>
            </a:pPr>
            <a:r>
              <a:rPr lang="en-US" sz="2200" dirty="0"/>
              <a:t>The GAL must submit a report.</a:t>
            </a:r>
          </a:p>
          <a:p>
            <a:pPr>
              <a:buFontTx/>
              <a:buChar char="-"/>
            </a:pPr>
            <a:r>
              <a:rPr lang="en-US" sz="2200" dirty="0"/>
              <a:t>The chancellor must summarize the recommendations.</a:t>
            </a:r>
          </a:p>
          <a:p>
            <a:pPr>
              <a:buFontTx/>
              <a:buChar char="-"/>
            </a:pPr>
            <a:r>
              <a:rPr lang="en-US" sz="2200" dirty="0"/>
              <a:t>The chancellor must state reasons for not following recommendations.</a:t>
            </a:r>
          </a:p>
        </p:txBody>
      </p:sp>
      <p:sp>
        <p:nvSpPr>
          <p:cNvPr id="7" name="Content Placeholder 6">
            <a:extLst>
              <a:ext uri="{FF2B5EF4-FFF2-40B4-BE49-F238E27FC236}">
                <a16:creationId xmlns:a16="http://schemas.microsoft.com/office/drawing/2014/main" id="{632F4828-E13E-7E87-4A34-27815AFE042A}"/>
              </a:ext>
            </a:extLst>
          </p:cNvPr>
          <p:cNvSpPr>
            <a:spLocks noGrp="1"/>
          </p:cNvSpPr>
          <p:nvPr>
            <p:ph sz="half" idx="2"/>
          </p:nvPr>
        </p:nvSpPr>
        <p:spPr/>
        <p:txBody>
          <a:bodyPr>
            <a:normAutofit/>
          </a:bodyPr>
          <a:lstStyle/>
          <a:p>
            <a:pPr marL="0" indent="0">
              <a:buNone/>
            </a:pPr>
            <a:r>
              <a:rPr lang="en-US" sz="2200" b="1" i="1" dirty="0"/>
              <a:t>Practice tip:  </a:t>
            </a:r>
          </a:p>
          <a:p>
            <a:pPr marL="0" indent="0">
              <a:buNone/>
            </a:pPr>
            <a:endParaRPr lang="en-US" sz="2200" dirty="0"/>
          </a:p>
          <a:p>
            <a:pPr marL="0" indent="0">
              <a:buNone/>
            </a:pPr>
            <a:r>
              <a:rPr lang="en-US" sz="2200" dirty="0"/>
              <a:t>Ensure that the court’s order state whether the appointment is mandatory or discretionary to prevent any confusion on the issue.</a:t>
            </a:r>
          </a:p>
        </p:txBody>
      </p:sp>
    </p:spTree>
    <p:extLst>
      <p:ext uri="{BB962C8B-B14F-4D97-AF65-F5344CB8AC3E}">
        <p14:creationId xmlns:p14="http://schemas.microsoft.com/office/powerpoint/2010/main" val="104949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74FE23-774A-4BB7-FC45-9C68586E957D}"/>
              </a:ext>
            </a:extLst>
          </p:cNvPr>
          <p:cNvSpPr>
            <a:spLocks noGrp="1"/>
          </p:cNvSpPr>
          <p:nvPr>
            <p:ph type="title"/>
          </p:nvPr>
        </p:nvSpPr>
        <p:spPr>
          <a:solidFill>
            <a:schemeClr val="accent1">
              <a:lumMod val="75000"/>
            </a:schemeClr>
          </a:solidFill>
        </p:spPr>
        <p:txBody>
          <a:bodyPr>
            <a:normAutofit/>
          </a:bodyPr>
          <a:lstStyle/>
          <a:p>
            <a:r>
              <a:rPr lang="en-US" sz="2400" dirty="0">
                <a:solidFill>
                  <a:schemeClr val="bg1"/>
                </a:solidFill>
              </a:rPr>
              <a:t>Warren v. rhea</a:t>
            </a:r>
          </a:p>
        </p:txBody>
      </p:sp>
      <p:sp>
        <p:nvSpPr>
          <p:cNvPr id="6" name="Content Placeholder 5">
            <a:extLst>
              <a:ext uri="{FF2B5EF4-FFF2-40B4-BE49-F238E27FC236}">
                <a16:creationId xmlns:a16="http://schemas.microsoft.com/office/drawing/2014/main" id="{015A7E31-5467-071C-53AA-D94FD25F233D}"/>
              </a:ext>
            </a:extLst>
          </p:cNvPr>
          <p:cNvSpPr>
            <a:spLocks noGrp="1"/>
          </p:cNvSpPr>
          <p:nvPr>
            <p:ph idx="1"/>
          </p:nvPr>
        </p:nvSpPr>
        <p:spPr>
          <a:xfrm>
            <a:off x="6736080" y="468351"/>
            <a:ext cx="4815840" cy="5742878"/>
          </a:xfrm>
        </p:spPr>
        <p:txBody>
          <a:bodyPr>
            <a:noAutofit/>
          </a:bodyPr>
          <a:lstStyle/>
          <a:p>
            <a:pPr marL="0" indent="0">
              <a:buNone/>
            </a:pPr>
            <a:r>
              <a:rPr lang="en-US" sz="2200" dirty="0"/>
              <a:t>The chancellor did not follow the mandatory GAL’s recommendation that a mother participate in reunification counseling with her son.</a:t>
            </a:r>
          </a:p>
          <a:p>
            <a:pPr marL="0" indent="0">
              <a:buNone/>
            </a:pPr>
            <a:endParaRPr lang="en-US" sz="2200" dirty="0"/>
          </a:p>
          <a:p>
            <a:pPr marL="0" indent="0">
              <a:buNone/>
            </a:pPr>
            <a:r>
              <a:rPr lang="en-US" sz="2200" dirty="0"/>
              <a:t>The chancellor did not follow the GAL’s recommendation that the mother not have visitation until the boy’s counselor felt it was safe for him.</a:t>
            </a:r>
          </a:p>
          <a:p>
            <a:pPr marL="0" indent="0">
              <a:buNone/>
            </a:pPr>
            <a:endParaRPr lang="en-US" sz="2200" dirty="0"/>
          </a:p>
          <a:p>
            <a:pPr marL="0" indent="0">
              <a:buNone/>
            </a:pPr>
            <a:r>
              <a:rPr lang="en-US" sz="2200" dirty="0"/>
              <a:t>The Court of Appeals reversed and remanded because the chancellor failed to explain why they deviated from the mandatory GAL’s findings and recommendations. </a:t>
            </a:r>
          </a:p>
        </p:txBody>
      </p:sp>
      <p:sp>
        <p:nvSpPr>
          <p:cNvPr id="7" name="Text Placeholder 6">
            <a:extLst>
              <a:ext uri="{FF2B5EF4-FFF2-40B4-BE49-F238E27FC236}">
                <a16:creationId xmlns:a16="http://schemas.microsoft.com/office/drawing/2014/main" id="{1F9DFF62-5DDD-B428-E412-DC3B73020DA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48415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14DFDE-412E-5E7A-9BBB-3872EF16729F}"/>
              </a:ext>
            </a:extLst>
          </p:cNvPr>
          <p:cNvSpPr>
            <a:spLocks noGrp="1"/>
          </p:cNvSpPr>
          <p:nvPr>
            <p:ph type="title"/>
          </p:nvPr>
        </p:nvSpPr>
        <p:spPr>
          <a:solidFill>
            <a:schemeClr val="accent1">
              <a:lumMod val="75000"/>
            </a:schemeClr>
          </a:solidFill>
        </p:spPr>
        <p:txBody>
          <a:bodyPr/>
          <a:lstStyle/>
          <a:p>
            <a:r>
              <a:rPr lang="en-US" dirty="0">
                <a:solidFill>
                  <a:schemeClr val="bg1"/>
                </a:solidFill>
              </a:rPr>
              <a:t>chancellor discretion</a:t>
            </a:r>
          </a:p>
        </p:txBody>
      </p:sp>
      <p:sp>
        <p:nvSpPr>
          <p:cNvPr id="6" name="Content Placeholder 5">
            <a:extLst>
              <a:ext uri="{FF2B5EF4-FFF2-40B4-BE49-F238E27FC236}">
                <a16:creationId xmlns:a16="http://schemas.microsoft.com/office/drawing/2014/main" id="{041A0406-831A-0BA1-E6CC-925F8E5A96BB}"/>
              </a:ext>
            </a:extLst>
          </p:cNvPr>
          <p:cNvSpPr>
            <a:spLocks noGrp="1"/>
          </p:cNvSpPr>
          <p:nvPr>
            <p:ph sz="half" idx="1"/>
          </p:nvPr>
        </p:nvSpPr>
        <p:spPr/>
        <p:txBody>
          <a:bodyPr>
            <a:normAutofit/>
          </a:bodyPr>
          <a:lstStyle/>
          <a:p>
            <a:pPr marL="0" indent="0">
              <a:buNone/>
            </a:pPr>
            <a:r>
              <a:rPr lang="en-US" sz="2000" dirty="0"/>
              <a:t>Bare allegations of neglect or abuse must be supported by some factual basis before a chancellor is required to appoint a mandatory GAL.</a:t>
            </a:r>
          </a:p>
          <a:p>
            <a:pPr marL="0" indent="0">
              <a:buNone/>
            </a:pPr>
            <a:endParaRPr lang="en-US" sz="2000" dirty="0"/>
          </a:p>
          <a:p>
            <a:pPr marL="0" indent="0">
              <a:buNone/>
            </a:pPr>
            <a:r>
              <a:rPr lang="en-US" sz="2000" dirty="0"/>
              <a:t>Chancellors have discretion to determine whether there is a legitimate issue of abuse.</a:t>
            </a:r>
          </a:p>
        </p:txBody>
      </p:sp>
      <p:sp>
        <p:nvSpPr>
          <p:cNvPr id="7" name="Content Placeholder 6">
            <a:extLst>
              <a:ext uri="{FF2B5EF4-FFF2-40B4-BE49-F238E27FC236}">
                <a16:creationId xmlns:a16="http://schemas.microsoft.com/office/drawing/2014/main" id="{9E81993B-6BA4-5E8E-B494-BB6B9C7F58E7}"/>
              </a:ext>
            </a:extLst>
          </p:cNvPr>
          <p:cNvSpPr>
            <a:spLocks noGrp="1"/>
          </p:cNvSpPr>
          <p:nvPr>
            <p:ph sz="half" idx="2"/>
          </p:nvPr>
        </p:nvSpPr>
        <p:spPr>
          <a:xfrm>
            <a:off x="6338315" y="2638044"/>
            <a:ext cx="4270247" cy="3255264"/>
          </a:xfrm>
        </p:spPr>
        <p:txBody>
          <a:bodyPr>
            <a:noAutofit/>
          </a:bodyPr>
          <a:lstStyle/>
          <a:p>
            <a:pPr marL="0" indent="0">
              <a:buNone/>
            </a:pPr>
            <a:r>
              <a:rPr lang="en-US" sz="2000" dirty="0"/>
              <a:t>A mother failed to provide sufficient evidence to require appointment.</a:t>
            </a:r>
            <a:r>
              <a:rPr lang="en-US" sz="2000" b="1" dirty="0"/>
              <a:t> </a:t>
            </a:r>
            <a:r>
              <a:rPr lang="en-US" sz="2000" i="1" dirty="0"/>
              <a:t>Savell v. Manning</a:t>
            </a:r>
            <a:r>
              <a:rPr lang="en-US" sz="2000" dirty="0"/>
              <a:t>, 325 So. 3d 1208 (Miss. Ct. App. 2021).</a:t>
            </a:r>
          </a:p>
          <a:p>
            <a:pPr marL="0" indent="0">
              <a:buNone/>
            </a:pPr>
            <a:endParaRPr lang="en-US" sz="2000" dirty="0"/>
          </a:p>
          <a:p>
            <a:pPr marL="0" indent="0">
              <a:buNone/>
            </a:pPr>
            <a:r>
              <a:rPr lang="en-US" sz="2000" dirty="0"/>
              <a:t>Father’s evidence did not support a legitimate issue of abuse. </a:t>
            </a:r>
            <a:r>
              <a:rPr lang="en-US" sz="2000" i="1" dirty="0"/>
              <a:t>Embrey v. Young</a:t>
            </a:r>
            <a:r>
              <a:rPr lang="en-US" sz="2000" dirty="0"/>
              <a:t>, ___ So.3d. ___, 2021 WL 5576070 (Miss. Ct. App. No. 2021-CA-00091-COA, decided Nov. 30, 2021).  </a:t>
            </a:r>
          </a:p>
        </p:txBody>
      </p:sp>
    </p:spTree>
    <p:extLst>
      <p:ext uri="{BB962C8B-B14F-4D97-AF65-F5344CB8AC3E}">
        <p14:creationId xmlns:p14="http://schemas.microsoft.com/office/powerpoint/2010/main" val="3373267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B1512D-DAE9-38BE-042C-0A072921D9F7}"/>
              </a:ext>
            </a:extLst>
          </p:cNvPr>
          <p:cNvSpPr>
            <a:spLocks noGrp="1"/>
          </p:cNvSpPr>
          <p:nvPr>
            <p:ph type="title"/>
          </p:nvPr>
        </p:nvSpPr>
        <p:spPr/>
        <p:txBody>
          <a:bodyPr/>
          <a:lstStyle/>
          <a:p>
            <a:r>
              <a:rPr lang="en-US" dirty="0"/>
              <a:t>Roberts v. conner</a:t>
            </a:r>
          </a:p>
        </p:txBody>
      </p:sp>
      <p:sp>
        <p:nvSpPr>
          <p:cNvPr id="6" name="Content Placeholder 5">
            <a:extLst>
              <a:ext uri="{FF2B5EF4-FFF2-40B4-BE49-F238E27FC236}">
                <a16:creationId xmlns:a16="http://schemas.microsoft.com/office/drawing/2014/main" id="{6DAE614A-8718-5F91-C140-5D9556D2CA0E}"/>
              </a:ext>
            </a:extLst>
          </p:cNvPr>
          <p:cNvSpPr>
            <a:spLocks noGrp="1"/>
          </p:cNvSpPr>
          <p:nvPr>
            <p:ph idx="1"/>
          </p:nvPr>
        </p:nvSpPr>
        <p:spPr/>
        <p:txBody>
          <a:bodyPr>
            <a:normAutofit/>
          </a:bodyPr>
          <a:lstStyle/>
          <a:p>
            <a:pPr marL="0" indent="0">
              <a:buNone/>
            </a:pPr>
            <a:r>
              <a:rPr lang="en-US" sz="2200" dirty="0"/>
              <a:t>Friends of a deceased father rebutted the natural parent presumption, proving a mother’s unfitness based on</a:t>
            </a:r>
          </a:p>
          <a:p>
            <a:pPr marL="0" indent="0">
              <a:buNone/>
            </a:pPr>
            <a:endParaRPr lang="en-US" sz="2200" dirty="0"/>
          </a:p>
          <a:p>
            <a:pPr>
              <a:buFontTx/>
              <a:buChar char="-"/>
            </a:pPr>
            <a:r>
              <a:rPr lang="en-US" sz="2200" dirty="0"/>
              <a:t>Medical neglect</a:t>
            </a:r>
          </a:p>
          <a:p>
            <a:pPr>
              <a:buFontTx/>
              <a:buChar char="-"/>
            </a:pPr>
            <a:r>
              <a:rPr lang="en-US" sz="2200" dirty="0"/>
              <a:t>Educational neglect</a:t>
            </a:r>
          </a:p>
          <a:p>
            <a:pPr>
              <a:buFontTx/>
              <a:buChar char="-"/>
            </a:pPr>
            <a:r>
              <a:rPr lang="en-US" sz="2200" dirty="0"/>
              <a:t>Failure to provide for child’s basic needs</a:t>
            </a:r>
          </a:p>
          <a:p>
            <a:pPr>
              <a:buFontTx/>
              <a:buChar char="-"/>
            </a:pPr>
            <a:r>
              <a:rPr lang="en-US" sz="2200" dirty="0"/>
              <a:t>Failure to provide basic hygiene</a:t>
            </a:r>
          </a:p>
          <a:p>
            <a:pPr>
              <a:buFontTx/>
              <a:buChar char="-"/>
            </a:pPr>
            <a:r>
              <a:rPr lang="en-US" sz="2200" dirty="0"/>
              <a:t>Failure to provide a habitable home.</a:t>
            </a:r>
          </a:p>
        </p:txBody>
      </p:sp>
      <p:sp>
        <p:nvSpPr>
          <p:cNvPr id="7" name="Text Placeholder 6">
            <a:extLst>
              <a:ext uri="{FF2B5EF4-FFF2-40B4-BE49-F238E27FC236}">
                <a16:creationId xmlns:a16="http://schemas.microsoft.com/office/drawing/2014/main" id="{C6371A0B-A9AA-0F85-4BBE-13B61888ABE8}"/>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04465607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1545</TotalTime>
  <Words>3019</Words>
  <Application>Microsoft Macintosh PowerPoint</Application>
  <PresentationFormat>Widescreen</PresentationFormat>
  <Paragraphs>202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Gill Sans MT</vt:lpstr>
      <vt:lpstr>Times New Roman</vt:lpstr>
      <vt:lpstr>Parcel</vt:lpstr>
      <vt:lpstr>Third hour: youth court, guardians ad litem</vt:lpstr>
      <vt:lpstr>Summers v. gros</vt:lpstr>
      <vt:lpstr>Must a guardian be an expert to give an opinion?</vt:lpstr>
      <vt:lpstr>Limited role guardians</vt:lpstr>
      <vt:lpstr>Qualifying the gal as an expert</vt:lpstr>
      <vt:lpstr>Mandatory vs discretionary gal</vt:lpstr>
      <vt:lpstr>Warren v. rhea</vt:lpstr>
      <vt:lpstr>chancellor discretion</vt:lpstr>
      <vt:lpstr>Roberts v. conner</vt:lpstr>
      <vt:lpstr>Desertion in custody cases</vt:lpstr>
      <vt:lpstr>Desertion: child support payment</vt:lpstr>
      <vt:lpstr>Imputed liability</vt:lpstr>
      <vt:lpstr>Anticipatory neglect</vt:lpstr>
      <vt:lpstr>Substance abuse</vt:lpstr>
      <vt:lpstr>abandonment</vt:lpstr>
      <vt:lpstr>Required notices to parents</vt:lpstr>
      <vt:lpstr>Failure to provide rights</vt:lpstr>
      <vt:lpstr>Failure to provide rights</vt:lpstr>
      <vt:lpstr>Obtaining youth court records in chancery proceedings</vt:lpstr>
      <vt:lpstr>Obtaining youth court records</vt:lpstr>
      <vt:lpstr>Request for appearance</vt:lpstr>
      <vt:lpstr>Notice of criminal penalties for violating confidentiality rules</vt:lpstr>
      <vt:lpstr>After the final order?</vt:lpstr>
      <vt:lpstr>After each order.</vt:lpstr>
      <vt:lpstr>Does the filing of a post-trial motion stay a notice of appeal?</vt:lpstr>
      <vt:lpstr>Youth court rules</vt:lpstr>
      <vt:lpstr>Request for DHS investigation</vt:lpstr>
      <vt:lpstr>Amendment to Miss. Code Ann. 43-21-355</vt:lpstr>
      <vt:lpstr>Adult adoptions</vt:lpstr>
      <vt:lpstr>Test for Bypassing reunification</vt:lpstr>
      <vt:lpstr>Bypass requirements</vt:lpstr>
      <vt:lpstr>Youth court transfer to chancery for adoption</vt:lpstr>
      <vt:lpstr>Making a prima facie case for authentication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Bell</dc:creator>
  <cp:lastModifiedBy>Debbie Bell</cp:lastModifiedBy>
  <cp:revision>17</cp:revision>
  <dcterms:created xsi:type="dcterms:W3CDTF">2022-07-07T14:02:46Z</dcterms:created>
  <dcterms:modified xsi:type="dcterms:W3CDTF">2022-07-10T17:57:42Z</dcterms:modified>
</cp:coreProperties>
</file>