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2"/>
    <p:restoredTop sz="95934"/>
  </p:normalViewPr>
  <p:slideViewPr>
    <p:cSldViewPr snapToGrid="0" snapToObjects="1">
      <p:cViewPr varScale="1">
        <p:scale>
          <a:sx n="115" d="100"/>
          <a:sy n="115" d="100"/>
        </p:scale>
        <p:origin x="37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A462FF7D-81F0-0346-91BF-A6AE23699374}" type="datetimeFigureOut">
              <a:rPr lang="en-US" smtClean="0"/>
              <a:t>7/10/22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4CE6653-8650-6540-9891-AFD09E180642}" type="slidenum">
              <a:rPr lang="en-US" smtClean="0"/>
              <a:t>‹#›</a:t>
            </a:fld>
            <a:endParaRPr lang="en-US" dirty="0"/>
          </a:p>
        </p:txBody>
      </p:sp>
    </p:spTree>
    <p:extLst>
      <p:ext uri="{BB962C8B-B14F-4D97-AF65-F5344CB8AC3E}">
        <p14:creationId xmlns:p14="http://schemas.microsoft.com/office/powerpoint/2010/main" val="37688689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62FF7D-81F0-0346-91BF-A6AE23699374}" type="datetimeFigureOut">
              <a:rPr lang="en-US" smtClean="0"/>
              <a:t>7/10/22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CE6653-8650-6540-9891-AFD09E180642}" type="slidenum">
              <a:rPr lang="en-US" smtClean="0"/>
              <a:t>‹#›</a:t>
            </a:fld>
            <a:endParaRPr lang="en-US" dirty="0"/>
          </a:p>
        </p:txBody>
      </p:sp>
    </p:spTree>
    <p:extLst>
      <p:ext uri="{BB962C8B-B14F-4D97-AF65-F5344CB8AC3E}">
        <p14:creationId xmlns:p14="http://schemas.microsoft.com/office/powerpoint/2010/main" val="1417451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62FF7D-81F0-0346-91BF-A6AE23699374}" type="datetimeFigureOut">
              <a:rPr lang="en-US" smtClean="0"/>
              <a:t>7/10/22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CE6653-8650-6540-9891-AFD09E180642}" type="slidenum">
              <a:rPr lang="en-US" smtClean="0"/>
              <a:t>‹#›</a:t>
            </a:fld>
            <a:endParaRPr lang="en-US" dirty="0"/>
          </a:p>
        </p:txBody>
      </p:sp>
    </p:spTree>
    <p:extLst>
      <p:ext uri="{BB962C8B-B14F-4D97-AF65-F5344CB8AC3E}">
        <p14:creationId xmlns:p14="http://schemas.microsoft.com/office/powerpoint/2010/main" val="1553903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62FF7D-81F0-0346-91BF-A6AE23699374}" type="datetimeFigureOut">
              <a:rPr lang="en-US" smtClean="0"/>
              <a:t>7/10/22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4CE6653-8650-6540-9891-AFD09E180642}" type="slidenum">
              <a:rPr lang="en-US" smtClean="0"/>
              <a:t>‹#›</a:t>
            </a:fld>
            <a:endParaRPr lang="en-US" dirty="0"/>
          </a:p>
        </p:txBody>
      </p:sp>
    </p:spTree>
    <p:extLst>
      <p:ext uri="{BB962C8B-B14F-4D97-AF65-F5344CB8AC3E}">
        <p14:creationId xmlns:p14="http://schemas.microsoft.com/office/powerpoint/2010/main" val="3148830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A462FF7D-81F0-0346-91BF-A6AE23699374}" type="datetimeFigureOut">
              <a:rPr lang="en-US" smtClean="0"/>
              <a:t>7/10/22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4CE6653-8650-6540-9891-AFD09E180642}" type="slidenum">
              <a:rPr lang="en-US" smtClean="0"/>
              <a:t>‹#›</a:t>
            </a:fld>
            <a:endParaRPr lang="en-US" dirty="0"/>
          </a:p>
        </p:txBody>
      </p:sp>
    </p:spTree>
    <p:extLst>
      <p:ext uri="{BB962C8B-B14F-4D97-AF65-F5344CB8AC3E}">
        <p14:creationId xmlns:p14="http://schemas.microsoft.com/office/powerpoint/2010/main" val="291595485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462FF7D-81F0-0346-91BF-A6AE23699374}" type="datetimeFigureOut">
              <a:rPr lang="en-US" smtClean="0"/>
              <a:t>7/10/22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24CE6653-8650-6540-9891-AFD09E180642}" type="slidenum">
              <a:rPr lang="en-US" smtClean="0"/>
              <a:t>‹#›</a:t>
            </a:fld>
            <a:endParaRPr lang="en-US" dirty="0"/>
          </a:p>
        </p:txBody>
      </p:sp>
    </p:spTree>
    <p:extLst>
      <p:ext uri="{BB962C8B-B14F-4D97-AF65-F5344CB8AC3E}">
        <p14:creationId xmlns:p14="http://schemas.microsoft.com/office/powerpoint/2010/main" val="692153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A462FF7D-81F0-0346-91BF-A6AE23699374}" type="datetimeFigureOut">
              <a:rPr lang="en-US" smtClean="0"/>
              <a:t>7/10/22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4CE6653-8650-6540-9891-AFD09E180642}"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176479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62FF7D-81F0-0346-91BF-A6AE23699374}" type="datetimeFigureOut">
              <a:rPr lang="en-US" smtClean="0"/>
              <a:t>7/10/22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4CE6653-8650-6540-9891-AFD09E180642}" type="slidenum">
              <a:rPr lang="en-US" smtClean="0"/>
              <a:t>‹#›</a:t>
            </a:fld>
            <a:endParaRPr lang="en-US" dirty="0"/>
          </a:p>
        </p:txBody>
      </p:sp>
    </p:spTree>
    <p:extLst>
      <p:ext uri="{BB962C8B-B14F-4D97-AF65-F5344CB8AC3E}">
        <p14:creationId xmlns:p14="http://schemas.microsoft.com/office/powerpoint/2010/main" val="1806884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62FF7D-81F0-0346-91BF-A6AE23699374}" type="datetimeFigureOut">
              <a:rPr lang="en-US" smtClean="0"/>
              <a:t>7/10/22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CE6653-8650-6540-9891-AFD09E180642}" type="slidenum">
              <a:rPr lang="en-US" smtClean="0"/>
              <a:t>‹#›</a:t>
            </a:fld>
            <a:endParaRPr lang="en-US" dirty="0"/>
          </a:p>
        </p:txBody>
      </p:sp>
    </p:spTree>
    <p:extLst>
      <p:ext uri="{BB962C8B-B14F-4D97-AF65-F5344CB8AC3E}">
        <p14:creationId xmlns:p14="http://schemas.microsoft.com/office/powerpoint/2010/main" val="2675563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A462FF7D-81F0-0346-91BF-A6AE23699374}" type="datetimeFigureOut">
              <a:rPr lang="en-US" smtClean="0"/>
              <a:t>7/10/22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24CE6653-8650-6540-9891-AFD09E180642}" type="slidenum">
              <a:rPr lang="en-US" smtClean="0"/>
              <a:t>‹#›</a:t>
            </a:fld>
            <a:endParaRPr lang="en-US" dirty="0"/>
          </a:p>
        </p:txBody>
      </p:sp>
    </p:spTree>
    <p:extLst>
      <p:ext uri="{BB962C8B-B14F-4D97-AF65-F5344CB8AC3E}">
        <p14:creationId xmlns:p14="http://schemas.microsoft.com/office/powerpoint/2010/main" val="1621409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A462FF7D-81F0-0346-91BF-A6AE23699374}" type="datetimeFigureOut">
              <a:rPr lang="en-US" smtClean="0"/>
              <a:t>7/10/22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24CE6653-8650-6540-9891-AFD09E180642}" type="slidenum">
              <a:rPr lang="en-US" smtClean="0"/>
              <a:t>‹#›</a:t>
            </a:fld>
            <a:endParaRPr lang="en-US" dirty="0"/>
          </a:p>
        </p:txBody>
      </p:sp>
    </p:spTree>
    <p:extLst>
      <p:ext uri="{BB962C8B-B14F-4D97-AF65-F5344CB8AC3E}">
        <p14:creationId xmlns:p14="http://schemas.microsoft.com/office/powerpoint/2010/main" val="1322359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A462FF7D-81F0-0346-91BF-A6AE23699374}" type="datetimeFigureOut">
              <a:rPr lang="en-US" smtClean="0"/>
              <a:t>7/10/22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24CE6653-8650-6540-9891-AFD09E180642}" type="slidenum">
              <a:rPr lang="en-US" smtClean="0"/>
              <a:t>‹#›</a:t>
            </a:fld>
            <a:endParaRPr lang="en-US" dirty="0"/>
          </a:p>
        </p:txBody>
      </p:sp>
    </p:spTree>
    <p:extLst>
      <p:ext uri="{BB962C8B-B14F-4D97-AF65-F5344CB8AC3E}">
        <p14:creationId xmlns:p14="http://schemas.microsoft.com/office/powerpoint/2010/main" val="15553388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50929-0684-BACD-F911-10451C8D5721}"/>
              </a:ext>
            </a:extLst>
          </p:cNvPr>
          <p:cNvSpPr>
            <a:spLocks noGrp="1"/>
          </p:cNvSpPr>
          <p:nvPr>
            <p:ph type="ctrTitle"/>
          </p:nvPr>
        </p:nvSpPr>
        <p:spPr>
          <a:solidFill>
            <a:schemeClr val="accent1">
              <a:lumMod val="75000"/>
            </a:schemeClr>
          </a:solidFill>
        </p:spPr>
        <p:txBody>
          <a:bodyPr/>
          <a:lstStyle/>
          <a:p>
            <a:r>
              <a:rPr lang="en-US" dirty="0">
                <a:solidFill>
                  <a:schemeClr val="tx1"/>
                </a:solidFill>
              </a:rPr>
              <a:t>Custody</a:t>
            </a:r>
          </a:p>
        </p:txBody>
      </p:sp>
      <p:sp>
        <p:nvSpPr>
          <p:cNvPr id="3" name="Subtitle 2">
            <a:extLst>
              <a:ext uri="{FF2B5EF4-FFF2-40B4-BE49-F238E27FC236}">
                <a16:creationId xmlns:a16="http://schemas.microsoft.com/office/drawing/2014/main" id="{7E0D6DB9-E555-2D39-5A61-F80F1835AC30}"/>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11162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3566079-A747-5F4C-20C4-CA7FCC6557B3}"/>
              </a:ext>
            </a:extLst>
          </p:cNvPr>
          <p:cNvSpPr>
            <a:spLocks noGrp="1"/>
          </p:cNvSpPr>
          <p:nvPr>
            <p:ph type="title"/>
          </p:nvPr>
        </p:nvSpPr>
        <p:spPr>
          <a:solidFill>
            <a:schemeClr val="accent1">
              <a:lumMod val="75000"/>
            </a:schemeClr>
          </a:solidFill>
        </p:spPr>
        <p:txBody>
          <a:bodyPr/>
          <a:lstStyle/>
          <a:p>
            <a:r>
              <a:rPr lang="en-US" dirty="0">
                <a:solidFill>
                  <a:schemeClr val="bg1"/>
                </a:solidFill>
              </a:rPr>
              <a:t>Riley v. doerner</a:t>
            </a:r>
          </a:p>
        </p:txBody>
      </p:sp>
      <p:sp>
        <p:nvSpPr>
          <p:cNvPr id="6" name="Content Placeholder 5">
            <a:extLst>
              <a:ext uri="{FF2B5EF4-FFF2-40B4-BE49-F238E27FC236}">
                <a16:creationId xmlns:a16="http://schemas.microsoft.com/office/drawing/2014/main" id="{69D1E30C-8D1E-6F9D-9DA5-272FCC8C4B85}"/>
              </a:ext>
            </a:extLst>
          </p:cNvPr>
          <p:cNvSpPr>
            <a:spLocks noGrp="1"/>
          </p:cNvSpPr>
          <p:nvPr>
            <p:ph idx="1"/>
          </p:nvPr>
        </p:nvSpPr>
        <p:spPr/>
        <p:txBody>
          <a:bodyPr>
            <a:normAutofit/>
          </a:bodyPr>
          <a:lstStyle/>
          <a:p>
            <a:pPr marL="0" indent="0">
              <a:buNone/>
            </a:pPr>
            <a:r>
              <a:rPr lang="en-US" sz="2200" dirty="0"/>
              <a:t>In </a:t>
            </a:r>
            <a:r>
              <a:rPr lang="en-US" sz="2200" i="1" dirty="0"/>
              <a:t>Riley v. Doerner, </a:t>
            </a:r>
            <a:r>
              <a:rPr lang="en-US" sz="2200" dirty="0"/>
              <a:t>the court held that a chancellor may modify custody without meeting the requirements of the traditional test when</a:t>
            </a:r>
          </a:p>
          <a:p>
            <a:pPr marL="0" indent="0">
              <a:buNone/>
            </a:pPr>
            <a:endParaRPr lang="en-US" sz="2200" dirty="0"/>
          </a:p>
          <a:p>
            <a:pPr>
              <a:buFontTx/>
              <a:buChar char="-"/>
            </a:pPr>
            <a:r>
              <a:rPr lang="en-US" sz="2200" dirty="0"/>
              <a:t>An original order put a child into adverse circumstances, and</a:t>
            </a:r>
          </a:p>
          <a:p>
            <a:pPr>
              <a:buFontTx/>
              <a:buChar char="-"/>
            </a:pPr>
            <a:r>
              <a:rPr lang="en-US" sz="2200" dirty="0"/>
              <a:t>the child’s best interests would be served by modification.</a:t>
            </a:r>
          </a:p>
          <a:p>
            <a:pPr marL="0" indent="0">
              <a:buNone/>
            </a:pPr>
            <a:endParaRPr lang="en-US" sz="2200" dirty="0"/>
          </a:p>
        </p:txBody>
      </p:sp>
    </p:spTree>
    <p:extLst>
      <p:ext uri="{BB962C8B-B14F-4D97-AF65-F5344CB8AC3E}">
        <p14:creationId xmlns:p14="http://schemas.microsoft.com/office/powerpoint/2010/main" val="2022254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883608-8084-E516-42CC-0C705B97DDB5}"/>
              </a:ext>
            </a:extLst>
          </p:cNvPr>
          <p:cNvSpPr>
            <a:spLocks noGrp="1"/>
          </p:cNvSpPr>
          <p:nvPr>
            <p:ph type="title"/>
          </p:nvPr>
        </p:nvSpPr>
        <p:spPr/>
        <p:txBody>
          <a:bodyPr/>
          <a:lstStyle/>
          <a:p>
            <a:r>
              <a:rPr lang="en-US" dirty="0"/>
              <a:t>Croney v. solangi</a:t>
            </a:r>
          </a:p>
        </p:txBody>
      </p:sp>
      <p:sp>
        <p:nvSpPr>
          <p:cNvPr id="5" name="Content Placeholder 4">
            <a:extLst>
              <a:ext uri="{FF2B5EF4-FFF2-40B4-BE49-F238E27FC236}">
                <a16:creationId xmlns:a16="http://schemas.microsoft.com/office/drawing/2014/main" id="{F70DE0B4-BB33-DFE8-D647-6F3352F349C5}"/>
              </a:ext>
            </a:extLst>
          </p:cNvPr>
          <p:cNvSpPr>
            <a:spLocks noGrp="1"/>
          </p:cNvSpPr>
          <p:nvPr>
            <p:ph idx="1"/>
          </p:nvPr>
        </p:nvSpPr>
        <p:spPr/>
        <p:txBody>
          <a:bodyPr>
            <a:normAutofit/>
          </a:bodyPr>
          <a:lstStyle/>
          <a:p>
            <a:pPr marL="0" indent="0">
              <a:buNone/>
            </a:pPr>
            <a:r>
              <a:rPr lang="en-US" sz="2200" dirty="0"/>
              <a:t>A chancellor modified custody to a father, finding</a:t>
            </a:r>
          </a:p>
          <a:p>
            <a:pPr marL="0" indent="0">
              <a:buNone/>
            </a:pPr>
            <a:endParaRPr lang="en-US" sz="2200" dirty="0"/>
          </a:p>
          <a:p>
            <a:pPr>
              <a:buFontTx/>
              <a:buChar char="-"/>
            </a:pPr>
            <a:r>
              <a:rPr lang="en-US" sz="2200" dirty="0"/>
              <a:t>No material change in the custodial mother’s home, but</a:t>
            </a:r>
          </a:p>
          <a:p>
            <a:pPr>
              <a:buFontTx/>
              <a:buChar char="-"/>
            </a:pPr>
            <a:r>
              <a:rPr lang="en-US" sz="2200" dirty="0"/>
              <a:t>That the arrangement put the boy in adverse circumstances, causing him depression and anxiety, and</a:t>
            </a:r>
          </a:p>
          <a:p>
            <a:pPr>
              <a:buFontTx/>
              <a:buChar char="-"/>
            </a:pPr>
            <a:r>
              <a:rPr lang="en-US" sz="2200" dirty="0"/>
              <a:t>His best interests would be served by living with his father.</a:t>
            </a:r>
          </a:p>
          <a:p>
            <a:pPr>
              <a:buFontTx/>
              <a:buChar char="-"/>
            </a:pPr>
            <a:r>
              <a:rPr lang="en-US" sz="2200" dirty="0"/>
              <a:t>The court of appeals affirmed based on </a:t>
            </a:r>
            <a:r>
              <a:rPr lang="en-US" sz="2200" i="1" dirty="0"/>
              <a:t>Riley v. Doerner.</a:t>
            </a:r>
          </a:p>
        </p:txBody>
      </p:sp>
      <p:sp>
        <p:nvSpPr>
          <p:cNvPr id="6" name="Text Placeholder 5">
            <a:extLst>
              <a:ext uri="{FF2B5EF4-FFF2-40B4-BE49-F238E27FC236}">
                <a16:creationId xmlns:a16="http://schemas.microsoft.com/office/drawing/2014/main" id="{3056A726-F970-B990-BCB4-57CEAB5D439B}"/>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404559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BF7E7AB-1ED2-53A4-D058-D7C56345D880}"/>
              </a:ext>
            </a:extLst>
          </p:cNvPr>
          <p:cNvSpPr>
            <a:spLocks noGrp="1"/>
          </p:cNvSpPr>
          <p:nvPr>
            <p:ph type="title"/>
          </p:nvPr>
        </p:nvSpPr>
        <p:spPr>
          <a:solidFill>
            <a:schemeClr val="accent1">
              <a:lumMod val="75000"/>
            </a:schemeClr>
          </a:solidFill>
        </p:spPr>
        <p:txBody>
          <a:bodyPr/>
          <a:lstStyle/>
          <a:p>
            <a:r>
              <a:rPr lang="en-US" dirty="0">
                <a:solidFill>
                  <a:schemeClr val="bg1"/>
                </a:solidFill>
              </a:rPr>
              <a:t>Smith v. Smith</a:t>
            </a:r>
          </a:p>
        </p:txBody>
      </p:sp>
      <p:sp>
        <p:nvSpPr>
          <p:cNvPr id="6" name="Content Placeholder 5">
            <a:extLst>
              <a:ext uri="{FF2B5EF4-FFF2-40B4-BE49-F238E27FC236}">
                <a16:creationId xmlns:a16="http://schemas.microsoft.com/office/drawing/2014/main" id="{1C4C5BF8-4200-170C-C9DD-2A04FAE9C323}"/>
              </a:ext>
            </a:extLst>
          </p:cNvPr>
          <p:cNvSpPr>
            <a:spLocks noGrp="1"/>
          </p:cNvSpPr>
          <p:nvPr>
            <p:ph idx="1"/>
          </p:nvPr>
        </p:nvSpPr>
        <p:spPr/>
        <p:txBody>
          <a:bodyPr>
            <a:normAutofit/>
          </a:bodyPr>
          <a:lstStyle/>
          <a:p>
            <a:pPr marL="0" indent="0">
              <a:buNone/>
            </a:pPr>
            <a:r>
              <a:rPr lang="en-US" sz="2200" dirty="0"/>
              <a:t>Parents’ three-year litigation over their children’s schooling, tuition, and extracurricular activities showed their inability to work together as joint legal custodians.</a:t>
            </a:r>
          </a:p>
          <a:p>
            <a:endParaRPr lang="en-US" sz="2200" dirty="0"/>
          </a:p>
          <a:p>
            <a:pPr marL="0" indent="0">
              <a:buNone/>
            </a:pPr>
            <a:r>
              <a:rPr lang="en-US" sz="2200" dirty="0"/>
              <a:t>The chancellor properly modified legal custody to the parent with physical custody (the parties had split custody of two children). </a:t>
            </a:r>
          </a:p>
        </p:txBody>
      </p:sp>
    </p:spTree>
    <p:extLst>
      <p:ext uri="{BB962C8B-B14F-4D97-AF65-F5344CB8AC3E}">
        <p14:creationId xmlns:p14="http://schemas.microsoft.com/office/powerpoint/2010/main" val="1060481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EFCA1-20AE-FC42-720E-471A34DE8586}"/>
              </a:ext>
            </a:extLst>
          </p:cNvPr>
          <p:cNvSpPr>
            <a:spLocks noGrp="1"/>
          </p:cNvSpPr>
          <p:nvPr>
            <p:ph type="title"/>
          </p:nvPr>
        </p:nvSpPr>
        <p:spPr>
          <a:solidFill>
            <a:schemeClr val="accent2"/>
          </a:solidFill>
        </p:spPr>
        <p:txBody>
          <a:bodyPr/>
          <a:lstStyle/>
          <a:p>
            <a:r>
              <a:rPr lang="en-US" dirty="0">
                <a:solidFill>
                  <a:schemeClr val="bg1"/>
                </a:solidFill>
              </a:rPr>
              <a:t>Temporary custody</a:t>
            </a:r>
          </a:p>
        </p:txBody>
      </p:sp>
      <p:sp>
        <p:nvSpPr>
          <p:cNvPr id="4" name="Content Placeholder 3">
            <a:extLst>
              <a:ext uri="{FF2B5EF4-FFF2-40B4-BE49-F238E27FC236}">
                <a16:creationId xmlns:a16="http://schemas.microsoft.com/office/drawing/2014/main" id="{777E1137-5C93-6553-0D97-8C62D4CA2B04}"/>
              </a:ext>
            </a:extLst>
          </p:cNvPr>
          <p:cNvSpPr>
            <a:spLocks noGrp="1"/>
          </p:cNvSpPr>
          <p:nvPr>
            <p:ph sz="half" idx="1"/>
          </p:nvPr>
        </p:nvSpPr>
        <p:spPr/>
        <p:txBody>
          <a:bodyPr>
            <a:noAutofit/>
          </a:bodyPr>
          <a:lstStyle/>
          <a:p>
            <a:pPr marL="0" indent="0">
              <a:buNone/>
            </a:pPr>
            <a:r>
              <a:rPr lang="en-US" sz="2000" b="1" dirty="0"/>
              <a:t>Roberts v. Conner:</a:t>
            </a:r>
          </a:p>
          <a:p>
            <a:pPr marL="0" indent="0">
              <a:buNone/>
            </a:pPr>
            <a:r>
              <a:rPr lang="en-US" sz="2000" dirty="0"/>
              <a:t>Nonparents were granted temporary custody without notice to a child’s mother after the custodial father died.</a:t>
            </a:r>
          </a:p>
          <a:p>
            <a:pPr marL="0" indent="0">
              <a:buNone/>
            </a:pPr>
            <a:r>
              <a:rPr lang="en-US" sz="2000" dirty="0"/>
              <a:t>The out-of-state mother had a history of failing to return the girl after visitation and her home was uninhabitable.</a:t>
            </a:r>
          </a:p>
        </p:txBody>
      </p:sp>
      <p:sp>
        <p:nvSpPr>
          <p:cNvPr id="5" name="Content Placeholder 4">
            <a:extLst>
              <a:ext uri="{FF2B5EF4-FFF2-40B4-BE49-F238E27FC236}">
                <a16:creationId xmlns:a16="http://schemas.microsoft.com/office/drawing/2014/main" id="{324FCA59-AB15-3C26-C1FD-9BA91315BDAC}"/>
              </a:ext>
            </a:extLst>
          </p:cNvPr>
          <p:cNvSpPr>
            <a:spLocks noGrp="1"/>
          </p:cNvSpPr>
          <p:nvPr>
            <p:ph sz="half" idx="2"/>
          </p:nvPr>
        </p:nvSpPr>
        <p:spPr/>
        <p:txBody>
          <a:bodyPr>
            <a:normAutofit/>
          </a:bodyPr>
          <a:lstStyle/>
          <a:p>
            <a:pPr marL="0" indent="0">
              <a:buNone/>
            </a:pPr>
            <a:r>
              <a:rPr lang="en-US" sz="2000" b="1" dirty="0"/>
              <a:t>Mississippi Child Abduction Protection  Act</a:t>
            </a:r>
          </a:p>
          <a:p>
            <a:pPr marL="0" indent="0">
              <a:buNone/>
            </a:pPr>
            <a:endParaRPr lang="en-US" sz="2000" b="1" dirty="0"/>
          </a:p>
          <a:p>
            <a:pPr marL="0" indent="0">
              <a:buNone/>
            </a:pPr>
            <a:r>
              <a:rPr lang="en-US" sz="2000" dirty="0"/>
              <a:t>The act provides for emergency custody without notice. Miss. Code Ann. 93-29-1.</a:t>
            </a:r>
          </a:p>
        </p:txBody>
      </p:sp>
    </p:spTree>
    <p:extLst>
      <p:ext uri="{BB962C8B-B14F-4D97-AF65-F5344CB8AC3E}">
        <p14:creationId xmlns:p14="http://schemas.microsoft.com/office/powerpoint/2010/main" val="3099504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285D8-FAF2-B5E2-83CE-37DD7440FAB9}"/>
              </a:ext>
            </a:extLst>
          </p:cNvPr>
          <p:cNvSpPr>
            <a:spLocks noGrp="1"/>
          </p:cNvSpPr>
          <p:nvPr>
            <p:ph type="title"/>
          </p:nvPr>
        </p:nvSpPr>
        <p:spPr>
          <a:solidFill>
            <a:schemeClr val="accent1">
              <a:lumMod val="75000"/>
            </a:schemeClr>
          </a:solidFill>
        </p:spPr>
        <p:txBody>
          <a:bodyPr/>
          <a:lstStyle/>
          <a:p>
            <a:r>
              <a:rPr lang="en-US" dirty="0">
                <a:solidFill>
                  <a:schemeClr val="bg1"/>
                </a:solidFill>
              </a:rPr>
              <a:t>Temporary custody</a:t>
            </a:r>
          </a:p>
        </p:txBody>
      </p:sp>
      <p:sp>
        <p:nvSpPr>
          <p:cNvPr id="3" name="Content Placeholder 2">
            <a:extLst>
              <a:ext uri="{FF2B5EF4-FFF2-40B4-BE49-F238E27FC236}">
                <a16:creationId xmlns:a16="http://schemas.microsoft.com/office/drawing/2014/main" id="{128B4C48-90E2-6F07-0341-A43853E2D1A5}"/>
              </a:ext>
            </a:extLst>
          </p:cNvPr>
          <p:cNvSpPr>
            <a:spLocks noGrp="1"/>
          </p:cNvSpPr>
          <p:nvPr>
            <p:ph sz="half" idx="1"/>
          </p:nvPr>
        </p:nvSpPr>
        <p:spPr/>
        <p:txBody>
          <a:bodyPr>
            <a:normAutofit/>
          </a:bodyPr>
          <a:lstStyle/>
          <a:p>
            <a:pPr marL="0" indent="0">
              <a:buNone/>
            </a:pPr>
            <a:r>
              <a:rPr lang="en-US" sz="2000" b="1" dirty="0"/>
              <a:t>Summers v. Gros:</a:t>
            </a:r>
          </a:p>
          <a:p>
            <a:pPr marL="0" indent="0">
              <a:buNone/>
            </a:pPr>
            <a:endParaRPr lang="en-US" sz="2000" b="1" i="1" dirty="0"/>
          </a:p>
          <a:p>
            <a:pPr marL="0" indent="0">
              <a:buNone/>
            </a:pPr>
            <a:r>
              <a:rPr lang="en-US" sz="2000" dirty="0"/>
              <a:t>A chancellor found that a mother deserted her son by failing to visit with him regularly from Texas  after grandparents were awarded temporary custody and she was given four hours each Sunday.</a:t>
            </a:r>
          </a:p>
        </p:txBody>
      </p:sp>
      <p:sp>
        <p:nvSpPr>
          <p:cNvPr id="4" name="Content Placeholder 3">
            <a:extLst>
              <a:ext uri="{FF2B5EF4-FFF2-40B4-BE49-F238E27FC236}">
                <a16:creationId xmlns:a16="http://schemas.microsoft.com/office/drawing/2014/main" id="{C8F8C73E-2731-A0F6-2E3A-CD7713AD6B1D}"/>
              </a:ext>
            </a:extLst>
          </p:cNvPr>
          <p:cNvSpPr>
            <a:spLocks noGrp="1"/>
          </p:cNvSpPr>
          <p:nvPr>
            <p:ph sz="half" idx="2"/>
          </p:nvPr>
        </p:nvSpPr>
        <p:spPr/>
        <p:txBody>
          <a:bodyPr>
            <a:noAutofit/>
          </a:bodyPr>
          <a:lstStyle/>
          <a:p>
            <a:pPr marL="0" indent="0">
              <a:buNone/>
            </a:pPr>
            <a:r>
              <a:rPr lang="en-US" sz="2000" b="1" dirty="0"/>
              <a:t>Challenging temporary orders is difficult:</a:t>
            </a:r>
          </a:p>
          <a:p>
            <a:pPr marL="0" indent="0">
              <a:buNone/>
            </a:pPr>
            <a:endParaRPr lang="en-US" sz="2000" dirty="0"/>
          </a:p>
          <a:p>
            <a:pPr marL="0" indent="0">
              <a:buNone/>
            </a:pPr>
            <a:r>
              <a:rPr lang="en-US" sz="2000" dirty="0"/>
              <a:t>Temporary orders are interlocutory and cannot be appealed.</a:t>
            </a:r>
          </a:p>
          <a:p>
            <a:pPr marL="0" indent="0">
              <a:buNone/>
            </a:pPr>
            <a:endParaRPr lang="en-US" sz="2000" dirty="0"/>
          </a:p>
          <a:p>
            <a:pPr marL="0" indent="0">
              <a:buNone/>
            </a:pPr>
            <a:r>
              <a:rPr lang="en-US" sz="2000" dirty="0"/>
              <a:t>After final judgment, a temporary order is mooted by the final award of custody and cannot be challenged on appeal.</a:t>
            </a:r>
          </a:p>
        </p:txBody>
      </p:sp>
    </p:spTree>
    <p:extLst>
      <p:ext uri="{BB962C8B-B14F-4D97-AF65-F5344CB8AC3E}">
        <p14:creationId xmlns:p14="http://schemas.microsoft.com/office/powerpoint/2010/main" val="3560952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ED691C9-579F-6953-19F2-BF7FA5B2E22C}"/>
              </a:ext>
            </a:extLst>
          </p:cNvPr>
          <p:cNvSpPr>
            <a:spLocks noGrp="1"/>
          </p:cNvSpPr>
          <p:nvPr>
            <p:ph type="title"/>
          </p:nvPr>
        </p:nvSpPr>
        <p:spPr>
          <a:solidFill>
            <a:schemeClr val="accent1">
              <a:lumMod val="75000"/>
            </a:schemeClr>
          </a:solidFill>
        </p:spPr>
        <p:txBody>
          <a:bodyPr/>
          <a:lstStyle/>
          <a:p>
            <a:r>
              <a:rPr lang="en-US" dirty="0">
                <a:solidFill>
                  <a:schemeClr val="bg1"/>
                </a:solidFill>
              </a:rPr>
              <a:t>Grandparent</a:t>
            </a:r>
            <a:r>
              <a:rPr lang="en-US" dirty="0"/>
              <a:t> </a:t>
            </a:r>
            <a:r>
              <a:rPr lang="en-US" dirty="0">
                <a:solidFill>
                  <a:schemeClr val="bg1"/>
                </a:solidFill>
              </a:rPr>
              <a:t>visitation</a:t>
            </a:r>
          </a:p>
        </p:txBody>
      </p:sp>
      <p:sp>
        <p:nvSpPr>
          <p:cNvPr id="6" name="Content Placeholder 5">
            <a:extLst>
              <a:ext uri="{FF2B5EF4-FFF2-40B4-BE49-F238E27FC236}">
                <a16:creationId xmlns:a16="http://schemas.microsoft.com/office/drawing/2014/main" id="{827BC2EA-67A5-077F-A11A-3F7AB2F67EB6}"/>
              </a:ext>
            </a:extLst>
          </p:cNvPr>
          <p:cNvSpPr>
            <a:spLocks noGrp="1"/>
          </p:cNvSpPr>
          <p:nvPr>
            <p:ph idx="1"/>
          </p:nvPr>
        </p:nvSpPr>
        <p:spPr/>
        <p:txBody>
          <a:bodyPr/>
          <a:lstStyle/>
          <a:p>
            <a:r>
              <a:rPr lang="en-US" b="1" i="1" dirty="0"/>
              <a:t>Greer v.  Akers:</a:t>
            </a:r>
          </a:p>
          <a:p>
            <a:endParaRPr lang="en-US" b="1" i="1" dirty="0"/>
          </a:p>
          <a:p>
            <a:r>
              <a:rPr lang="en-US" dirty="0"/>
              <a:t>A grandmother who visited regularly with a grandchild until she was 10 months old did not meet the statutory test for a viable relationship, which requires a year of visits.</a:t>
            </a:r>
          </a:p>
          <a:p>
            <a:r>
              <a:rPr lang="en-US" dirty="0"/>
              <a:t>The statute is strictly construed and the test must be met with regard to each child.</a:t>
            </a:r>
          </a:p>
          <a:p>
            <a:r>
              <a:rPr lang="en-US" i="1" dirty="0"/>
              <a:t>Visitation time </a:t>
            </a:r>
            <a:r>
              <a:rPr lang="en-US" dirty="0"/>
              <a:t>– one weekend a month and 10 days in the summer was not excessive.</a:t>
            </a:r>
          </a:p>
          <a:p>
            <a:r>
              <a:rPr lang="en-US" dirty="0"/>
              <a:t>The </a:t>
            </a:r>
            <a:r>
              <a:rPr lang="en-US" i="1" dirty="0"/>
              <a:t>preference against separating siblings </a:t>
            </a:r>
            <a:r>
              <a:rPr lang="en-US" dirty="0"/>
              <a:t>does not apply in grandparent visitation cases.</a:t>
            </a:r>
          </a:p>
        </p:txBody>
      </p:sp>
      <p:sp>
        <p:nvSpPr>
          <p:cNvPr id="7" name="Text Placeholder 6">
            <a:extLst>
              <a:ext uri="{FF2B5EF4-FFF2-40B4-BE49-F238E27FC236}">
                <a16:creationId xmlns:a16="http://schemas.microsoft.com/office/drawing/2014/main" id="{77E88633-966C-DAF7-5E5F-0913496BB744}"/>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180130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F9458A6-EE34-25F8-41A3-FA238E1E2FF7}"/>
              </a:ext>
            </a:extLst>
          </p:cNvPr>
          <p:cNvSpPr>
            <a:spLocks noGrp="1"/>
          </p:cNvSpPr>
          <p:nvPr>
            <p:ph type="title"/>
          </p:nvPr>
        </p:nvSpPr>
        <p:spPr>
          <a:solidFill>
            <a:schemeClr val="accent1">
              <a:lumMod val="75000"/>
            </a:schemeClr>
          </a:solidFill>
        </p:spPr>
        <p:txBody>
          <a:bodyPr/>
          <a:lstStyle/>
          <a:p>
            <a:r>
              <a:rPr lang="en-US" dirty="0">
                <a:solidFill>
                  <a:schemeClr val="bg1"/>
                </a:solidFill>
              </a:rPr>
              <a:t>Grandparent visitation</a:t>
            </a:r>
          </a:p>
        </p:txBody>
      </p:sp>
      <p:sp>
        <p:nvSpPr>
          <p:cNvPr id="6" name="Content Placeholder 5">
            <a:extLst>
              <a:ext uri="{FF2B5EF4-FFF2-40B4-BE49-F238E27FC236}">
                <a16:creationId xmlns:a16="http://schemas.microsoft.com/office/drawing/2014/main" id="{4EB08ADC-93D2-EA87-F946-CEE431D34A1C}"/>
              </a:ext>
            </a:extLst>
          </p:cNvPr>
          <p:cNvSpPr>
            <a:spLocks noGrp="1"/>
          </p:cNvSpPr>
          <p:nvPr>
            <p:ph idx="1"/>
          </p:nvPr>
        </p:nvSpPr>
        <p:spPr/>
        <p:txBody>
          <a:bodyPr>
            <a:noAutofit/>
          </a:bodyPr>
          <a:lstStyle/>
          <a:p>
            <a:pPr marL="0" indent="0">
              <a:buNone/>
            </a:pPr>
            <a:r>
              <a:rPr lang="en-US" sz="2200" b="1" dirty="0"/>
              <a:t>Battise v. Aucoin - Attorney’s fees</a:t>
            </a:r>
            <a:endParaRPr lang="en-US" sz="2200" dirty="0"/>
          </a:p>
          <a:p>
            <a:r>
              <a:rPr lang="en-US" sz="2200" dirty="0"/>
              <a:t>The statute allowing parents to recover attorneys’ fees from grandparents applies only in cases in which a parent is sued by their own parents.</a:t>
            </a:r>
          </a:p>
          <a:p>
            <a:endParaRPr lang="en-US" sz="2200" dirty="0"/>
          </a:p>
          <a:p>
            <a:r>
              <a:rPr lang="en-US" sz="2200" dirty="0"/>
              <a:t>A chancellor erred in ordering paternal grandparents to pay the mother’s attorneys’ fees.</a:t>
            </a:r>
          </a:p>
        </p:txBody>
      </p:sp>
    </p:spTree>
    <p:extLst>
      <p:ext uri="{BB962C8B-B14F-4D97-AF65-F5344CB8AC3E}">
        <p14:creationId xmlns:p14="http://schemas.microsoft.com/office/powerpoint/2010/main" val="1867978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15D7-A03B-32CA-4783-FCB52203B782}"/>
              </a:ext>
            </a:extLst>
          </p:cNvPr>
          <p:cNvSpPr>
            <a:spLocks noGrp="1"/>
          </p:cNvSpPr>
          <p:nvPr>
            <p:ph type="title"/>
          </p:nvPr>
        </p:nvSpPr>
        <p:spPr>
          <a:solidFill>
            <a:schemeClr val="accent2"/>
          </a:solidFill>
        </p:spPr>
        <p:txBody>
          <a:bodyPr/>
          <a:lstStyle/>
          <a:p>
            <a:r>
              <a:rPr lang="en-US" dirty="0">
                <a:solidFill>
                  <a:schemeClr val="bg1"/>
                </a:solidFill>
              </a:rPr>
              <a:t>Grandparent visitation</a:t>
            </a:r>
          </a:p>
        </p:txBody>
      </p:sp>
      <p:sp>
        <p:nvSpPr>
          <p:cNvPr id="3" name="Content Placeholder 2">
            <a:extLst>
              <a:ext uri="{FF2B5EF4-FFF2-40B4-BE49-F238E27FC236}">
                <a16:creationId xmlns:a16="http://schemas.microsoft.com/office/drawing/2014/main" id="{B6A2420E-E19F-4398-0922-FD24E9074E68}"/>
              </a:ext>
            </a:extLst>
          </p:cNvPr>
          <p:cNvSpPr>
            <a:spLocks noGrp="1"/>
          </p:cNvSpPr>
          <p:nvPr>
            <p:ph idx="1"/>
          </p:nvPr>
        </p:nvSpPr>
        <p:spPr/>
        <p:txBody>
          <a:bodyPr>
            <a:normAutofit/>
          </a:bodyPr>
          <a:lstStyle/>
          <a:p>
            <a:pPr marL="0" indent="0">
              <a:buNone/>
            </a:pPr>
            <a:r>
              <a:rPr lang="en-US" sz="2200" b="1" dirty="0"/>
              <a:t>Sims v. Sims:</a:t>
            </a:r>
          </a:p>
          <a:p>
            <a:pPr marL="0" indent="0">
              <a:buNone/>
            </a:pPr>
            <a:endParaRPr lang="en-US" sz="2200" dirty="0"/>
          </a:p>
          <a:p>
            <a:pPr marL="0" indent="0">
              <a:buNone/>
            </a:pPr>
            <a:r>
              <a:rPr lang="en-US" sz="2200" dirty="0"/>
              <a:t>A father’s refusal to allow his father to visit with his children was reasonable. His father had been manipulative and emotionally abusive to him. He saw signs of similar behavior toward his three-year-old son.</a:t>
            </a:r>
          </a:p>
        </p:txBody>
      </p:sp>
    </p:spTree>
    <p:extLst>
      <p:ext uri="{BB962C8B-B14F-4D97-AF65-F5344CB8AC3E}">
        <p14:creationId xmlns:p14="http://schemas.microsoft.com/office/powerpoint/2010/main" val="2273239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F2A89C-0484-B91B-0A1A-E534779A38F2}"/>
              </a:ext>
            </a:extLst>
          </p:cNvPr>
          <p:cNvSpPr>
            <a:spLocks noGrp="1"/>
          </p:cNvSpPr>
          <p:nvPr>
            <p:ph type="title"/>
          </p:nvPr>
        </p:nvSpPr>
        <p:spPr>
          <a:solidFill>
            <a:schemeClr val="accent1">
              <a:lumMod val="75000"/>
            </a:schemeClr>
          </a:solidFill>
        </p:spPr>
        <p:txBody>
          <a:bodyPr/>
          <a:lstStyle/>
          <a:p>
            <a:r>
              <a:rPr lang="en-US" dirty="0">
                <a:solidFill>
                  <a:schemeClr val="bg1"/>
                </a:solidFill>
              </a:rPr>
              <a:t>Smith v. Smith</a:t>
            </a:r>
          </a:p>
        </p:txBody>
      </p:sp>
      <p:sp>
        <p:nvSpPr>
          <p:cNvPr id="5" name="Content Placeholder 4">
            <a:extLst>
              <a:ext uri="{FF2B5EF4-FFF2-40B4-BE49-F238E27FC236}">
                <a16:creationId xmlns:a16="http://schemas.microsoft.com/office/drawing/2014/main" id="{3770C2A0-4C41-7A90-B109-1CB37502BF3C}"/>
              </a:ext>
            </a:extLst>
          </p:cNvPr>
          <p:cNvSpPr>
            <a:spLocks noGrp="1"/>
          </p:cNvSpPr>
          <p:nvPr>
            <p:ph idx="1"/>
          </p:nvPr>
        </p:nvSpPr>
        <p:spPr/>
        <p:txBody>
          <a:bodyPr>
            <a:normAutofit/>
          </a:bodyPr>
          <a:lstStyle/>
          <a:p>
            <a:pPr>
              <a:buFontTx/>
              <a:buChar char="-"/>
            </a:pPr>
            <a:r>
              <a:rPr lang="en-US" sz="2200" dirty="0"/>
              <a:t>Mother had physical custody; father had extensive visitation; they shared legal custody</a:t>
            </a:r>
          </a:p>
          <a:p>
            <a:pPr>
              <a:buFontTx/>
              <a:buChar char="-"/>
            </a:pPr>
            <a:r>
              <a:rPr lang="en-US" sz="2200" dirty="0"/>
              <a:t>Parents agreed to each pay one-half of the children’s private school tuition and tuition at “any other such schools” the children might attend.</a:t>
            </a:r>
          </a:p>
          <a:p>
            <a:pPr>
              <a:buFontTx/>
              <a:buChar char="-"/>
            </a:pPr>
            <a:r>
              <a:rPr lang="en-US" sz="2200" dirty="0"/>
              <a:t>When their daughter was diagnosed with dyslexia, they agreed the mother would move with her to Memphis to a school that ended in 6</a:t>
            </a:r>
            <a:r>
              <a:rPr lang="en-US" sz="2200" baseline="30000" dirty="0"/>
              <a:t>th</a:t>
            </a:r>
            <a:r>
              <a:rPr lang="en-US" sz="2200" dirty="0"/>
              <a:t> grade.</a:t>
            </a:r>
          </a:p>
          <a:p>
            <a:pPr>
              <a:buFontTx/>
              <a:buChar char="-"/>
            </a:pPr>
            <a:r>
              <a:rPr lang="en-US" sz="2200" dirty="0"/>
              <a:t>18 months later the mother decided to move to Nashville.</a:t>
            </a:r>
          </a:p>
        </p:txBody>
      </p:sp>
      <p:sp>
        <p:nvSpPr>
          <p:cNvPr id="6" name="Text Placeholder 5">
            <a:extLst>
              <a:ext uri="{FF2B5EF4-FFF2-40B4-BE49-F238E27FC236}">
                <a16:creationId xmlns:a16="http://schemas.microsoft.com/office/drawing/2014/main" id="{6457F343-2A3A-5578-2735-22DD4FF970AB}"/>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248063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215B4-057B-2E0F-0466-860DCE6A916A}"/>
              </a:ext>
            </a:extLst>
          </p:cNvPr>
          <p:cNvSpPr>
            <a:spLocks noGrp="1"/>
          </p:cNvSpPr>
          <p:nvPr>
            <p:ph type="title"/>
          </p:nvPr>
        </p:nvSpPr>
        <p:spPr>
          <a:solidFill>
            <a:schemeClr val="accent1">
              <a:lumMod val="75000"/>
            </a:schemeClr>
          </a:solidFill>
        </p:spPr>
        <p:txBody>
          <a:bodyPr/>
          <a:lstStyle/>
          <a:p>
            <a:r>
              <a:rPr lang="en-US" dirty="0">
                <a:solidFill>
                  <a:schemeClr val="bg1"/>
                </a:solidFill>
              </a:rPr>
              <a:t>Parent relocation</a:t>
            </a:r>
          </a:p>
        </p:txBody>
      </p:sp>
      <p:sp>
        <p:nvSpPr>
          <p:cNvPr id="3" name="Content Placeholder 2">
            <a:extLst>
              <a:ext uri="{FF2B5EF4-FFF2-40B4-BE49-F238E27FC236}">
                <a16:creationId xmlns:a16="http://schemas.microsoft.com/office/drawing/2014/main" id="{7796D9BD-12A0-51F0-CFAE-6A56200E2676}"/>
              </a:ext>
            </a:extLst>
          </p:cNvPr>
          <p:cNvSpPr>
            <a:spLocks noGrp="1"/>
          </p:cNvSpPr>
          <p:nvPr>
            <p:ph idx="1"/>
          </p:nvPr>
        </p:nvSpPr>
        <p:spPr/>
        <p:txBody>
          <a:bodyPr/>
          <a:lstStyle/>
          <a:p>
            <a:pPr marL="0" indent="0">
              <a:buNone/>
            </a:pPr>
            <a:r>
              <a:rPr lang="en-US" b="1" dirty="0"/>
              <a:t>Smith v. Smith:</a:t>
            </a:r>
          </a:p>
          <a:p>
            <a:pPr marL="0" indent="0">
              <a:buNone/>
            </a:pPr>
            <a:endParaRPr lang="en-US" dirty="0"/>
          </a:p>
          <a:p>
            <a:pPr marL="0" indent="0">
              <a:buNone/>
            </a:pPr>
            <a:r>
              <a:rPr lang="en-US" sz="2200" dirty="0"/>
              <a:t>The chancellor held that the mother’s move was not a material change in circumstances.</a:t>
            </a:r>
          </a:p>
          <a:p>
            <a:pPr marL="0" indent="0">
              <a:buNone/>
            </a:pPr>
            <a:endParaRPr lang="en-US" sz="2200" dirty="0"/>
          </a:p>
          <a:p>
            <a:pPr marL="0" indent="0">
              <a:buNone/>
            </a:pPr>
            <a:r>
              <a:rPr lang="en-US" sz="2200" dirty="0"/>
              <a:t>The court of appeals affirmed, declining to reexamine the Mississippi rule that a custodial parent’s relocation is not a material change.</a:t>
            </a:r>
          </a:p>
          <a:p>
            <a:pPr marL="0" indent="0">
              <a:buNone/>
            </a:pPr>
            <a:endParaRPr lang="en-US" sz="2200" dirty="0"/>
          </a:p>
          <a:p>
            <a:pPr marL="0" indent="0">
              <a:buNone/>
            </a:pPr>
            <a:r>
              <a:rPr lang="en-US" sz="2200" dirty="0"/>
              <a:t>The supreme court denied certiorari. </a:t>
            </a:r>
          </a:p>
        </p:txBody>
      </p:sp>
      <p:sp>
        <p:nvSpPr>
          <p:cNvPr id="4" name="Text Placeholder 3">
            <a:extLst>
              <a:ext uri="{FF2B5EF4-FFF2-40B4-BE49-F238E27FC236}">
                <a16:creationId xmlns:a16="http://schemas.microsoft.com/office/drawing/2014/main" id="{5FEA376E-766D-B728-3CE0-515DDE689FAC}"/>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608859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C175-A6FB-00DD-F700-527C04A84DB6}"/>
              </a:ext>
            </a:extLst>
          </p:cNvPr>
          <p:cNvSpPr>
            <a:spLocks noGrp="1"/>
          </p:cNvSpPr>
          <p:nvPr>
            <p:ph type="title"/>
          </p:nvPr>
        </p:nvSpPr>
        <p:spPr>
          <a:solidFill>
            <a:schemeClr val="accent1">
              <a:lumMod val="75000"/>
            </a:schemeClr>
          </a:solidFill>
        </p:spPr>
        <p:txBody>
          <a:bodyPr/>
          <a:lstStyle/>
          <a:p>
            <a:r>
              <a:rPr lang="en-US" i="1" dirty="0">
                <a:solidFill>
                  <a:schemeClr val="bg1"/>
                </a:solidFill>
              </a:rPr>
              <a:t>Albright</a:t>
            </a:r>
            <a:r>
              <a:rPr lang="en-US" dirty="0">
                <a:solidFill>
                  <a:schemeClr val="bg1"/>
                </a:solidFill>
              </a:rPr>
              <a:t> factors: child’s preference</a:t>
            </a:r>
          </a:p>
        </p:txBody>
      </p:sp>
      <p:sp>
        <p:nvSpPr>
          <p:cNvPr id="3" name="Content Placeholder 2">
            <a:extLst>
              <a:ext uri="{FF2B5EF4-FFF2-40B4-BE49-F238E27FC236}">
                <a16:creationId xmlns:a16="http://schemas.microsoft.com/office/drawing/2014/main" id="{CF75B62A-D3C3-8385-72AF-7365E48BDCFE}"/>
              </a:ext>
            </a:extLst>
          </p:cNvPr>
          <p:cNvSpPr>
            <a:spLocks noGrp="1"/>
          </p:cNvSpPr>
          <p:nvPr>
            <p:ph idx="1"/>
          </p:nvPr>
        </p:nvSpPr>
        <p:spPr/>
        <p:txBody>
          <a:bodyPr/>
          <a:lstStyle/>
          <a:p>
            <a:pPr marL="0" indent="0">
              <a:buNone/>
            </a:pPr>
            <a:r>
              <a:rPr lang="en-US" sz="2000" b="1" i="1" dirty="0"/>
              <a:t>Roley v. Roley</a:t>
            </a:r>
          </a:p>
          <a:p>
            <a:pPr marL="0" indent="0">
              <a:buNone/>
            </a:pPr>
            <a:endParaRPr lang="en-US" sz="2000" b="1" dirty="0"/>
          </a:p>
          <a:p>
            <a:pPr marL="0" indent="0">
              <a:buNone/>
            </a:pPr>
            <a:r>
              <a:rPr lang="en-US" sz="2000" dirty="0"/>
              <a:t>The court of appeals declined to address a father’s challenge to the child’s preference statute, Miss. Code Ann. 93-11-65.</a:t>
            </a:r>
          </a:p>
          <a:p>
            <a:pPr>
              <a:buFontTx/>
              <a:buChar char="-"/>
            </a:pPr>
            <a:r>
              <a:rPr lang="en-US" sz="2000" dirty="0"/>
              <a:t>As a prerequisite to considering a child’s preference, a chancellor must find that both parents are fit and able to care for the child.</a:t>
            </a:r>
          </a:p>
          <a:p>
            <a:pPr>
              <a:buFontTx/>
              <a:buChar char="-"/>
            </a:pPr>
            <a:r>
              <a:rPr lang="en-US" sz="2000" dirty="0"/>
              <a:t>The chancellor in </a:t>
            </a:r>
            <a:r>
              <a:rPr lang="en-US" sz="2000" i="1" dirty="0"/>
              <a:t>Roley</a:t>
            </a:r>
            <a:r>
              <a:rPr lang="en-US" sz="2000" dirty="0"/>
              <a:t> found that the father was not fit to have custody.</a:t>
            </a:r>
          </a:p>
          <a:p>
            <a:pPr marL="0" indent="0">
              <a:buNone/>
            </a:pPr>
            <a:endParaRPr lang="en-US" dirty="0"/>
          </a:p>
        </p:txBody>
      </p:sp>
    </p:spTree>
    <p:extLst>
      <p:ext uri="{BB962C8B-B14F-4D97-AF65-F5344CB8AC3E}">
        <p14:creationId xmlns:p14="http://schemas.microsoft.com/office/powerpoint/2010/main" val="3951962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5613598-3A07-9216-A375-2626910DF6D9}"/>
              </a:ext>
            </a:extLst>
          </p:cNvPr>
          <p:cNvSpPr>
            <a:spLocks noGrp="1"/>
          </p:cNvSpPr>
          <p:nvPr>
            <p:ph type="title"/>
          </p:nvPr>
        </p:nvSpPr>
        <p:spPr>
          <a:solidFill>
            <a:schemeClr val="accent1">
              <a:lumMod val="75000"/>
            </a:schemeClr>
          </a:solidFill>
        </p:spPr>
        <p:txBody>
          <a:bodyPr/>
          <a:lstStyle/>
          <a:p>
            <a:r>
              <a:rPr lang="en-US" dirty="0"/>
              <a:t>Custodial Parent relocation</a:t>
            </a:r>
          </a:p>
        </p:txBody>
      </p:sp>
      <p:sp>
        <p:nvSpPr>
          <p:cNvPr id="6" name="Content Placeholder 5">
            <a:extLst>
              <a:ext uri="{FF2B5EF4-FFF2-40B4-BE49-F238E27FC236}">
                <a16:creationId xmlns:a16="http://schemas.microsoft.com/office/drawing/2014/main" id="{9B141F7D-2107-E6E8-BCCC-683612EEEDA2}"/>
              </a:ext>
            </a:extLst>
          </p:cNvPr>
          <p:cNvSpPr>
            <a:spLocks noGrp="1"/>
          </p:cNvSpPr>
          <p:nvPr>
            <p:ph sz="half" idx="1"/>
          </p:nvPr>
        </p:nvSpPr>
        <p:spPr/>
        <p:txBody>
          <a:bodyPr>
            <a:noAutofit/>
          </a:bodyPr>
          <a:lstStyle/>
          <a:p>
            <a:pPr marL="0" indent="0">
              <a:buNone/>
            </a:pPr>
            <a:r>
              <a:rPr lang="en-US" sz="2000" dirty="0"/>
              <a:t> “We regard as legally irrelevant to the matter of permanent custody the fact that taking the children to a distant state effectively curtails the noncustodial parent's visitation rights.”</a:t>
            </a:r>
          </a:p>
          <a:p>
            <a:pPr marL="0" indent="0">
              <a:buNone/>
            </a:pPr>
            <a:r>
              <a:rPr lang="en-US" sz="2000" i="1" dirty="0"/>
              <a:t>Holland v. Spain</a:t>
            </a:r>
            <a:r>
              <a:rPr lang="en-US" sz="2000" dirty="0"/>
              <a:t>, 483 So. 2d 318, 321 (Miss. 1986).</a:t>
            </a:r>
          </a:p>
          <a:p>
            <a:pPr marL="0" indent="0">
              <a:buNone/>
            </a:pPr>
            <a:r>
              <a:rPr lang="en-US" sz="2000" dirty="0"/>
              <a:t> </a:t>
            </a:r>
          </a:p>
        </p:txBody>
      </p:sp>
      <p:sp>
        <p:nvSpPr>
          <p:cNvPr id="7" name="Content Placeholder 6">
            <a:extLst>
              <a:ext uri="{FF2B5EF4-FFF2-40B4-BE49-F238E27FC236}">
                <a16:creationId xmlns:a16="http://schemas.microsoft.com/office/drawing/2014/main" id="{A4404442-E5A9-6E1D-A8E6-4B54922CA197}"/>
              </a:ext>
            </a:extLst>
          </p:cNvPr>
          <p:cNvSpPr>
            <a:spLocks noGrp="1"/>
          </p:cNvSpPr>
          <p:nvPr>
            <p:ph sz="half" idx="2"/>
          </p:nvPr>
        </p:nvSpPr>
        <p:spPr/>
        <p:txBody>
          <a:bodyPr>
            <a:normAutofit lnSpcReduction="10000"/>
          </a:bodyPr>
          <a:lstStyle/>
          <a:p>
            <a:pPr marL="0" indent="0">
              <a:buNone/>
            </a:pPr>
            <a:r>
              <a:rPr lang="en-US" sz="2000" dirty="0"/>
              <a:t>“[T]his does not constitute a change in circumstances which would adversely affect the children, even though it might . . . cause a hardship on the other spouse with regard to existing visitation privileges. The fact that Hawaii or Alaska happens to be the state of transfer is of no consequence.” </a:t>
            </a:r>
          </a:p>
          <a:p>
            <a:pPr marL="0" indent="0">
              <a:buNone/>
            </a:pPr>
            <a:r>
              <a:rPr lang="en-US" sz="2000" i="1" dirty="0"/>
              <a:t>Pearson v. Pearson,</a:t>
            </a:r>
            <a:r>
              <a:rPr lang="en-US" sz="2000" dirty="0"/>
              <a:t> 458 So. 2d 711, 714 (Miss. 1984).</a:t>
            </a:r>
          </a:p>
          <a:p>
            <a:pPr marL="0" indent="0">
              <a:buNone/>
            </a:pPr>
            <a:endParaRPr lang="en-US" dirty="0"/>
          </a:p>
        </p:txBody>
      </p:sp>
    </p:spTree>
    <p:extLst>
      <p:ext uri="{BB962C8B-B14F-4D97-AF65-F5344CB8AC3E}">
        <p14:creationId xmlns:p14="http://schemas.microsoft.com/office/powerpoint/2010/main" val="4917684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5D857A5-1A58-8D62-ED18-233A469E2A7B}"/>
              </a:ext>
            </a:extLst>
          </p:cNvPr>
          <p:cNvSpPr>
            <a:spLocks noGrp="1"/>
          </p:cNvSpPr>
          <p:nvPr>
            <p:ph type="title"/>
          </p:nvPr>
        </p:nvSpPr>
        <p:spPr>
          <a:solidFill>
            <a:schemeClr val="accent1">
              <a:lumMod val="75000"/>
            </a:schemeClr>
          </a:solidFill>
        </p:spPr>
        <p:txBody>
          <a:bodyPr/>
          <a:lstStyle/>
          <a:p>
            <a:r>
              <a:rPr lang="en-US" dirty="0">
                <a:solidFill>
                  <a:schemeClr val="bg1"/>
                </a:solidFill>
              </a:rPr>
              <a:t>Joint custodial parent relocation</a:t>
            </a:r>
            <a:r>
              <a:rPr lang="en-US" dirty="0"/>
              <a:t>	</a:t>
            </a:r>
          </a:p>
        </p:txBody>
      </p:sp>
      <p:sp>
        <p:nvSpPr>
          <p:cNvPr id="6" name="Content Placeholder 5">
            <a:extLst>
              <a:ext uri="{FF2B5EF4-FFF2-40B4-BE49-F238E27FC236}">
                <a16:creationId xmlns:a16="http://schemas.microsoft.com/office/drawing/2014/main" id="{EDB82E03-4BCE-7528-3FBA-22F760B807E2}"/>
              </a:ext>
            </a:extLst>
          </p:cNvPr>
          <p:cNvSpPr>
            <a:spLocks noGrp="1"/>
          </p:cNvSpPr>
          <p:nvPr>
            <p:ph idx="1"/>
          </p:nvPr>
        </p:nvSpPr>
        <p:spPr/>
        <p:txBody>
          <a:bodyPr/>
          <a:lstStyle/>
          <a:p>
            <a:pPr marL="0" indent="0">
              <a:buNone/>
            </a:pPr>
            <a:r>
              <a:rPr lang="en-US" sz="2200" dirty="0"/>
              <a:t>A joint custodial parent’s move “made the present joint physical and legal custody arrangement </a:t>
            </a:r>
            <a:r>
              <a:rPr lang="en-US" sz="2200" i="1" dirty="0"/>
              <a:t>impractical</a:t>
            </a:r>
            <a:r>
              <a:rPr lang="en-US" sz="2200" dirty="0"/>
              <a:t> and as such </a:t>
            </a:r>
            <a:r>
              <a:rPr lang="en-US" sz="2200" i="1" dirty="0"/>
              <a:t>constitutes a material change in circumstances adverse to the children's best interest.” </a:t>
            </a:r>
            <a:endParaRPr lang="en-US" sz="2200" dirty="0"/>
          </a:p>
          <a:p>
            <a:endParaRPr lang="en-US" sz="2200" dirty="0"/>
          </a:p>
          <a:p>
            <a:pPr marL="0" indent="0">
              <a:buNone/>
            </a:pPr>
            <a:r>
              <a:rPr lang="en-US" sz="2200" i="1" dirty="0"/>
              <a:t>Porter v. Porter</a:t>
            </a:r>
            <a:r>
              <a:rPr lang="en-US" sz="2200" dirty="0"/>
              <a:t>, 23 So. 3d 438, 448 (Miss. 2009) (finding for father on children’s home, school, and community record and stability of home environment and stability of employment).</a:t>
            </a:r>
          </a:p>
          <a:p>
            <a:endParaRPr lang="en-US" dirty="0"/>
          </a:p>
        </p:txBody>
      </p:sp>
      <p:sp>
        <p:nvSpPr>
          <p:cNvPr id="7" name="Text Placeholder 6">
            <a:extLst>
              <a:ext uri="{FF2B5EF4-FFF2-40B4-BE49-F238E27FC236}">
                <a16:creationId xmlns:a16="http://schemas.microsoft.com/office/drawing/2014/main" id="{73A6E463-636B-2338-21D3-CBA94FF9B915}"/>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6609561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5B6D8-E4B5-F083-55E0-AA6B9261C658}"/>
              </a:ext>
            </a:extLst>
          </p:cNvPr>
          <p:cNvSpPr>
            <a:spLocks noGrp="1"/>
          </p:cNvSpPr>
          <p:nvPr>
            <p:ph type="title"/>
          </p:nvPr>
        </p:nvSpPr>
        <p:spPr>
          <a:solidFill>
            <a:schemeClr val="accent1">
              <a:lumMod val="75000"/>
            </a:schemeClr>
          </a:solidFill>
        </p:spPr>
        <p:txBody>
          <a:bodyPr/>
          <a:lstStyle/>
          <a:p>
            <a:r>
              <a:rPr lang="en-US" dirty="0">
                <a:solidFill>
                  <a:schemeClr val="bg1"/>
                </a:solidFill>
              </a:rPr>
              <a:t>Relocation agreements</a:t>
            </a:r>
          </a:p>
        </p:txBody>
      </p:sp>
      <p:sp>
        <p:nvSpPr>
          <p:cNvPr id="3" name="Content Placeholder 2">
            <a:extLst>
              <a:ext uri="{FF2B5EF4-FFF2-40B4-BE49-F238E27FC236}">
                <a16:creationId xmlns:a16="http://schemas.microsoft.com/office/drawing/2014/main" id="{65CC60D3-0DC9-F1EF-42CA-2801E8B3703D}"/>
              </a:ext>
            </a:extLst>
          </p:cNvPr>
          <p:cNvSpPr>
            <a:spLocks noGrp="1"/>
          </p:cNvSpPr>
          <p:nvPr>
            <p:ph idx="1"/>
          </p:nvPr>
        </p:nvSpPr>
        <p:spPr/>
        <p:txBody>
          <a:bodyPr>
            <a:normAutofit/>
          </a:bodyPr>
          <a:lstStyle/>
          <a:p>
            <a:pPr marL="0" indent="0">
              <a:buNone/>
            </a:pPr>
            <a:r>
              <a:rPr lang="en-US" sz="2200" dirty="0"/>
              <a:t>Parents’ agreement that children will live in a particular location for their minority is not an enforceable agreement.</a:t>
            </a:r>
          </a:p>
          <a:p>
            <a:endParaRPr lang="en-US" sz="2200" dirty="0"/>
          </a:p>
          <a:p>
            <a:pPr marL="0" indent="0">
              <a:buNone/>
            </a:pPr>
            <a:r>
              <a:rPr lang="en-US" sz="2200" dirty="0"/>
              <a:t>When a custodial mother moved from Tupelo to Jackson, her agreement that the children would remain in Tupelo was void as against public policy and unenforceable.</a:t>
            </a:r>
          </a:p>
          <a:p>
            <a:endParaRPr lang="en-US" sz="2200" dirty="0"/>
          </a:p>
          <a:p>
            <a:pPr marL="0" indent="0">
              <a:buNone/>
            </a:pPr>
            <a:r>
              <a:rPr lang="en-US" sz="2200" i="1" dirty="0"/>
              <a:t>Bell v. Bell,</a:t>
            </a:r>
            <a:r>
              <a:rPr lang="en-US" sz="2200" dirty="0"/>
              <a:t> 572 So. 2d 841, 845-46 (Miss. 1990).</a:t>
            </a:r>
          </a:p>
        </p:txBody>
      </p:sp>
      <p:sp>
        <p:nvSpPr>
          <p:cNvPr id="4" name="Text Placeholder 3">
            <a:extLst>
              <a:ext uri="{FF2B5EF4-FFF2-40B4-BE49-F238E27FC236}">
                <a16:creationId xmlns:a16="http://schemas.microsoft.com/office/drawing/2014/main" id="{AA93B212-BFC9-55B9-FBB7-D9A56F4BB25E}"/>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40925909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4C7CD-01D0-66CE-E483-D26569E2A822}"/>
              </a:ext>
            </a:extLst>
          </p:cNvPr>
          <p:cNvSpPr>
            <a:spLocks noGrp="1"/>
          </p:cNvSpPr>
          <p:nvPr>
            <p:ph type="title"/>
          </p:nvPr>
        </p:nvSpPr>
        <p:spPr>
          <a:solidFill>
            <a:schemeClr val="accent1">
              <a:lumMod val="75000"/>
            </a:schemeClr>
          </a:solidFill>
        </p:spPr>
        <p:txBody>
          <a:bodyPr/>
          <a:lstStyle/>
          <a:p>
            <a:r>
              <a:rPr lang="en-US" dirty="0">
                <a:solidFill>
                  <a:schemeClr val="bg1"/>
                </a:solidFill>
              </a:rPr>
              <a:t>Relocation agreements</a:t>
            </a:r>
          </a:p>
        </p:txBody>
      </p:sp>
      <p:sp>
        <p:nvSpPr>
          <p:cNvPr id="3" name="Content Placeholder 2">
            <a:extLst>
              <a:ext uri="{FF2B5EF4-FFF2-40B4-BE49-F238E27FC236}">
                <a16:creationId xmlns:a16="http://schemas.microsoft.com/office/drawing/2014/main" id="{0D92853D-AC33-55E6-C674-088C5E3509B6}"/>
              </a:ext>
            </a:extLst>
          </p:cNvPr>
          <p:cNvSpPr>
            <a:spLocks noGrp="1"/>
          </p:cNvSpPr>
          <p:nvPr>
            <p:ph idx="1"/>
          </p:nvPr>
        </p:nvSpPr>
        <p:spPr/>
        <p:txBody>
          <a:bodyPr>
            <a:normAutofit/>
          </a:bodyPr>
          <a:lstStyle/>
          <a:p>
            <a:pPr marL="0" indent="0">
              <a:buNone/>
            </a:pPr>
            <a:r>
              <a:rPr lang="en-US" sz="2200" dirty="0"/>
              <a:t>An agreement that custody will transfer to a noncustodial parent upon a custodial parent’s move is unenforceable.</a:t>
            </a:r>
          </a:p>
          <a:p>
            <a:pPr marL="0" indent="0">
              <a:buNone/>
            </a:pPr>
            <a:endParaRPr lang="en-US" sz="2200" dirty="0"/>
          </a:p>
          <a:p>
            <a:pPr marL="0" indent="0">
              <a:buNone/>
            </a:pPr>
            <a:r>
              <a:rPr lang="en-US" sz="2200" dirty="0"/>
              <a:t>Parents may not deprive the court of authority to determine what custodial arrangement is in a child’s best interest.</a:t>
            </a:r>
          </a:p>
          <a:p>
            <a:pPr marL="0" indent="0">
              <a:buNone/>
            </a:pPr>
            <a:endParaRPr lang="en-US" sz="2200" dirty="0"/>
          </a:p>
          <a:p>
            <a:pPr marL="0" indent="0">
              <a:buNone/>
            </a:pPr>
            <a:r>
              <a:rPr lang="en-US" sz="2200" i="1" dirty="0"/>
              <a:t>McManus v. Howard,</a:t>
            </a:r>
            <a:r>
              <a:rPr lang="en-US" sz="2200" dirty="0"/>
              <a:t> 569 So. 2d 1213, 1216 (Miss. 1990).</a:t>
            </a:r>
          </a:p>
        </p:txBody>
      </p:sp>
      <p:sp>
        <p:nvSpPr>
          <p:cNvPr id="4" name="Text Placeholder 3">
            <a:extLst>
              <a:ext uri="{FF2B5EF4-FFF2-40B4-BE49-F238E27FC236}">
                <a16:creationId xmlns:a16="http://schemas.microsoft.com/office/drawing/2014/main" id="{F965B12D-FE01-9090-3951-D90BC97D8A0D}"/>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3699132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D2DCA-23FF-FAB0-AE31-0317FFFB45FE}"/>
              </a:ext>
            </a:extLst>
          </p:cNvPr>
          <p:cNvSpPr>
            <a:spLocks noGrp="1"/>
          </p:cNvSpPr>
          <p:nvPr>
            <p:ph type="title"/>
          </p:nvPr>
        </p:nvSpPr>
        <p:spPr>
          <a:solidFill>
            <a:schemeClr val="accent1">
              <a:lumMod val="75000"/>
            </a:schemeClr>
          </a:solidFill>
        </p:spPr>
        <p:txBody>
          <a:bodyPr/>
          <a:lstStyle/>
          <a:p>
            <a:r>
              <a:rPr lang="en-US" dirty="0">
                <a:solidFill>
                  <a:schemeClr val="bg1"/>
                </a:solidFill>
              </a:rPr>
              <a:t>Relocation agreements</a:t>
            </a:r>
            <a:r>
              <a:rPr lang="en-US" dirty="0"/>
              <a:t>	</a:t>
            </a:r>
          </a:p>
        </p:txBody>
      </p:sp>
      <p:sp>
        <p:nvSpPr>
          <p:cNvPr id="3" name="Content Placeholder 2">
            <a:extLst>
              <a:ext uri="{FF2B5EF4-FFF2-40B4-BE49-F238E27FC236}">
                <a16:creationId xmlns:a16="http://schemas.microsoft.com/office/drawing/2014/main" id="{7034DD27-D3BF-EEF4-6F97-2ACAB5768FA2}"/>
              </a:ext>
            </a:extLst>
          </p:cNvPr>
          <p:cNvSpPr>
            <a:spLocks noGrp="1"/>
          </p:cNvSpPr>
          <p:nvPr>
            <p:ph idx="1"/>
          </p:nvPr>
        </p:nvSpPr>
        <p:spPr/>
        <p:txBody>
          <a:bodyPr/>
          <a:lstStyle/>
          <a:p>
            <a:pPr marL="0" indent="0">
              <a:buNone/>
            </a:pPr>
            <a:r>
              <a:rPr lang="en-US" sz="2200" b="1" dirty="0"/>
              <a:t>Is this provision enforceable?</a:t>
            </a:r>
          </a:p>
          <a:p>
            <a:pPr marL="0" indent="0">
              <a:buNone/>
            </a:pPr>
            <a:endParaRPr lang="en-US" dirty="0"/>
          </a:p>
          <a:p>
            <a:pPr marL="0" indent="0">
              <a:buNone/>
            </a:pPr>
            <a:r>
              <a:rPr lang="en-US" dirty="0"/>
              <a:t>“Parents agree that if the custodial parent moves more than 30 miles from their current location, the move is a material change of circumstances. The court will determine, based on the </a:t>
            </a:r>
            <a:r>
              <a:rPr lang="en-US" i="1" dirty="0"/>
              <a:t>Albright</a:t>
            </a:r>
            <a:r>
              <a:rPr lang="en-US" dirty="0"/>
              <a:t> factors, the custody arrangement that is in the child’s best interest.”</a:t>
            </a:r>
          </a:p>
          <a:p>
            <a:pPr marL="0" indent="0">
              <a:buNone/>
            </a:pPr>
            <a:endParaRPr lang="en-US" dirty="0"/>
          </a:p>
          <a:p>
            <a:pPr marL="0" indent="0">
              <a:buNone/>
            </a:pPr>
            <a:r>
              <a:rPr lang="en-US" dirty="0"/>
              <a:t>In </a:t>
            </a:r>
            <a:r>
              <a:rPr lang="en-US" i="1" dirty="0"/>
              <a:t>Rutledge v. Rutledge,</a:t>
            </a:r>
            <a:r>
              <a:rPr lang="en-US" dirty="0"/>
              <a:t> 487 So. 2d 218, 220 (Miss. 1986) the chancellor and supreme court ignored a similar provision in the parents’ divorce agreement, finding that a mother’s move was not a material change in circumstances. </a:t>
            </a:r>
          </a:p>
        </p:txBody>
      </p:sp>
      <p:sp>
        <p:nvSpPr>
          <p:cNvPr id="4" name="Text Placeholder 3">
            <a:extLst>
              <a:ext uri="{FF2B5EF4-FFF2-40B4-BE49-F238E27FC236}">
                <a16:creationId xmlns:a16="http://schemas.microsoft.com/office/drawing/2014/main" id="{F66AA3C7-1142-AA13-F3C0-670ECF21B011}"/>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6567688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38B4366-3759-0479-7B7F-19A983BDDBF6}"/>
              </a:ext>
            </a:extLst>
          </p:cNvPr>
          <p:cNvSpPr>
            <a:spLocks noGrp="1"/>
          </p:cNvSpPr>
          <p:nvPr>
            <p:ph type="title"/>
          </p:nvPr>
        </p:nvSpPr>
        <p:spPr>
          <a:solidFill>
            <a:schemeClr val="accent2"/>
          </a:solidFill>
        </p:spPr>
        <p:txBody>
          <a:bodyPr/>
          <a:lstStyle/>
          <a:p>
            <a:r>
              <a:rPr lang="en-US" dirty="0">
                <a:solidFill>
                  <a:schemeClr val="bg1"/>
                </a:solidFill>
              </a:rPr>
              <a:t>Proving a material change</a:t>
            </a:r>
          </a:p>
        </p:txBody>
      </p:sp>
      <p:sp>
        <p:nvSpPr>
          <p:cNvPr id="6" name="Content Placeholder 5">
            <a:extLst>
              <a:ext uri="{FF2B5EF4-FFF2-40B4-BE49-F238E27FC236}">
                <a16:creationId xmlns:a16="http://schemas.microsoft.com/office/drawing/2014/main" id="{6C9CEA89-3AD9-556A-24CB-A7FC39301FC8}"/>
              </a:ext>
            </a:extLst>
          </p:cNvPr>
          <p:cNvSpPr>
            <a:spLocks noGrp="1"/>
          </p:cNvSpPr>
          <p:nvPr>
            <p:ph sz="half" idx="1"/>
          </p:nvPr>
        </p:nvSpPr>
        <p:spPr/>
        <p:txBody>
          <a:bodyPr/>
          <a:lstStyle/>
          <a:p>
            <a:pPr marL="0" indent="0">
              <a:buNone/>
            </a:pPr>
            <a:r>
              <a:rPr lang="en-US" dirty="0"/>
              <a:t>Courts have modified custody to noncustodial parents on proof of</a:t>
            </a:r>
          </a:p>
          <a:p>
            <a:pPr>
              <a:buFontTx/>
              <a:buChar char="-"/>
            </a:pPr>
            <a:r>
              <a:rPr lang="en-US" dirty="0"/>
              <a:t>Adverse circumstances unrelated to the custodial parent’s move</a:t>
            </a:r>
          </a:p>
          <a:p>
            <a:pPr>
              <a:buFontTx/>
              <a:buChar char="-"/>
            </a:pPr>
            <a:r>
              <a:rPr lang="en-US" dirty="0"/>
              <a:t>Adverse circumstances about the move OTHER THAN the impact on the noncustodial parent/child relationship</a:t>
            </a:r>
          </a:p>
        </p:txBody>
      </p:sp>
      <p:sp>
        <p:nvSpPr>
          <p:cNvPr id="7" name="Content Placeholder 6">
            <a:extLst>
              <a:ext uri="{FF2B5EF4-FFF2-40B4-BE49-F238E27FC236}">
                <a16:creationId xmlns:a16="http://schemas.microsoft.com/office/drawing/2014/main" id="{734D7D2B-AB31-510F-66B2-CFAE91894BB1}"/>
              </a:ext>
            </a:extLst>
          </p:cNvPr>
          <p:cNvSpPr>
            <a:spLocks noGrp="1"/>
          </p:cNvSpPr>
          <p:nvPr>
            <p:ph sz="half" idx="2"/>
          </p:nvPr>
        </p:nvSpPr>
        <p:spPr/>
        <p:txBody>
          <a:bodyPr/>
          <a:lstStyle/>
          <a:p>
            <a:pPr marL="0" indent="0">
              <a:buNone/>
            </a:pPr>
            <a:r>
              <a:rPr lang="en-US" dirty="0"/>
              <a:t>A child’s preference to remain with the noncustodial parent may be a significant factor.</a:t>
            </a:r>
          </a:p>
          <a:p>
            <a:pPr marL="0" indent="0">
              <a:buNone/>
            </a:pPr>
            <a:endParaRPr lang="en-US" dirty="0"/>
          </a:p>
          <a:p>
            <a:pPr marL="0" indent="0">
              <a:buNone/>
            </a:pPr>
            <a:r>
              <a:rPr lang="en-US" dirty="0"/>
              <a:t>In </a:t>
            </a:r>
            <a:r>
              <a:rPr lang="en-US" i="1" dirty="0"/>
              <a:t>Pulliam v. Smith</a:t>
            </a:r>
            <a:r>
              <a:rPr lang="en-US" dirty="0"/>
              <a:t>, 872 So. 2d 790, 794-95 (Miss. Ct. App. </a:t>
            </a:r>
            <a:r>
              <a:rPr lang="en-US"/>
              <a:t>2004) custody </a:t>
            </a:r>
            <a:r>
              <a:rPr lang="en-US" dirty="0"/>
              <a:t>was modified to a father when a mother negotiated visitation knowing that she would soon move 500 miles, making </a:t>
            </a:r>
            <a:r>
              <a:rPr lang="en-US"/>
              <a:t>the agreed visitation </a:t>
            </a:r>
            <a:r>
              <a:rPr lang="en-US" dirty="0"/>
              <a:t>impossible. </a:t>
            </a:r>
          </a:p>
        </p:txBody>
      </p:sp>
    </p:spTree>
    <p:extLst>
      <p:ext uri="{BB962C8B-B14F-4D97-AF65-F5344CB8AC3E}">
        <p14:creationId xmlns:p14="http://schemas.microsoft.com/office/powerpoint/2010/main" val="265338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D8B5BB-A1B8-BBB8-E054-38D441B06211}"/>
              </a:ext>
            </a:extLst>
          </p:cNvPr>
          <p:cNvSpPr>
            <a:spLocks noGrp="1"/>
          </p:cNvSpPr>
          <p:nvPr>
            <p:ph type="title"/>
          </p:nvPr>
        </p:nvSpPr>
        <p:spPr>
          <a:solidFill>
            <a:schemeClr val="accent2"/>
          </a:solidFill>
        </p:spPr>
        <p:txBody>
          <a:bodyPr/>
          <a:lstStyle/>
          <a:p>
            <a:r>
              <a:rPr lang="en-US" dirty="0">
                <a:solidFill>
                  <a:schemeClr val="bg1"/>
                </a:solidFill>
              </a:rPr>
              <a:t>Johnson v. Johnson</a:t>
            </a:r>
          </a:p>
        </p:txBody>
      </p:sp>
      <p:sp>
        <p:nvSpPr>
          <p:cNvPr id="5" name="Content Placeholder 4">
            <a:extLst>
              <a:ext uri="{FF2B5EF4-FFF2-40B4-BE49-F238E27FC236}">
                <a16:creationId xmlns:a16="http://schemas.microsoft.com/office/drawing/2014/main" id="{99592E41-7646-2211-958E-E7F61E2C9300}"/>
              </a:ext>
            </a:extLst>
          </p:cNvPr>
          <p:cNvSpPr>
            <a:spLocks noGrp="1"/>
          </p:cNvSpPr>
          <p:nvPr>
            <p:ph sz="half" idx="1"/>
          </p:nvPr>
        </p:nvSpPr>
        <p:spPr/>
        <p:txBody>
          <a:bodyPr>
            <a:normAutofit/>
          </a:bodyPr>
          <a:lstStyle/>
          <a:p>
            <a:pPr marL="0" indent="0">
              <a:buNone/>
            </a:pPr>
            <a:r>
              <a:rPr lang="en-US" sz="2000" b="1" dirty="0"/>
              <a:t>Custody modification requires:</a:t>
            </a:r>
          </a:p>
          <a:p>
            <a:r>
              <a:rPr lang="en-US" sz="2000" dirty="0"/>
              <a:t>A material change in the custodial parent’s home,</a:t>
            </a:r>
          </a:p>
          <a:p>
            <a:r>
              <a:rPr lang="en-US" sz="2000" dirty="0"/>
              <a:t>that adversely affects the child, and</a:t>
            </a:r>
          </a:p>
          <a:p>
            <a:r>
              <a:rPr lang="en-US" sz="2000" dirty="0"/>
              <a:t>a finding that modification is in the child’s best interest, using the </a:t>
            </a:r>
            <a:r>
              <a:rPr lang="en-US" sz="2000" i="1" dirty="0"/>
              <a:t>Albright</a:t>
            </a:r>
            <a:r>
              <a:rPr lang="en-US" sz="2000" dirty="0"/>
              <a:t> factors.</a:t>
            </a:r>
          </a:p>
        </p:txBody>
      </p:sp>
      <p:sp>
        <p:nvSpPr>
          <p:cNvPr id="6" name="Content Placeholder 5">
            <a:extLst>
              <a:ext uri="{FF2B5EF4-FFF2-40B4-BE49-F238E27FC236}">
                <a16:creationId xmlns:a16="http://schemas.microsoft.com/office/drawing/2014/main" id="{9997BFA8-5673-050F-E3EF-177BF3587564}"/>
              </a:ext>
            </a:extLst>
          </p:cNvPr>
          <p:cNvSpPr>
            <a:spLocks noGrp="1"/>
          </p:cNvSpPr>
          <p:nvPr>
            <p:ph sz="half" idx="2"/>
          </p:nvPr>
        </p:nvSpPr>
        <p:spPr/>
        <p:txBody>
          <a:bodyPr>
            <a:normAutofit/>
          </a:bodyPr>
          <a:lstStyle/>
          <a:p>
            <a:pPr marL="0" indent="0">
              <a:buNone/>
            </a:pPr>
            <a:r>
              <a:rPr lang="en-US" sz="2000" dirty="0"/>
              <a:t>In </a:t>
            </a:r>
            <a:r>
              <a:rPr lang="en-US" sz="2000" i="1" dirty="0"/>
              <a:t>Johnson</a:t>
            </a:r>
            <a:r>
              <a:rPr lang="en-US" sz="2000" dirty="0"/>
              <a:t>, a noncustodial father was favored on the </a:t>
            </a:r>
            <a:r>
              <a:rPr lang="en-US" sz="2000" i="1" dirty="0"/>
              <a:t>Albright</a:t>
            </a:r>
            <a:r>
              <a:rPr lang="en-US" sz="2000" dirty="0"/>
              <a:t> factor of continuity of care because his son spent most of his time at his home.</a:t>
            </a:r>
          </a:p>
          <a:p>
            <a:pPr marL="0" indent="0">
              <a:buNone/>
            </a:pPr>
            <a:endParaRPr lang="en-US" sz="2000" dirty="0"/>
          </a:p>
          <a:p>
            <a:pPr marL="0" indent="0">
              <a:buNone/>
            </a:pPr>
            <a:r>
              <a:rPr lang="en-US" sz="2000" dirty="0"/>
              <a:t>The son slept at his mother’s house, but spent his days with his father.</a:t>
            </a:r>
          </a:p>
        </p:txBody>
      </p:sp>
    </p:spTree>
    <p:extLst>
      <p:ext uri="{BB962C8B-B14F-4D97-AF65-F5344CB8AC3E}">
        <p14:creationId xmlns:p14="http://schemas.microsoft.com/office/powerpoint/2010/main" val="342411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3E41FC7-8375-4391-013A-C708AC70C4AC}"/>
              </a:ext>
            </a:extLst>
          </p:cNvPr>
          <p:cNvSpPr>
            <a:spLocks noGrp="1"/>
          </p:cNvSpPr>
          <p:nvPr>
            <p:ph type="title"/>
          </p:nvPr>
        </p:nvSpPr>
        <p:spPr/>
        <p:txBody>
          <a:bodyPr>
            <a:normAutofit fontScale="90000"/>
          </a:bodyPr>
          <a:lstStyle/>
          <a:p>
            <a:r>
              <a:rPr lang="en-US" dirty="0"/>
              <a:t>Chancellor’s authority to address child’s education</a:t>
            </a:r>
          </a:p>
        </p:txBody>
      </p:sp>
      <p:sp>
        <p:nvSpPr>
          <p:cNvPr id="6" name="Content Placeholder 5">
            <a:extLst>
              <a:ext uri="{FF2B5EF4-FFF2-40B4-BE49-F238E27FC236}">
                <a16:creationId xmlns:a16="http://schemas.microsoft.com/office/drawing/2014/main" id="{6D1D7475-A4B9-6587-471B-535FB40A63E9}"/>
              </a:ext>
            </a:extLst>
          </p:cNvPr>
          <p:cNvSpPr>
            <a:spLocks noGrp="1"/>
          </p:cNvSpPr>
          <p:nvPr>
            <p:ph idx="1"/>
          </p:nvPr>
        </p:nvSpPr>
        <p:spPr/>
        <p:txBody>
          <a:bodyPr/>
          <a:lstStyle/>
          <a:p>
            <a:pPr marL="0" indent="0">
              <a:buNone/>
            </a:pPr>
            <a:r>
              <a:rPr lang="en-US" b="1" dirty="0"/>
              <a:t>Kerr v. Kerr</a:t>
            </a:r>
          </a:p>
          <a:p>
            <a:pPr marL="0" indent="0">
              <a:buNone/>
            </a:pPr>
            <a:r>
              <a:rPr lang="en-US" dirty="0"/>
              <a:t>A chancellor had authority to order parents to continue a child’s enrollment in daycare.</a:t>
            </a:r>
          </a:p>
          <a:p>
            <a:pPr marL="0" indent="0">
              <a:buNone/>
            </a:pPr>
            <a:endParaRPr lang="en-US" dirty="0"/>
          </a:p>
          <a:p>
            <a:pPr marL="0" indent="0">
              <a:buNone/>
            </a:pPr>
            <a:r>
              <a:rPr lang="en-US" dirty="0"/>
              <a:t>The court rejected the mother’s argument that chancellors lack power to order children to attend daycare prior to kindergarten.</a:t>
            </a:r>
          </a:p>
          <a:p>
            <a:pPr marL="0" indent="0">
              <a:buNone/>
            </a:pPr>
            <a:endParaRPr lang="en-US" dirty="0"/>
          </a:p>
          <a:p>
            <a:pPr marL="0" indent="0">
              <a:buNone/>
            </a:pPr>
            <a:r>
              <a:rPr lang="en-US" i="1" dirty="0"/>
              <a:t>Consider</a:t>
            </a:r>
            <a:r>
              <a:rPr lang="en-US" dirty="0"/>
              <a:t>: A chancellor probably could not order a pre-school-age child to attend daycare if both parents chose to provide training for the child at home.</a:t>
            </a:r>
          </a:p>
          <a:p>
            <a:pPr marL="0" indent="0">
              <a:buNone/>
            </a:pPr>
            <a:endParaRPr lang="en-US" dirty="0"/>
          </a:p>
          <a:p>
            <a:pPr marL="0" indent="0">
              <a:buNone/>
            </a:pPr>
            <a:endParaRPr lang="en-US" dirty="0"/>
          </a:p>
        </p:txBody>
      </p:sp>
      <p:sp>
        <p:nvSpPr>
          <p:cNvPr id="7" name="Text Placeholder 6">
            <a:extLst>
              <a:ext uri="{FF2B5EF4-FFF2-40B4-BE49-F238E27FC236}">
                <a16:creationId xmlns:a16="http://schemas.microsoft.com/office/drawing/2014/main" id="{EFF69A56-BF3E-1F7D-792B-CBD25493378F}"/>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412393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A9D81-2986-69B1-5B32-80452B4D3902}"/>
              </a:ext>
            </a:extLst>
          </p:cNvPr>
          <p:cNvSpPr>
            <a:spLocks noGrp="1"/>
          </p:cNvSpPr>
          <p:nvPr>
            <p:ph type="title"/>
          </p:nvPr>
        </p:nvSpPr>
        <p:spPr/>
        <p:txBody>
          <a:bodyPr/>
          <a:lstStyle/>
          <a:p>
            <a:r>
              <a:rPr lang="en-US" dirty="0"/>
              <a:t>Bryant v. Bryant</a:t>
            </a:r>
          </a:p>
        </p:txBody>
      </p:sp>
      <p:sp>
        <p:nvSpPr>
          <p:cNvPr id="3" name="Content Placeholder 2">
            <a:extLst>
              <a:ext uri="{FF2B5EF4-FFF2-40B4-BE49-F238E27FC236}">
                <a16:creationId xmlns:a16="http://schemas.microsoft.com/office/drawing/2014/main" id="{32305033-D64D-0A40-6F56-7E6579A1123E}"/>
              </a:ext>
            </a:extLst>
          </p:cNvPr>
          <p:cNvSpPr>
            <a:spLocks noGrp="1"/>
          </p:cNvSpPr>
          <p:nvPr>
            <p:ph idx="1"/>
          </p:nvPr>
        </p:nvSpPr>
        <p:spPr/>
        <p:txBody>
          <a:bodyPr/>
          <a:lstStyle/>
          <a:p>
            <a:pPr marL="0" indent="0">
              <a:buNone/>
            </a:pPr>
            <a:r>
              <a:rPr lang="en-US" b="1" dirty="0"/>
              <a:t>Parents’ agreement provided:</a:t>
            </a:r>
          </a:p>
          <a:p>
            <a:pPr marL="0" indent="0">
              <a:buNone/>
            </a:pPr>
            <a:endParaRPr lang="en-US" dirty="0"/>
          </a:p>
          <a:p>
            <a:pPr marL="0" indent="0">
              <a:buNone/>
            </a:pPr>
            <a:r>
              <a:rPr lang="en-US" dirty="0"/>
              <a:t>The parents shared joint legal custody, but in the event of disagreement, the father had decision-making authority.</a:t>
            </a:r>
          </a:p>
          <a:p>
            <a:pPr marL="0" indent="0">
              <a:buNone/>
            </a:pPr>
            <a:endParaRPr lang="en-US" dirty="0"/>
          </a:p>
          <a:p>
            <a:pPr marL="0" indent="0">
              <a:buNone/>
            </a:pPr>
            <a:r>
              <a:rPr lang="en-US" dirty="0"/>
              <a:t>The parents each paid one-half of the children’s private school tuition, but if either parent was unable to pay, the issue would be resolved by the court.</a:t>
            </a:r>
          </a:p>
          <a:p>
            <a:pPr marL="0" indent="0">
              <a:buNone/>
            </a:pPr>
            <a:endParaRPr lang="en-US" dirty="0"/>
          </a:p>
          <a:p>
            <a:pPr marL="0" indent="0">
              <a:buNone/>
            </a:pPr>
            <a:r>
              <a:rPr lang="en-US" dirty="0"/>
              <a:t>The parties “agreed and understood” that the contract could be submitted to the court “for approval or disapproval.”  </a:t>
            </a:r>
          </a:p>
          <a:p>
            <a:pPr marL="0" indent="0">
              <a:buNone/>
            </a:pPr>
            <a:endParaRPr lang="en-US" dirty="0"/>
          </a:p>
        </p:txBody>
      </p:sp>
      <p:sp>
        <p:nvSpPr>
          <p:cNvPr id="4" name="Text Placeholder 3">
            <a:extLst>
              <a:ext uri="{FF2B5EF4-FFF2-40B4-BE49-F238E27FC236}">
                <a16:creationId xmlns:a16="http://schemas.microsoft.com/office/drawing/2014/main" id="{678F185B-98CD-A5F0-7172-5C5D74E93ACE}"/>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746292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0A2D554-6EE3-F8B1-27C1-E84E118E660A}"/>
              </a:ext>
            </a:extLst>
          </p:cNvPr>
          <p:cNvSpPr>
            <a:spLocks noGrp="1"/>
          </p:cNvSpPr>
          <p:nvPr>
            <p:ph type="title"/>
          </p:nvPr>
        </p:nvSpPr>
        <p:spPr>
          <a:solidFill>
            <a:schemeClr val="accent1">
              <a:lumMod val="75000"/>
            </a:schemeClr>
          </a:solidFill>
        </p:spPr>
        <p:txBody>
          <a:bodyPr/>
          <a:lstStyle/>
          <a:p>
            <a:r>
              <a:rPr lang="en-US" dirty="0">
                <a:solidFill>
                  <a:schemeClr val="bg1"/>
                </a:solidFill>
              </a:rPr>
              <a:t>Bryant v. Bryant</a:t>
            </a:r>
          </a:p>
        </p:txBody>
      </p:sp>
      <p:sp>
        <p:nvSpPr>
          <p:cNvPr id="6" name="Content Placeholder 5">
            <a:extLst>
              <a:ext uri="{FF2B5EF4-FFF2-40B4-BE49-F238E27FC236}">
                <a16:creationId xmlns:a16="http://schemas.microsoft.com/office/drawing/2014/main" id="{BBD47A2D-5D41-38BF-A52B-0477F21D63FB}"/>
              </a:ext>
            </a:extLst>
          </p:cNvPr>
          <p:cNvSpPr>
            <a:spLocks noGrp="1"/>
          </p:cNvSpPr>
          <p:nvPr>
            <p:ph sz="half" idx="1"/>
          </p:nvPr>
        </p:nvSpPr>
        <p:spPr/>
        <p:txBody>
          <a:bodyPr>
            <a:normAutofit/>
          </a:bodyPr>
          <a:lstStyle/>
          <a:p>
            <a:pPr marL="0" indent="0">
              <a:buNone/>
            </a:pPr>
            <a:r>
              <a:rPr lang="en-US" sz="2000" b="1" dirty="0"/>
              <a:t>The majority held</a:t>
            </a:r>
          </a:p>
          <a:p>
            <a:pPr>
              <a:buFontTx/>
              <a:buChar char="-"/>
            </a:pPr>
            <a:r>
              <a:rPr lang="en-US" sz="2000" dirty="0"/>
              <a:t>Chancellors may modify an agreement based on a child’s best interests.</a:t>
            </a:r>
          </a:p>
          <a:p>
            <a:pPr>
              <a:buFontTx/>
              <a:buChar char="-"/>
            </a:pPr>
            <a:r>
              <a:rPr lang="en-US" sz="2000" dirty="0"/>
              <a:t>The provision granting the court authority to approve or disapprove allowed the chancellor to change the agreement.</a:t>
            </a:r>
          </a:p>
          <a:p>
            <a:pPr>
              <a:buFontTx/>
              <a:buChar char="-"/>
            </a:pPr>
            <a:endParaRPr lang="en-US" dirty="0"/>
          </a:p>
        </p:txBody>
      </p:sp>
      <p:sp>
        <p:nvSpPr>
          <p:cNvPr id="7" name="Content Placeholder 6">
            <a:extLst>
              <a:ext uri="{FF2B5EF4-FFF2-40B4-BE49-F238E27FC236}">
                <a16:creationId xmlns:a16="http://schemas.microsoft.com/office/drawing/2014/main" id="{C427581D-402A-69CC-B2E7-C2048C368082}"/>
              </a:ext>
            </a:extLst>
          </p:cNvPr>
          <p:cNvSpPr>
            <a:spLocks noGrp="1"/>
          </p:cNvSpPr>
          <p:nvPr>
            <p:ph sz="half" idx="2"/>
          </p:nvPr>
        </p:nvSpPr>
        <p:spPr/>
        <p:txBody>
          <a:bodyPr>
            <a:normAutofit/>
          </a:bodyPr>
          <a:lstStyle/>
          <a:p>
            <a:pPr marL="0" indent="0">
              <a:buNone/>
            </a:pPr>
            <a:r>
              <a:rPr lang="en-US" sz="2000" b="1" dirty="0"/>
              <a:t>The dissenters argued</a:t>
            </a:r>
          </a:p>
          <a:p>
            <a:pPr>
              <a:buFontTx/>
              <a:buChar char="-"/>
            </a:pPr>
            <a:r>
              <a:rPr lang="en-US" sz="2000" dirty="0"/>
              <a:t>In order to modify, a chancellor must find a material change in circumstances.</a:t>
            </a:r>
          </a:p>
          <a:p>
            <a:pPr>
              <a:buFontTx/>
              <a:buChar char="-"/>
            </a:pPr>
            <a:r>
              <a:rPr lang="en-US" sz="2000" dirty="0"/>
              <a:t>The provision regarding chancellor approval was a standard provision related to acceptance of the agreement and incorporation in the judgment.</a:t>
            </a:r>
          </a:p>
        </p:txBody>
      </p:sp>
    </p:spTree>
    <p:extLst>
      <p:ext uri="{BB962C8B-B14F-4D97-AF65-F5344CB8AC3E}">
        <p14:creationId xmlns:p14="http://schemas.microsoft.com/office/powerpoint/2010/main" val="3215268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9BF5951-6346-57A7-6157-6DF5CEB1FD98}"/>
              </a:ext>
            </a:extLst>
          </p:cNvPr>
          <p:cNvSpPr>
            <a:spLocks noGrp="1"/>
          </p:cNvSpPr>
          <p:nvPr>
            <p:ph type="title"/>
          </p:nvPr>
        </p:nvSpPr>
        <p:spPr/>
        <p:txBody>
          <a:bodyPr>
            <a:normAutofit fontScale="90000"/>
          </a:bodyPr>
          <a:lstStyle/>
          <a:p>
            <a:r>
              <a:rPr lang="en-US" dirty="0"/>
              <a:t>Modification while custody order is pending</a:t>
            </a:r>
          </a:p>
        </p:txBody>
      </p:sp>
      <p:sp>
        <p:nvSpPr>
          <p:cNvPr id="6" name="Content Placeholder 5">
            <a:extLst>
              <a:ext uri="{FF2B5EF4-FFF2-40B4-BE49-F238E27FC236}">
                <a16:creationId xmlns:a16="http://schemas.microsoft.com/office/drawing/2014/main" id="{FB9BD66A-09CA-E57B-28AE-738501494A69}"/>
              </a:ext>
            </a:extLst>
          </p:cNvPr>
          <p:cNvSpPr>
            <a:spLocks noGrp="1"/>
          </p:cNvSpPr>
          <p:nvPr>
            <p:ph idx="1"/>
          </p:nvPr>
        </p:nvSpPr>
        <p:spPr/>
        <p:txBody>
          <a:bodyPr>
            <a:normAutofit/>
          </a:bodyPr>
          <a:lstStyle/>
          <a:p>
            <a:pPr marL="0" indent="0">
              <a:buNone/>
            </a:pPr>
            <a:r>
              <a:rPr lang="en-US" sz="2200" b="1" dirty="0"/>
              <a:t>Roley v. Roley</a:t>
            </a:r>
          </a:p>
          <a:p>
            <a:endParaRPr lang="en-US" sz="2200" dirty="0"/>
          </a:p>
          <a:p>
            <a:r>
              <a:rPr lang="en-US" sz="2200" dirty="0"/>
              <a:t>A chancellor may modify a custody order that is on appeal if they find that there has been a material change in circumstances since the appealed order was entered. </a:t>
            </a:r>
          </a:p>
          <a:p>
            <a:endParaRPr lang="en-US" sz="2200" dirty="0"/>
          </a:p>
          <a:p>
            <a:r>
              <a:rPr lang="en-US" sz="2200" dirty="0"/>
              <a:t>In </a:t>
            </a:r>
            <a:r>
              <a:rPr lang="en-US" sz="2200" i="1" dirty="0"/>
              <a:t>Roley</a:t>
            </a:r>
            <a:r>
              <a:rPr lang="en-US" sz="2200" dirty="0"/>
              <a:t>, no material change was shown. </a:t>
            </a:r>
          </a:p>
        </p:txBody>
      </p:sp>
      <p:sp>
        <p:nvSpPr>
          <p:cNvPr id="7" name="Text Placeholder 6">
            <a:extLst>
              <a:ext uri="{FF2B5EF4-FFF2-40B4-BE49-F238E27FC236}">
                <a16:creationId xmlns:a16="http://schemas.microsoft.com/office/drawing/2014/main" id="{2DCDDB6D-18A0-6ACB-363F-3B8223F4E3A4}"/>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507524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9C43CAA-A07B-8C04-CBA3-9E1AC134B9EF}"/>
              </a:ext>
            </a:extLst>
          </p:cNvPr>
          <p:cNvSpPr>
            <a:spLocks noGrp="1"/>
          </p:cNvSpPr>
          <p:nvPr>
            <p:ph type="title"/>
          </p:nvPr>
        </p:nvSpPr>
        <p:spPr>
          <a:solidFill>
            <a:schemeClr val="accent1">
              <a:lumMod val="75000"/>
            </a:schemeClr>
          </a:solidFill>
        </p:spPr>
        <p:txBody>
          <a:bodyPr/>
          <a:lstStyle/>
          <a:p>
            <a:r>
              <a:rPr lang="en-US" dirty="0">
                <a:solidFill>
                  <a:schemeClr val="bg1"/>
                </a:solidFill>
              </a:rPr>
              <a:t>Davis v. Davis</a:t>
            </a:r>
          </a:p>
        </p:txBody>
      </p:sp>
      <p:sp>
        <p:nvSpPr>
          <p:cNvPr id="6" name="Content Placeholder 5">
            <a:extLst>
              <a:ext uri="{FF2B5EF4-FFF2-40B4-BE49-F238E27FC236}">
                <a16:creationId xmlns:a16="http://schemas.microsoft.com/office/drawing/2014/main" id="{879FB38D-1941-57FD-809C-F12BBECCADEE}"/>
              </a:ext>
            </a:extLst>
          </p:cNvPr>
          <p:cNvSpPr>
            <a:spLocks noGrp="1"/>
          </p:cNvSpPr>
          <p:nvPr>
            <p:ph sz="half" idx="1"/>
          </p:nvPr>
        </p:nvSpPr>
        <p:spPr/>
        <p:txBody>
          <a:bodyPr>
            <a:normAutofit fontScale="92500"/>
          </a:bodyPr>
          <a:lstStyle/>
          <a:p>
            <a:pPr marL="0" indent="0">
              <a:buNone/>
            </a:pPr>
            <a:r>
              <a:rPr lang="en-US" sz="2000" b="1" dirty="0"/>
              <a:t>The chancellor </a:t>
            </a:r>
            <a:r>
              <a:rPr lang="en-US" sz="2000" dirty="0"/>
              <a:t>modified custody to the father finding that</a:t>
            </a:r>
          </a:p>
          <a:p>
            <a:pPr>
              <a:buFontTx/>
              <a:buChar char="-"/>
            </a:pPr>
            <a:r>
              <a:rPr lang="en-US" sz="2000" dirty="0"/>
              <a:t>The mother’s report of abuse was without rational basis and a material change in circumstances.</a:t>
            </a:r>
          </a:p>
          <a:p>
            <a:pPr>
              <a:buFontTx/>
              <a:buChar char="-"/>
            </a:pPr>
            <a:r>
              <a:rPr lang="en-US" sz="2000" dirty="0"/>
              <a:t>The mother’s introducing the girl to a man who was her biological father was an intentional interference with the legal father’s rights.</a:t>
            </a:r>
          </a:p>
        </p:txBody>
      </p:sp>
      <p:sp>
        <p:nvSpPr>
          <p:cNvPr id="7" name="Content Placeholder 6">
            <a:extLst>
              <a:ext uri="{FF2B5EF4-FFF2-40B4-BE49-F238E27FC236}">
                <a16:creationId xmlns:a16="http://schemas.microsoft.com/office/drawing/2014/main" id="{24D0EB42-7C27-D8B0-5C88-FD1FA709A44B}"/>
              </a:ext>
            </a:extLst>
          </p:cNvPr>
          <p:cNvSpPr>
            <a:spLocks noGrp="1"/>
          </p:cNvSpPr>
          <p:nvPr>
            <p:ph sz="half" idx="2"/>
          </p:nvPr>
        </p:nvSpPr>
        <p:spPr/>
        <p:txBody>
          <a:bodyPr>
            <a:normAutofit fontScale="92500"/>
          </a:bodyPr>
          <a:lstStyle/>
          <a:p>
            <a:pPr marL="0" indent="0">
              <a:buNone/>
            </a:pPr>
            <a:r>
              <a:rPr lang="en-US" sz="2000" b="1" dirty="0"/>
              <a:t>The court of appeals </a:t>
            </a:r>
            <a:r>
              <a:rPr lang="en-US" sz="2000" dirty="0"/>
              <a:t>reversed, holding that</a:t>
            </a:r>
          </a:p>
          <a:p>
            <a:pPr marL="0" indent="0">
              <a:buNone/>
            </a:pPr>
            <a:r>
              <a:rPr lang="en-US" sz="2000" dirty="0"/>
              <a:t>-  The report was not without some basis because of the girl’s statements.</a:t>
            </a:r>
          </a:p>
          <a:p>
            <a:pPr>
              <a:buFontTx/>
              <a:buChar char="-"/>
            </a:pPr>
            <a:r>
              <a:rPr lang="en-US" sz="2000" dirty="0"/>
              <a:t>There was no interference with parental rights because the mother did not identify the man to her daughter as her father.</a:t>
            </a:r>
          </a:p>
          <a:p>
            <a:pPr marL="0" indent="0">
              <a:buNone/>
            </a:pPr>
            <a:r>
              <a:rPr lang="en-US" sz="2000" b="1" dirty="0"/>
              <a:t>The supreme court </a:t>
            </a:r>
            <a:r>
              <a:rPr lang="en-US" sz="2000" dirty="0"/>
              <a:t>granted certiorari.</a:t>
            </a:r>
          </a:p>
        </p:txBody>
      </p:sp>
    </p:spTree>
    <p:extLst>
      <p:ext uri="{BB962C8B-B14F-4D97-AF65-F5344CB8AC3E}">
        <p14:creationId xmlns:p14="http://schemas.microsoft.com/office/powerpoint/2010/main" val="3502400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9F8CF28-EC3B-02C4-04FF-2F60EA4D4F96}"/>
              </a:ext>
            </a:extLst>
          </p:cNvPr>
          <p:cNvSpPr>
            <a:spLocks noGrp="1"/>
          </p:cNvSpPr>
          <p:nvPr>
            <p:ph type="title"/>
          </p:nvPr>
        </p:nvSpPr>
        <p:spPr/>
        <p:txBody>
          <a:bodyPr/>
          <a:lstStyle/>
          <a:p>
            <a:r>
              <a:rPr lang="en-US" dirty="0"/>
              <a:t>Thornton v. Thornton</a:t>
            </a:r>
          </a:p>
        </p:txBody>
      </p:sp>
      <p:sp>
        <p:nvSpPr>
          <p:cNvPr id="6" name="Content Placeholder 5">
            <a:extLst>
              <a:ext uri="{FF2B5EF4-FFF2-40B4-BE49-F238E27FC236}">
                <a16:creationId xmlns:a16="http://schemas.microsoft.com/office/drawing/2014/main" id="{22D650DC-715B-A07D-DED5-12A573104E97}"/>
              </a:ext>
            </a:extLst>
          </p:cNvPr>
          <p:cNvSpPr>
            <a:spLocks noGrp="1"/>
          </p:cNvSpPr>
          <p:nvPr>
            <p:ph idx="1"/>
          </p:nvPr>
        </p:nvSpPr>
        <p:spPr/>
        <p:txBody>
          <a:bodyPr>
            <a:normAutofit/>
          </a:bodyPr>
          <a:lstStyle/>
          <a:p>
            <a:pPr marL="0" indent="0">
              <a:buNone/>
            </a:pPr>
            <a:r>
              <a:rPr lang="en-US" sz="2200" dirty="0"/>
              <a:t>Custody was modified to a father based in part on a mother’s failure to meet her obligations as a joint legal custodian, including </a:t>
            </a:r>
          </a:p>
          <a:p>
            <a:pPr marL="0" indent="0">
              <a:buNone/>
            </a:pPr>
            <a:endParaRPr lang="en-US" sz="2200" dirty="0"/>
          </a:p>
          <a:p>
            <a:pPr>
              <a:buFontTx/>
              <a:buChar char="-"/>
            </a:pPr>
            <a:r>
              <a:rPr lang="en-US" sz="2200" dirty="0"/>
              <a:t>Refusing to list him as a contact at school</a:t>
            </a:r>
          </a:p>
          <a:p>
            <a:pPr>
              <a:buFontTx/>
              <a:buChar char="-"/>
            </a:pPr>
            <a:r>
              <a:rPr lang="en-US" sz="2200" dirty="0"/>
              <a:t>Failing to inform him of the children’s events, failing grades, transfer of schools, and medical problems</a:t>
            </a:r>
          </a:p>
          <a:p>
            <a:pPr>
              <a:buFontTx/>
              <a:buChar char="-"/>
            </a:pPr>
            <a:r>
              <a:rPr lang="en-US" sz="2200" dirty="0"/>
              <a:t>Refusing him visitation if he was delayed by work.</a:t>
            </a:r>
          </a:p>
        </p:txBody>
      </p:sp>
      <p:sp>
        <p:nvSpPr>
          <p:cNvPr id="7" name="Text Placeholder 6">
            <a:extLst>
              <a:ext uri="{FF2B5EF4-FFF2-40B4-BE49-F238E27FC236}">
                <a16:creationId xmlns:a16="http://schemas.microsoft.com/office/drawing/2014/main" id="{3764F2D3-4930-7923-0A91-8A02C6E83166}"/>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724167440"/>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Drafting Premarital Agreement FINAL" id="{AFF9FCB1-9515-1447-8917-E4BD1B751E37}" vid="{6D18D8E4-83A5-8545-A73B-5777CC680C61}"/>
    </a:ext>
  </a:extLst>
</a:theme>
</file>

<file path=docProps/app.xml><?xml version="1.0" encoding="utf-8"?>
<Properties xmlns="http://schemas.openxmlformats.org/officeDocument/2006/extended-properties" xmlns:vt="http://schemas.openxmlformats.org/officeDocument/2006/docPropsVTypes">
  <Template>Jack wms 3</Template>
  <TotalTime>830</TotalTime>
  <Words>1755</Words>
  <Application>Microsoft Macintosh PowerPoint</Application>
  <PresentationFormat>Widescreen</PresentationFormat>
  <Paragraphs>153</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Gill Sans MT</vt:lpstr>
      <vt:lpstr>Parcel</vt:lpstr>
      <vt:lpstr>Custody</vt:lpstr>
      <vt:lpstr>Albright factors: child’s preference</vt:lpstr>
      <vt:lpstr>Johnson v. Johnson</vt:lpstr>
      <vt:lpstr>Chancellor’s authority to address child’s education</vt:lpstr>
      <vt:lpstr>Bryant v. Bryant</vt:lpstr>
      <vt:lpstr>Bryant v. Bryant</vt:lpstr>
      <vt:lpstr>Modification while custody order is pending</vt:lpstr>
      <vt:lpstr>Davis v. Davis</vt:lpstr>
      <vt:lpstr>Thornton v. Thornton</vt:lpstr>
      <vt:lpstr>Riley v. doerner</vt:lpstr>
      <vt:lpstr>Croney v. solangi</vt:lpstr>
      <vt:lpstr>Smith v. Smith</vt:lpstr>
      <vt:lpstr>Temporary custody</vt:lpstr>
      <vt:lpstr>Temporary custody</vt:lpstr>
      <vt:lpstr>Grandparent visitation</vt:lpstr>
      <vt:lpstr>Grandparent visitation</vt:lpstr>
      <vt:lpstr>Grandparent visitation</vt:lpstr>
      <vt:lpstr>Smith v. Smith</vt:lpstr>
      <vt:lpstr>Parent relocation</vt:lpstr>
      <vt:lpstr>Custodial Parent relocation</vt:lpstr>
      <vt:lpstr>Joint custodial parent relocation </vt:lpstr>
      <vt:lpstr>Relocation agreements</vt:lpstr>
      <vt:lpstr>Relocation agreements</vt:lpstr>
      <vt:lpstr>Relocation agreements </vt:lpstr>
      <vt:lpstr>Proving a material change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Custody</dc:title>
  <dc:creator>Debbie Bell</dc:creator>
  <cp:lastModifiedBy>Debbie Bell</cp:lastModifiedBy>
  <cp:revision>7</cp:revision>
  <dcterms:created xsi:type="dcterms:W3CDTF">2022-07-05T20:38:11Z</dcterms:created>
  <dcterms:modified xsi:type="dcterms:W3CDTF">2022-07-10T23:01:16Z</dcterms:modified>
</cp:coreProperties>
</file>