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7" r:id="rId13"/>
    <p:sldId id="278" r:id="rId14"/>
    <p:sldId id="279" r:id="rId15"/>
    <p:sldId id="267" r:id="rId16"/>
    <p:sldId id="268" r:id="rId17"/>
    <p:sldId id="269" r:id="rId18"/>
    <p:sldId id="270" r:id="rId19"/>
    <p:sldId id="271" r:id="rId20"/>
    <p:sldId id="272" r:id="rId21"/>
    <p:sldId id="273" r:id="rId22"/>
    <p:sldId id="274" r:id="rId23"/>
    <p:sldId id="275" r:id="rId24"/>
    <p:sldId id="27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28"/>
  </p:normalViewPr>
  <p:slideViewPr>
    <p:cSldViewPr snapToGrid="0" snapToObjects="1">
      <p:cViewPr varScale="1">
        <p:scale>
          <a:sx n="115" d="100"/>
          <a:sy n="115" d="100"/>
        </p:scale>
        <p:origin x="47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357C239-D02F-7244-8B16-42A2430E7AD3}" type="datetimeFigureOut">
              <a:rPr lang="en-US" smtClean="0"/>
              <a:t>7/11/22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3A3A23-9791-F040-9323-0A0E66D8C7EF}" type="slidenum">
              <a:rPr lang="en-US" smtClean="0"/>
              <a:t>‹#›</a:t>
            </a:fld>
            <a:endParaRPr lang="en-US" dirty="0"/>
          </a:p>
        </p:txBody>
      </p:sp>
    </p:spTree>
    <p:extLst>
      <p:ext uri="{BB962C8B-B14F-4D97-AF65-F5344CB8AC3E}">
        <p14:creationId xmlns:p14="http://schemas.microsoft.com/office/powerpoint/2010/main" val="10622924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57C239-D02F-7244-8B16-42A2430E7AD3}" type="datetimeFigureOut">
              <a:rPr lang="en-US" smtClean="0"/>
              <a:t>7/11/22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3A3A23-9791-F040-9323-0A0E66D8C7EF}" type="slidenum">
              <a:rPr lang="en-US" smtClean="0"/>
              <a:t>‹#›</a:t>
            </a:fld>
            <a:endParaRPr lang="en-US" dirty="0"/>
          </a:p>
        </p:txBody>
      </p:sp>
    </p:spTree>
    <p:extLst>
      <p:ext uri="{BB962C8B-B14F-4D97-AF65-F5344CB8AC3E}">
        <p14:creationId xmlns:p14="http://schemas.microsoft.com/office/powerpoint/2010/main" val="2899957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57C239-D02F-7244-8B16-42A2430E7AD3}" type="datetimeFigureOut">
              <a:rPr lang="en-US" smtClean="0"/>
              <a:t>7/11/22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3A3A23-9791-F040-9323-0A0E66D8C7EF}" type="slidenum">
              <a:rPr lang="en-US" smtClean="0"/>
              <a:t>‹#›</a:t>
            </a:fld>
            <a:endParaRPr lang="en-US" dirty="0"/>
          </a:p>
        </p:txBody>
      </p:sp>
    </p:spTree>
    <p:extLst>
      <p:ext uri="{BB962C8B-B14F-4D97-AF65-F5344CB8AC3E}">
        <p14:creationId xmlns:p14="http://schemas.microsoft.com/office/powerpoint/2010/main" val="3674126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57C239-D02F-7244-8B16-42A2430E7AD3}" type="datetimeFigureOut">
              <a:rPr lang="en-US" smtClean="0"/>
              <a:t>7/11/22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3A3A23-9791-F040-9323-0A0E66D8C7EF}" type="slidenum">
              <a:rPr lang="en-US" smtClean="0"/>
              <a:t>‹#›</a:t>
            </a:fld>
            <a:endParaRPr lang="en-US" dirty="0"/>
          </a:p>
        </p:txBody>
      </p:sp>
    </p:spTree>
    <p:extLst>
      <p:ext uri="{BB962C8B-B14F-4D97-AF65-F5344CB8AC3E}">
        <p14:creationId xmlns:p14="http://schemas.microsoft.com/office/powerpoint/2010/main" val="3084063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2357C239-D02F-7244-8B16-42A2430E7AD3}" type="datetimeFigureOut">
              <a:rPr lang="en-US" smtClean="0"/>
              <a:t>7/11/22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3A3A23-9791-F040-9323-0A0E66D8C7EF}" type="slidenum">
              <a:rPr lang="en-US" smtClean="0"/>
              <a:t>‹#›</a:t>
            </a:fld>
            <a:endParaRPr lang="en-US" dirty="0"/>
          </a:p>
        </p:txBody>
      </p:sp>
    </p:spTree>
    <p:extLst>
      <p:ext uri="{BB962C8B-B14F-4D97-AF65-F5344CB8AC3E}">
        <p14:creationId xmlns:p14="http://schemas.microsoft.com/office/powerpoint/2010/main" val="115926023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2357C239-D02F-7244-8B16-42A2430E7AD3}" type="datetimeFigureOut">
              <a:rPr lang="en-US" smtClean="0"/>
              <a:t>7/11/22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E63A3A23-9791-F040-9323-0A0E66D8C7EF}" type="slidenum">
              <a:rPr lang="en-US" smtClean="0"/>
              <a:t>‹#›</a:t>
            </a:fld>
            <a:endParaRPr lang="en-US" dirty="0"/>
          </a:p>
        </p:txBody>
      </p:sp>
    </p:spTree>
    <p:extLst>
      <p:ext uri="{BB962C8B-B14F-4D97-AF65-F5344CB8AC3E}">
        <p14:creationId xmlns:p14="http://schemas.microsoft.com/office/powerpoint/2010/main" val="3459891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2357C239-D02F-7244-8B16-42A2430E7AD3}" type="datetimeFigureOut">
              <a:rPr lang="en-US" smtClean="0"/>
              <a:t>7/11/22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3A3A23-9791-F040-9323-0A0E66D8C7EF}"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948044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57C239-D02F-7244-8B16-42A2430E7AD3}" type="datetimeFigureOut">
              <a:rPr lang="en-US" smtClean="0"/>
              <a:t>7/11/22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3A3A23-9791-F040-9323-0A0E66D8C7EF}" type="slidenum">
              <a:rPr lang="en-US" smtClean="0"/>
              <a:t>‹#›</a:t>
            </a:fld>
            <a:endParaRPr lang="en-US" dirty="0"/>
          </a:p>
        </p:txBody>
      </p:sp>
    </p:spTree>
    <p:extLst>
      <p:ext uri="{BB962C8B-B14F-4D97-AF65-F5344CB8AC3E}">
        <p14:creationId xmlns:p14="http://schemas.microsoft.com/office/powerpoint/2010/main" val="1350336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7C239-D02F-7244-8B16-42A2430E7AD3}" type="datetimeFigureOut">
              <a:rPr lang="en-US" smtClean="0"/>
              <a:t>7/11/22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3A3A23-9791-F040-9323-0A0E66D8C7EF}" type="slidenum">
              <a:rPr lang="en-US" smtClean="0"/>
              <a:t>‹#›</a:t>
            </a:fld>
            <a:endParaRPr lang="en-US" dirty="0"/>
          </a:p>
        </p:txBody>
      </p:sp>
    </p:spTree>
    <p:extLst>
      <p:ext uri="{BB962C8B-B14F-4D97-AF65-F5344CB8AC3E}">
        <p14:creationId xmlns:p14="http://schemas.microsoft.com/office/powerpoint/2010/main" val="675608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2357C239-D02F-7244-8B16-42A2430E7AD3}" type="datetimeFigureOut">
              <a:rPr lang="en-US" smtClean="0"/>
              <a:t>7/11/22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E63A3A23-9791-F040-9323-0A0E66D8C7EF}" type="slidenum">
              <a:rPr lang="en-US" smtClean="0"/>
              <a:t>‹#›</a:t>
            </a:fld>
            <a:endParaRPr lang="en-US" dirty="0"/>
          </a:p>
        </p:txBody>
      </p:sp>
    </p:spTree>
    <p:extLst>
      <p:ext uri="{BB962C8B-B14F-4D97-AF65-F5344CB8AC3E}">
        <p14:creationId xmlns:p14="http://schemas.microsoft.com/office/powerpoint/2010/main" val="26081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357C239-D02F-7244-8B16-42A2430E7AD3}" type="datetimeFigureOut">
              <a:rPr lang="en-US" smtClean="0"/>
              <a:t>7/11/22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E63A3A23-9791-F040-9323-0A0E66D8C7EF}" type="slidenum">
              <a:rPr lang="en-US" smtClean="0"/>
              <a:t>‹#›</a:t>
            </a:fld>
            <a:endParaRPr lang="en-US" dirty="0"/>
          </a:p>
        </p:txBody>
      </p:sp>
    </p:spTree>
    <p:extLst>
      <p:ext uri="{BB962C8B-B14F-4D97-AF65-F5344CB8AC3E}">
        <p14:creationId xmlns:p14="http://schemas.microsoft.com/office/powerpoint/2010/main" val="32600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357C239-D02F-7244-8B16-42A2430E7AD3}" type="datetimeFigureOut">
              <a:rPr lang="en-US" smtClean="0"/>
              <a:t>7/11/22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E63A3A23-9791-F040-9323-0A0E66D8C7EF}" type="slidenum">
              <a:rPr lang="en-US" smtClean="0"/>
              <a:t>‹#›</a:t>
            </a:fld>
            <a:endParaRPr lang="en-US" dirty="0"/>
          </a:p>
        </p:txBody>
      </p:sp>
    </p:spTree>
    <p:extLst>
      <p:ext uri="{BB962C8B-B14F-4D97-AF65-F5344CB8AC3E}">
        <p14:creationId xmlns:p14="http://schemas.microsoft.com/office/powerpoint/2010/main" val="34002793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F18C2-6A9D-4AEB-A39B-390F3F9BF874}"/>
              </a:ext>
            </a:extLst>
          </p:cNvPr>
          <p:cNvSpPr>
            <a:spLocks noGrp="1"/>
          </p:cNvSpPr>
          <p:nvPr>
            <p:ph type="ctrTitle"/>
          </p:nvPr>
        </p:nvSpPr>
        <p:spPr>
          <a:solidFill>
            <a:schemeClr val="accent1">
              <a:lumMod val="75000"/>
            </a:schemeClr>
          </a:solidFill>
        </p:spPr>
        <p:txBody>
          <a:bodyPr/>
          <a:lstStyle/>
          <a:p>
            <a:r>
              <a:rPr lang="en-US" dirty="0">
                <a:solidFill>
                  <a:schemeClr val="tx1"/>
                </a:solidFill>
              </a:rPr>
              <a:t>Child support, paternity, adoption, procedure</a:t>
            </a:r>
          </a:p>
        </p:txBody>
      </p:sp>
      <p:sp>
        <p:nvSpPr>
          <p:cNvPr id="3" name="Subtitle 2">
            <a:extLst>
              <a:ext uri="{FF2B5EF4-FFF2-40B4-BE49-F238E27FC236}">
                <a16:creationId xmlns:a16="http://schemas.microsoft.com/office/drawing/2014/main" id="{E62C2875-643C-200E-6120-43FA5D45DB2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02130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F6803-5D11-9C72-0152-B6E91654C4DA}"/>
              </a:ext>
            </a:extLst>
          </p:cNvPr>
          <p:cNvSpPr>
            <a:spLocks noGrp="1"/>
          </p:cNvSpPr>
          <p:nvPr>
            <p:ph type="title"/>
          </p:nvPr>
        </p:nvSpPr>
        <p:spPr>
          <a:solidFill>
            <a:schemeClr val="accent1">
              <a:lumMod val="75000"/>
            </a:schemeClr>
          </a:solidFill>
        </p:spPr>
        <p:txBody>
          <a:bodyPr/>
          <a:lstStyle/>
          <a:p>
            <a:r>
              <a:rPr lang="en-US" dirty="0">
                <a:solidFill>
                  <a:schemeClr val="bg1"/>
                </a:solidFill>
              </a:rPr>
              <a:t>Smith v. smith</a:t>
            </a:r>
          </a:p>
        </p:txBody>
      </p:sp>
      <p:sp>
        <p:nvSpPr>
          <p:cNvPr id="3" name="Content Placeholder 2">
            <a:extLst>
              <a:ext uri="{FF2B5EF4-FFF2-40B4-BE49-F238E27FC236}">
                <a16:creationId xmlns:a16="http://schemas.microsoft.com/office/drawing/2014/main" id="{9D0FB0EA-F601-7576-2AD0-1005F2450FE7}"/>
              </a:ext>
            </a:extLst>
          </p:cNvPr>
          <p:cNvSpPr>
            <a:spLocks noGrp="1"/>
          </p:cNvSpPr>
          <p:nvPr>
            <p:ph idx="1"/>
          </p:nvPr>
        </p:nvSpPr>
        <p:spPr>
          <a:xfrm>
            <a:off x="6736080" y="804672"/>
            <a:ext cx="4815840" cy="5538978"/>
          </a:xfrm>
        </p:spPr>
        <p:txBody>
          <a:bodyPr>
            <a:noAutofit/>
          </a:bodyPr>
          <a:lstStyle/>
          <a:p>
            <a:pPr marL="0" indent="0">
              <a:buNone/>
            </a:pPr>
            <a:r>
              <a:rPr lang="en-US" sz="2200" dirty="0"/>
              <a:t>- Mother and daughter move; son remains with father; father suspends child support payments</a:t>
            </a:r>
          </a:p>
          <a:p>
            <a:pPr marL="0" indent="0">
              <a:buNone/>
            </a:pPr>
            <a:endParaRPr lang="en-US" sz="2200" dirty="0"/>
          </a:p>
          <a:p>
            <a:pPr marL="0" indent="0">
              <a:buNone/>
            </a:pPr>
            <a:r>
              <a:rPr lang="en-US" sz="2200" dirty="0"/>
              <a:t>- Son goes to boarding school; father pays ½ tuition.</a:t>
            </a:r>
          </a:p>
          <a:p>
            <a:pPr marL="0" indent="0">
              <a:buNone/>
            </a:pPr>
            <a:endParaRPr lang="en-US" sz="2200" dirty="0"/>
          </a:p>
          <a:p>
            <a:pPr marL="0" indent="0">
              <a:buNone/>
            </a:pPr>
            <a:r>
              <a:rPr lang="en-US" sz="2200" dirty="0"/>
              <a:t>- Son moves back with father; custody is transferred to father.</a:t>
            </a:r>
          </a:p>
          <a:p>
            <a:pPr marL="0" indent="0">
              <a:buNone/>
            </a:pPr>
            <a:endParaRPr lang="en-US" sz="2200" dirty="0"/>
          </a:p>
          <a:p>
            <a:pPr marL="0" indent="0">
              <a:buNone/>
            </a:pPr>
            <a:r>
              <a:rPr lang="en-US" sz="2200" dirty="0"/>
              <a:t>The chancellor ordered, and the court of appeals affirmed, that the father owed child support while the boy was in boarding school.</a:t>
            </a:r>
          </a:p>
        </p:txBody>
      </p:sp>
      <p:sp>
        <p:nvSpPr>
          <p:cNvPr id="4" name="Text Placeholder 3">
            <a:extLst>
              <a:ext uri="{FF2B5EF4-FFF2-40B4-BE49-F238E27FC236}">
                <a16:creationId xmlns:a16="http://schemas.microsoft.com/office/drawing/2014/main" id="{77A56574-A4F8-6E91-B7BF-6075EFB8BF9B}"/>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11761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64FEA-86AF-BF56-5E48-7E6C8838A2C3}"/>
              </a:ext>
            </a:extLst>
          </p:cNvPr>
          <p:cNvSpPr>
            <a:spLocks noGrp="1"/>
          </p:cNvSpPr>
          <p:nvPr>
            <p:ph type="title"/>
          </p:nvPr>
        </p:nvSpPr>
        <p:spPr>
          <a:solidFill>
            <a:schemeClr val="accent1">
              <a:lumMod val="75000"/>
            </a:schemeClr>
          </a:solidFill>
        </p:spPr>
        <p:txBody>
          <a:bodyPr/>
          <a:lstStyle/>
          <a:p>
            <a:r>
              <a:rPr lang="en-US" dirty="0">
                <a:solidFill>
                  <a:schemeClr val="bg1"/>
                </a:solidFill>
              </a:rPr>
              <a:t>Smith v. smith</a:t>
            </a:r>
          </a:p>
        </p:txBody>
      </p:sp>
      <p:sp>
        <p:nvSpPr>
          <p:cNvPr id="3" name="Content Placeholder 2">
            <a:extLst>
              <a:ext uri="{FF2B5EF4-FFF2-40B4-BE49-F238E27FC236}">
                <a16:creationId xmlns:a16="http://schemas.microsoft.com/office/drawing/2014/main" id="{82178B5C-5521-BFFC-6314-41CE5B3DC116}"/>
              </a:ext>
            </a:extLst>
          </p:cNvPr>
          <p:cNvSpPr>
            <a:spLocks noGrp="1"/>
          </p:cNvSpPr>
          <p:nvPr>
            <p:ph idx="1"/>
          </p:nvPr>
        </p:nvSpPr>
        <p:spPr/>
        <p:txBody>
          <a:bodyPr/>
          <a:lstStyle/>
          <a:p>
            <a:pPr marL="0" indent="0">
              <a:buNone/>
            </a:pPr>
            <a:r>
              <a:rPr lang="en-US" dirty="0"/>
              <a:t>A custodial mother decided to move a daughter to a more expensive school.  The father objected that the choice was financially unreasonable.</a:t>
            </a:r>
          </a:p>
          <a:p>
            <a:pPr marL="0" indent="0">
              <a:buNone/>
            </a:pPr>
            <a:endParaRPr lang="en-US" dirty="0"/>
          </a:p>
          <a:p>
            <a:pPr marL="0" indent="0">
              <a:buNone/>
            </a:pPr>
            <a:r>
              <a:rPr lang="en-US" i="1" dirty="0"/>
              <a:t>Held: </a:t>
            </a:r>
            <a:r>
              <a:rPr lang="en-US" dirty="0"/>
              <a:t>Custodial parents have a duty of reasonableness in making financial decisions that impact a noncustodial parent. But, in this case, the choice was reasonable.</a:t>
            </a:r>
          </a:p>
          <a:p>
            <a:pPr marL="0" indent="0">
              <a:buNone/>
            </a:pPr>
            <a:endParaRPr lang="en-US" dirty="0"/>
          </a:p>
          <a:p>
            <a:pPr marL="0" indent="0">
              <a:buNone/>
            </a:pPr>
            <a:r>
              <a:rPr lang="en-US" i="1" dirty="0"/>
              <a:t>Practice tip:  </a:t>
            </a:r>
            <a:r>
              <a:rPr lang="en-US" dirty="0"/>
              <a:t>Consider placing a cap on tuition costs when a parent agrees to pay the costs of private school tuition. (Ex: Father agrees to pay the costs of private school tuition not to exceed the costs of child’s current school).</a:t>
            </a:r>
            <a:endParaRPr lang="en-US" i="1" dirty="0"/>
          </a:p>
        </p:txBody>
      </p:sp>
      <p:sp>
        <p:nvSpPr>
          <p:cNvPr id="4" name="Text Placeholder 3">
            <a:extLst>
              <a:ext uri="{FF2B5EF4-FFF2-40B4-BE49-F238E27FC236}">
                <a16:creationId xmlns:a16="http://schemas.microsoft.com/office/drawing/2014/main" id="{9CB1F17E-5887-AA8F-3B2E-4D38D0848E70}"/>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603725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956B9-F634-E62D-1997-3BA841F0A742}"/>
              </a:ext>
            </a:extLst>
          </p:cNvPr>
          <p:cNvSpPr>
            <a:spLocks noGrp="1"/>
          </p:cNvSpPr>
          <p:nvPr>
            <p:ph type="title"/>
          </p:nvPr>
        </p:nvSpPr>
        <p:spPr>
          <a:solidFill>
            <a:schemeClr val="accent1">
              <a:lumMod val="75000"/>
            </a:schemeClr>
          </a:solidFill>
        </p:spPr>
        <p:txBody>
          <a:bodyPr/>
          <a:lstStyle/>
          <a:p>
            <a:r>
              <a:rPr lang="en-US" dirty="0">
                <a:solidFill>
                  <a:schemeClr val="bg1"/>
                </a:solidFill>
              </a:rPr>
              <a:t>Child support modification and enforcement: arrearages</a:t>
            </a:r>
          </a:p>
        </p:txBody>
      </p:sp>
      <p:sp>
        <p:nvSpPr>
          <p:cNvPr id="3" name="Content Placeholder 2">
            <a:extLst>
              <a:ext uri="{FF2B5EF4-FFF2-40B4-BE49-F238E27FC236}">
                <a16:creationId xmlns:a16="http://schemas.microsoft.com/office/drawing/2014/main" id="{3DB017B2-D776-CBDB-2BFA-92966853D5B9}"/>
              </a:ext>
            </a:extLst>
          </p:cNvPr>
          <p:cNvSpPr>
            <a:spLocks noGrp="1"/>
          </p:cNvSpPr>
          <p:nvPr>
            <p:ph idx="1"/>
          </p:nvPr>
        </p:nvSpPr>
        <p:spPr/>
        <p:txBody>
          <a:bodyPr>
            <a:normAutofit/>
          </a:bodyPr>
          <a:lstStyle/>
          <a:p>
            <a:pPr marL="0" indent="0">
              <a:buNone/>
            </a:pPr>
            <a:r>
              <a:rPr lang="en-US" sz="2200" b="1" dirty="0"/>
              <a:t>The following are not a defense to a judgment for arrearages:</a:t>
            </a:r>
          </a:p>
          <a:p>
            <a:pPr>
              <a:buFontTx/>
              <a:buChar char="-"/>
            </a:pPr>
            <a:r>
              <a:rPr lang="en-US" sz="2200" dirty="0"/>
              <a:t>that the parents entered an out-of-court agreement to reduce support</a:t>
            </a:r>
          </a:p>
          <a:p>
            <a:pPr>
              <a:buFontTx/>
              <a:buChar char="-"/>
            </a:pPr>
            <a:r>
              <a:rPr lang="en-US" sz="2200" dirty="0"/>
              <a:t>that the court would have reduced support if the payor had timely filed after losing his job</a:t>
            </a:r>
          </a:p>
          <a:p>
            <a:pPr>
              <a:buFontTx/>
              <a:buChar char="-"/>
            </a:pPr>
            <a:r>
              <a:rPr lang="en-US" sz="2200" dirty="0"/>
              <a:t>that the custodial parent interfered with visitation.</a:t>
            </a:r>
          </a:p>
        </p:txBody>
      </p:sp>
    </p:spTree>
    <p:extLst>
      <p:ext uri="{BB962C8B-B14F-4D97-AF65-F5344CB8AC3E}">
        <p14:creationId xmlns:p14="http://schemas.microsoft.com/office/powerpoint/2010/main" val="1430959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F8F20B-E978-3531-836E-97FD5C004AF9}"/>
              </a:ext>
            </a:extLst>
          </p:cNvPr>
          <p:cNvSpPr>
            <a:spLocks noGrp="1"/>
          </p:cNvSpPr>
          <p:nvPr>
            <p:ph type="title"/>
          </p:nvPr>
        </p:nvSpPr>
        <p:spPr>
          <a:solidFill>
            <a:schemeClr val="accent1">
              <a:lumMod val="75000"/>
            </a:schemeClr>
          </a:solidFill>
        </p:spPr>
        <p:txBody>
          <a:bodyPr/>
          <a:lstStyle/>
          <a:p>
            <a:r>
              <a:rPr lang="en-US" dirty="0">
                <a:solidFill>
                  <a:schemeClr val="bg1"/>
                </a:solidFill>
              </a:rPr>
              <a:t>Settlement options</a:t>
            </a:r>
          </a:p>
        </p:txBody>
      </p:sp>
      <p:sp>
        <p:nvSpPr>
          <p:cNvPr id="5" name="Content Placeholder 4">
            <a:extLst>
              <a:ext uri="{FF2B5EF4-FFF2-40B4-BE49-F238E27FC236}">
                <a16:creationId xmlns:a16="http://schemas.microsoft.com/office/drawing/2014/main" id="{B753571D-EEF5-4ABA-AD57-E6A505EF2C5B}"/>
              </a:ext>
            </a:extLst>
          </p:cNvPr>
          <p:cNvSpPr>
            <a:spLocks noGrp="1"/>
          </p:cNvSpPr>
          <p:nvPr>
            <p:ph idx="1"/>
          </p:nvPr>
        </p:nvSpPr>
        <p:spPr/>
        <p:txBody>
          <a:bodyPr/>
          <a:lstStyle/>
          <a:p>
            <a:pPr marL="0" indent="0">
              <a:buNone/>
            </a:pPr>
            <a:r>
              <a:rPr lang="en-US" b="1" dirty="0"/>
              <a:t>Courts </a:t>
            </a:r>
            <a:r>
              <a:rPr lang="en-US" dirty="0"/>
              <a:t>may not forgive arrearages (and attorneys cannot not compromise arrearages). They are vested at the time payment is due.</a:t>
            </a:r>
          </a:p>
          <a:p>
            <a:pPr marL="0" indent="0">
              <a:buNone/>
            </a:pPr>
            <a:endParaRPr lang="en-US" dirty="0"/>
          </a:p>
          <a:p>
            <a:pPr marL="0" indent="0">
              <a:buNone/>
            </a:pPr>
            <a:r>
              <a:rPr lang="en-US" dirty="0"/>
              <a:t>The only exceptions are offsets against arrearages </a:t>
            </a:r>
          </a:p>
          <a:p>
            <a:pPr>
              <a:buFontTx/>
              <a:buChar char="-"/>
            </a:pPr>
            <a:r>
              <a:rPr lang="en-US" dirty="0"/>
              <a:t>for direct payments for items that would be covered by child support</a:t>
            </a:r>
          </a:p>
          <a:p>
            <a:pPr>
              <a:buFontTx/>
              <a:buChar char="-"/>
            </a:pPr>
            <a:r>
              <a:rPr lang="en-US" dirty="0"/>
              <a:t>for lump sum disability payments to the children for the period of arrearages</a:t>
            </a:r>
          </a:p>
          <a:p>
            <a:pPr>
              <a:buFontTx/>
              <a:buChar char="-"/>
            </a:pPr>
            <a:r>
              <a:rPr lang="en-US" dirty="0"/>
              <a:t>for periods in which the children lived with the noncustodial parent</a:t>
            </a:r>
          </a:p>
          <a:p>
            <a:pPr>
              <a:buFontTx/>
              <a:buChar char="-"/>
            </a:pPr>
            <a:r>
              <a:rPr lang="en-US" dirty="0"/>
              <a:t>for periods after one child’s emancipation.</a:t>
            </a:r>
          </a:p>
          <a:p>
            <a:pPr marL="0" indent="0">
              <a:buNone/>
            </a:pPr>
            <a:endParaRPr lang="en-US" dirty="0"/>
          </a:p>
        </p:txBody>
      </p:sp>
      <p:sp>
        <p:nvSpPr>
          <p:cNvPr id="6" name="Text Placeholder 5">
            <a:extLst>
              <a:ext uri="{FF2B5EF4-FFF2-40B4-BE49-F238E27FC236}">
                <a16:creationId xmlns:a16="http://schemas.microsoft.com/office/drawing/2014/main" id="{11E10591-947B-24E2-83C6-0B1DD3BB3F36}"/>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439961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1603A5-2C93-714C-1B12-8BD182D99046}"/>
              </a:ext>
            </a:extLst>
          </p:cNvPr>
          <p:cNvSpPr>
            <a:spLocks noGrp="1"/>
          </p:cNvSpPr>
          <p:nvPr>
            <p:ph type="title"/>
          </p:nvPr>
        </p:nvSpPr>
        <p:spPr>
          <a:solidFill>
            <a:schemeClr val="accent2"/>
          </a:solidFill>
        </p:spPr>
        <p:txBody>
          <a:bodyPr/>
          <a:lstStyle/>
          <a:p>
            <a:r>
              <a:rPr lang="en-US" dirty="0">
                <a:solidFill>
                  <a:schemeClr val="bg1"/>
                </a:solidFill>
              </a:rPr>
              <a:t>Attorney contingent fees</a:t>
            </a:r>
          </a:p>
        </p:txBody>
      </p:sp>
      <p:sp>
        <p:nvSpPr>
          <p:cNvPr id="6" name="Content Placeholder 5">
            <a:extLst>
              <a:ext uri="{FF2B5EF4-FFF2-40B4-BE49-F238E27FC236}">
                <a16:creationId xmlns:a16="http://schemas.microsoft.com/office/drawing/2014/main" id="{4AB55428-B3A9-8771-14E9-F0F6AEF04928}"/>
              </a:ext>
            </a:extLst>
          </p:cNvPr>
          <p:cNvSpPr>
            <a:spLocks noGrp="1"/>
          </p:cNvSpPr>
          <p:nvPr>
            <p:ph idx="1"/>
          </p:nvPr>
        </p:nvSpPr>
        <p:spPr>
          <a:xfrm>
            <a:off x="2231136" y="2638044"/>
            <a:ext cx="7729728" cy="3417068"/>
          </a:xfrm>
        </p:spPr>
        <p:txBody>
          <a:bodyPr>
            <a:noAutofit/>
          </a:bodyPr>
          <a:lstStyle/>
          <a:p>
            <a:pPr marL="0" indent="0">
              <a:buNone/>
            </a:pPr>
            <a:r>
              <a:rPr lang="en-US" sz="2200" dirty="0"/>
              <a:t>Attorneys are prohibited from charging contingent fees in most family law matters. </a:t>
            </a:r>
            <a:r>
              <a:rPr lang="en-US" sz="2200" cap="small" dirty="0"/>
              <a:t>Miss. R. Prof. Conduct</a:t>
            </a:r>
            <a:r>
              <a:rPr lang="en-US" sz="2200" dirty="0"/>
              <a:t> 1.5(d)(1); </a:t>
            </a:r>
            <a:r>
              <a:rPr lang="en-US" sz="2200" i="1" dirty="0"/>
              <a:t>see</a:t>
            </a:r>
            <a:r>
              <a:rPr lang="en-US" sz="2200" dirty="0"/>
              <a:t> Avant v. Whitten, 253 So. 2d 394, 396 (Miss. 1971) (void as against public policy).</a:t>
            </a:r>
          </a:p>
          <a:p>
            <a:pPr marL="0" indent="0">
              <a:buNone/>
            </a:pPr>
            <a:endParaRPr lang="en-US" sz="2200" dirty="0"/>
          </a:p>
          <a:p>
            <a:pPr marL="0" indent="0">
              <a:buNone/>
            </a:pPr>
            <a:r>
              <a:rPr lang="en-US" sz="2200" dirty="0"/>
              <a:t>However, attorneys MAY charge a reasonable contingency fee for collection of past-due alimony and child support. M.S.B. Ethics Op. 88 (Sept. 23, 1983).</a:t>
            </a:r>
          </a:p>
        </p:txBody>
      </p:sp>
    </p:spTree>
    <p:extLst>
      <p:ext uri="{BB962C8B-B14F-4D97-AF65-F5344CB8AC3E}">
        <p14:creationId xmlns:p14="http://schemas.microsoft.com/office/powerpoint/2010/main" val="3506815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42DD2-4A22-6457-B46B-70184ED507EB}"/>
              </a:ext>
            </a:extLst>
          </p:cNvPr>
          <p:cNvSpPr>
            <a:spLocks noGrp="1"/>
          </p:cNvSpPr>
          <p:nvPr>
            <p:ph type="title"/>
          </p:nvPr>
        </p:nvSpPr>
        <p:spPr>
          <a:solidFill>
            <a:schemeClr val="accent1">
              <a:lumMod val="75000"/>
            </a:schemeClr>
          </a:solidFill>
        </p:spPr>
        <p:txBody>
          <a:bodyPr/>
          <a:lstStyle/>
          <a:p>
            <a:r>
              <a:rPr lang="en-US" dirty="0">
                <a:solidFill>
                  <a:schemeClr val="bg1"/>
                </a:solidFill>
              </a:rPr>
              <a:t>Enforcing property division</a:t>
            </a:r>
          </a:p>
        </p:txBody>
      </p:sp>
      <p:sp>
        <p:nvSpPr>
          <p:cNvPr id="5" name="Content Placeholder 4">
            <a:extLst>
              <a:ext uri="{FF2B5EF4-FFF2-40B4-BE49-F238E27FC236}">
                <a16:creationId xmlns:a16="http://schemas.microsoft.com/office/drawing/2014/main" id="{7F9162AF-EA19-F946-1A7C-B355F19D32C8}"/>
              </a:ext>
            </a:extLst>
          </p:cNvPr>
          <p:cNvSpPr>
            <a:spLocks noGrp="1"/>
          </p:cNvSpPr>
          <p:nvPr>
            <p:ph idx="1"/>
          </p:nvPr>
        </p:nvSpPr>
        <p:spPr/>
        <p:txBody>
          <a:bodyPr>
            <a:normAutofit/>
          </a:bodyPr>
          <a:lstStyle/>
          <a:p>
            <a:pPr marL="0" indent="0">
              <a:buNone/>
            </a:pPr>
            <a:r>
              <a:rPr lang="en-US" sz="2200" b="1" dirty="0"/>
              <a:t>Siders v. Zickler:</a:t>
            </a:r>
          </a:p>
          <a:p>
            <a:pPr marL="0" indent="0">
              <a:buNone/>
            </a:pPr>
            <a:r>
              <a:rPr lang="en-US" sz="2200" dirty="0"/>
              <a:t>2002 – PSA provided that husband would maintain insurance.</a:t>
            </a:r>
          </a:p>
          <a:p>
            <a:pPr marL="0" indent="0">
              <a:buNone/>
            </a:pPr>
            <a:r>
              <a:rPr lang="en-US" sz="2200" dirty="0"/>
              <a:t>2013 – Husband allowed insurance to lapse.</a:t>
            </a:r>
          </a:p>
          <a:p>
            <a:pPr marL="0" indent="0">
              <a:buNone/>
            </a:pPr>
            <a:r>
              <a:rPr lang="en-US" sz="2200" dirty="0"/>
              <a:t>2019 – Wife petitioned to enforce provision.</a:t>
            </a:r>
          </a:p>
          <a:p>
            <a:pPr marL="0" indent="0">
              <a:buNone/>
            </a:pPr>
            <a:endParaRPr lang="en-US" sz="2200" dirty="0"/>
          </a:p>
          <a:p>
            <a:pPr marL="0" indent="0">
              <a:buNone/>
            </a:pPr>
            <a:r>
              <a:rPr lang="en-US" sz="2200" i="1" dirty="0"/>
              <a:t>Held: </a:t>
            </a:r>
            <a:r>
              <a:rPr lang="en-US" sz="2200" dirty="0"/>
              <a:t>The 7-year statute of limitations for judgments applies, not the 3-year statute of limitations on contracts. </a:t>
            </a:r>
          </a:p>
        </p:txBody>
      </p:sp>
    </p:spTree>
    <p:extLst>
      <p:ext uri="{BB962C8B-B14F-4D97-AF65-F5344CB8AC3E}">
        <p14:creationId xmlns:p14="http://schemas.microsoft.com/office/powerpoint/2010/main" val="3028042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B0880-109D-B02A-9571-CF791226D56A}"/>
              </a:ext>
            </a:extLst>
          </p:cNvPr>
          <p:cNvSpPr>
            <a:spLocks noGrp="1"/>
          </p:cNvSpPr>
          <p:nvPr>
            <p:ph type="title"/>
          </p:nvPr>
        </p:nvSpPr>
        <p:spPr>
          <a:solidFill>
            <a:schemeClr val="accent2"/>
          </a:solidFill>
        </p:spPr>
        <p:txBody>
          <a:bodyPr/>
          <a:lstStyle/>
          <a:p>
            <a:r>
              <a:rPr lang="en-US" dirty="0">
                <a:solidFill>
                  <a:schemeClr val="bg1"/>
                </a:solidFill>
              </a:rPr>
              <a:t>Enforcing property division</a:t>
            </a:r>
          </a:p>
        </p:txBody>
      </p:sp>
      <p:sp>
        <p:nvSpPr>
          <p:cNvPr id="3" name="Content Placeholder 2">
            <a:extLst>
              <a:ext uri="{FF2B5EF4-FFF2-40B4-BE49-F238E27FC236}">
                <a16:creationId xmlns:a16="http://schemas.microsoft.com/office/drawing/2014/main" id="{4F5A3F32-DFA3-46E9-1441-D577D549BC72}"/>
              </a:ext>
            </a:extLst>
          </p:cNvPr>
          <p:cNvSpPr>
            <a:spLocks noGrp="1"/>
          </p:cNvSpPr>
          <p:nvPr>
            <p:ph idx="1"/>
          </p:nvPr>
        </p:nvSpPr>
        <p:spPr/>
        <p:txBody>
          <a:bodyPr/>
          <a:lstStyle/>
          <a:p>
            <a:pPr marL="0" indent="0">
              <a:buNone/>
            </a:pPr>
            <a:r>
              <a:rPr lang="en-US" sz="2200" b="1" dirty="0"/>
              <a:t>Coleman v. WGST, LLC:</a:t>
            </a:r>
          </a:p>
          <a:p>
            <a:pPr marL="0" indent="0">
              <a:buNone/>
            </a:pPr>
            <a:r>
              <a:rPr lang="en-US" sz="2200" dirty="0"/>
              <a:t>2010 – TN divorce judgment gives wife lien on MS property</a:t>
            </a:r>
          </a:p>
          <a:p>
            <a:pPr marL="0" indent="0">
              <a:buNone/>
            </a:pPr>
            <a:r>
              <a:rPr lang="en-US" sz="2200" dirty="0"/>
              <a:t>2012 – Wife enrolls judgment in MS</a:t>
            </a:r>
          </a:p>
          <a:p>
            <a:pPr marL="0" indent="0">
              <a:buNone/>
            </a:pPr>
            <a:r>
              <a:rPr lang="en-US" sz="2200" dirty="0"/>
              <a:t>2019 – Wife seeks to enforce judgment</a:t>
            </a:r>
          </a:p>
          <a:p>
            <a:pPr marL="0" indent="0">
              <a:buNone/>
            </a:pPr>
            <a:endParaRPr lang="en-US" sz="2200" dirty="0"/>
          </a:p>
          <a:p>
            <a:pPr marL="0" indent="0">
              <a:buNone/>
            </a:pPr>
            <a:r>
              <a:rPr lang="en-US" sz="2200" i="1" dirty="0"/>
              <a:t>Held: </a:t>
            </a:r>
            <a:r>
              <a:rPr lang="en-US" sz="2200" dirty="0"/>
              <a:t>the 7-year statute of limitations began to run from the date of judgment, not from the date of enrollment</a:t>
            </a:r>
            <a:r>
              <a:rPr lang="en-US" dirty="0"/>
              <a:t>.</a:t>
            </a:r>
          </a:p>
        </p:txBody>
      </p:sp>
    </p:spTree>
    <p:extLst>
      <p:ext uri="{BB962C8B-B14F-4D97-AF65-F5344CB8AC3E}">
        <p14:creationId xmlns:p14="http://schemas.microsoft.com/office/powerpoint/2010/main" val="1657339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E3614-B347-A542-BFD2-ABDD3EBE5AF4}"/>
              </a:ext>
            </a:extLst>
          </p:cNvPr>
          <p:cNvSpPr>
            <a:spLocks noGrp="1"/>
          </p:cNvSpPr>
          <p:nvPr>
            <p:ph type="title"/>
          </p:nvPr>
        </p:nvSpPr>
        <p:spPr>
          <a:solidFill>
            <a:schemeClr val="accent2"/>
          </a:solidFill>
        </p:spPr>
        <p:txBody>
          <a:bodyPr/>
          <a:lstStyle/>
          <a:p>
            <a:r>
              <a:rPr lang="en-US" dirty="0">
                <a:solidFill>
                  <a:schemeClr val="bg1"/>
                </a:solidFill>
              </a:rPr>
              <a:t>Statute of limitations on paternity actions</a:t>
            </a:r>
          </a:p>
        </p:txBody>
      </p:sp>
      <p:sp>
        <p:nvSpPr>
          <p:cNvPr id="3" name="Content Placeholder 2">
            <a:extLst>
              <a:ext uri="{FF2B5EF4-FFF2-40B4-BE49-F238E27FC236}">
                <a16:creationId xmlns:a16="http://schemas.microsoft.com/office/drawing/2014/main" id="{F2BC2AC0-4577-C2D8-48C8-BED3091D5414}"/>
              </a:ext>
            </a:extLst>
          </p:cNvPr>
          <p:cNvSpPr>
            <a:spLocks noGrp="1"/>
          </p:cNvSpPr>
          <p:nvPr>
            <p:ph idx="1"/>
          </p:nvPr>
        </p:nvSpPr>
        <p:spPr/>
        <p:txBody>
          <a:bodyPr>
            <a:normAutofit/>
          </a:bodyPr>
          <a:lstStyle/>
          <a:p>
            <a:pPr marL="0" indent="0">
              <a:buNone/>
            </a:pPr>
            <a:r>
              <a:rPr lang="en-US" sz="2200" b="1" dirty="0"/>
              <a:t>Friday v. Miss. Dep’t Human Services:</a:t>
            </a:r>
          </a:p>
          <a:p>
            <a:pPr marL="0" indent="0">
              <a:buNone/>
            </a:pPr>
            <a:r>
              <a:rPr lang="en-US" sz="2200" dirty="0"/>
              <a:t>A father argued that a court may not enter a paternity judgment and order child support after a child reaches majority.</a:t>
            </a:r>
          </a:p>
          <a:p>
            <a:pPr marL="0" indent="0">
              <a:buNone/>
            </a:pPr>
            <a:endParaRPr lang="en-US" sz="2200" dirty="0"/>
          </a:p>
          <a:p>
            <a:pPr marL="0" indent="0">
              <a:buNone/>
            </a:pPr>
            <a:r>
              <a:rPr lang="en-US" sz="2200" i="1" dirty="0"/>
              <a:t>Held: </a:t>
            </a:r>
            <a:r>
              <a:rPr lang="en-US" sz="2200" dirty="0"/>
              <a:t>Miss. Code Ann. 93-9-1 requires that suit be </a:t>
            </a:r>
            <a:r>
              <a:rPr lang="en-US" sz="2200" i="1" dirty="0"/>
              <a:t>instituted</a:t>
            </a:r>
            <a:r>
              <a:rPr lang="en-US" sz="2200" dirty="0"/>
              <a:t> before majority, not that judgment be rendered before majority.</a:t>
            </a:r>
          </a:p>
        </p:txBody>
      </p:sp>
    </p:spTree>
    <p:extLst>
      <p:ext uri="{BB962C8B-B14F-4D97-AF65-F5344CB8AC3E}">
        <p14:creationId xmlns:p14="http://schemas.microsoft.com/office/powerpoint/2010/main" val="2267843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64C904-A292-05B7-E310-472E0CC8D0FF}"/>
              </a:ext>
            </a:extLst>
          </p:cNvPr>
          <p:cNvSpPr>
            <a:spLocks noGrp="1"/>
          </p:cNvSpPr>
          <p:nvPr>
            <p:ph type="title"/>
          </p:nvPr>
        </p:nvSpPr>
        <p:spPr>
          <a:solidFill>
            <a:schemeClr val="accent1">
              <a:lumMod val="75000"/>
            </a:schemeClr>
          </a:solidFill>
        </p:spPr>
        <p:txBody>
          <a:bodyPr/>
          <a:lstStyle/>
          <a:p>
            <a:r>
              <a:rPr lang="en-US" dirty="0">
                <a:solidFill>
                  <a:schemeClr val="bg1"/>
                </a:solidFill>
              </a:rPr>
              <a:t>Paternity for inheritance</a:t>
            </a:r>
          </a:p>
        </p:txBody>
      </p:sp>
      <p:sp>
        <p:nvSpPr>
          <p:cNvPr id="5" name="Content Placeholder 4">
            <a:extLst>
              <a:ext uri="{FF2B5EF4-FFF2-40B4-BE49-F238E27FC236}">
                <a16:creationId xmlns:a16="http://schemas.microsoft.com/office/drawing/2014/main" id="{DCC615E7-0B98-9C97-0257-6C3D7E2DCC66}"/>
              </a:ext>
            </a:extLst>
          </p:cNvPr>
          <p:cNvSpPr>
            <a:spLocks noGrp="1"/>
          </p:cNvSpPr>
          <p:nvPr>
            <p:ph sz="half" idx="1"/>
          </p:nvPr>
        </p:nvSpPr>
        <p:spPr/>
        <p:txBody>
          <a:bodyPr/>
          <a:lstStyle/>
          <a:p>
            <a:pPr marL="0" indent="0">
              <a:buNone/>
            </a:pPr>
            <a:r>
              <a:rPr lang="en-US" sz="2400" b="1" dirty="0"/>
              <a:t>In re Estate of Randle:</a:t>
            </a:r>
          </a:p>
          <a:p>
            <a:pPr marL="0" indent="0">
              <a:buNone/>
            </a:pPr>
            <a:endParaRPr lang="en-US" sz="2200" dirty="0"/>
          </a:p>
          <a:p>
            <a:pPr marL="0" indent="0">
              <a:buNone/>
            </a:pPr>
            <a:r>
              <a:rPr lang="en-US" sz="2200" dirty="0"/>
              <a:t>There is a rebuttable presumption that a man is the biological father of children born to his wife.</a:t>
            </a:r>
          </a:p>
          <a:p>
            <a:pPr marL="0" indent="0">
              <a:buNone/>
            </a:pPr>
            <a:endParaRPr lang="en-US" dirty="0"/>
          </a:p>
          <a:p>
            <a:pPr marL="0" indent="0">
              <a:buNone/>
            </a:pPr>
            <a:endParaRPr lang="en-US" dirty="0"/>
          </a:p>
        </p:txBody>
      </p:sp>
      <p:sp>
        <p:nvSpPr>
          <p:cNvPr id="6" name="Content Placeholder 5">
            <a:extLst>
              <a:ext uri="{FF2B5EF4-FFF2-40B4-BE49-F238E27FC236}">
                <a16:creationId xmlns:a16="http://schemas.microsoft.com/office/drawing/2014/main" id="{503754F9-A3E3-D97E-5C17-D34FC115EE93}"/>
              </a:ext>
            </a:extLst>
          </p:cNvPr>
          <p:cNvSpPr>
            <a:spLocks noGrp="1"/>
          </p:cNvSpPr>
          <p:nvPr>
            <p:ph sz="half" idx="2"/>
          </p:nvPr>
        </p:nvSpPr>
        <p:spPr/>
        <p:txBody>
          <a:bodyPr>
            <a:normAutofit/>
          </a:bodyPr>
          <a:lstStyle/>
          <a:p>
            <a:pPr marL="0" indent="0">
              <a:buNone/>
            </a:pPr>
            <a:r>
              <a:rPr lang="en-US" sz="2200" dirty="0"/>
              <a:t>The presumption was rebutted by genetic tests showing that children of a deceased’s first marriage were unrelated to the son of his second marriage and his nonmarital child. Tests showed a 99.99% likelihood that the two of them were siblings.</a:t>
            </a:r>
          </a:p>
        </p:txBody>
      </p:sp>
    </p:spTree>
    <p:extLst>
      <p:ext uri="{BB962C8B-B14F-4D97-AF65-F5344CB8AC3E}">
        <p14:creationId xmlns:p14="http://schemas.microsoft.com/office/powerpoint/2010/main" val="987432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CF48-B830-F90C-FC40-56AB472A2E1F}"/>
              </a:ext>
            </a:extLst>
          </p:cNvPr>
          <p:cNvSpPr>
            <a:spLocks noGrp="1"/>
          </p:cNvSpPr>
          <p:nvPr>
            <p:ph type="title"/>
          </p:nvPr>
        </p:nvSpPr>
        <p:spPr>
          <a:solidFill>
            <a:schemeClr val="accent2"/>
          </a:solidFill>
        </p:spPr>
        <p:txBody>
          <a:bodyPr/>
          <a:lstStyle/>
          <a:p>
            <a:r>
              <a:rPr lang="en-US" dirty="0">
                <a:solidFill>
                  <a:schemeClr val="bg1"/>
                </a:solidFill>
              </a:rPr>
              <a:t>Withdrawal of adoption consent</a:t>
            </a:r>
          </a:p>
        </p:txBody>
      </p:sp>
      <p:sp>
        <p:nvSpPr>
          <p:cNvPr id="3" name="Content Placeholder 2">
            <a:extLst>
              <a:ext uri="{FF2B5EF4-FFF2-40B4-BE49-F238E27FC236}">
                <a16:creationId xmlns:a16="http://schemas.microsoft.com/office/drawing/2014/main" id="{7D04C68F-0F4A-EA5D-A7F3-5CC3D66F2F3D}"/>
              </a:ext>
            </a:extLst>
          </p:cNvPr>
          <p:cNvSpPr>
            <a:spLocks noGrp="1"/>
          </p:cNvSpPr>
          <p:nvPr>
            <p:ph sz="half" idx="1"/>
          </p:nvPr>
        </p:nvSpPr>
        <p:spPr/>
        <p:txBody>
          <a:bodyPr>
            <a:noAutofit/>
          </a:bodyPr>
          <a:lstStyle/>
          <a:p>
            <a:pPr marL="0" indent="0">
              <a:buNone/>
            </a:pPr>
            <a:r>
              <a:rPr lang="en-US" sz="2200" b="1" dirty="0"/>
              <a:t>Prior Law: </a:t>
            </a:r>
            <a:r>
              <a:rPr lang="en-US" sz="2200" dirty="0"/>
              <a:t>A parent may not withdraw consent to adoption unless they can prove fraud, coercion, or duress.</a:t>
            </a:r>
          </a:p>
          <a:p>
            <a:pPr marL="0" indent="0">
              <a:buNone/>
            </a:pPr>
            <a:endParaRPr lang="en-US" sz="2200" dirty="0"/>
          </a:p>
          <a:p>
            <a:pPr marL="0" indent="0">
              <a:buNone/>
            </a:pPr>
            <a:r>
              <a:rPr lang="en-US" sz="2200" dirty="0"/>
              <a:t>No case was found in which a parent successfully challenged consent based on these grounds.</a:t>
            </a:r>
          </a:p>
        </p:txBody>
      </p:sp>
      <p:sp>
        <p:nvSpPr>
          <p:cNvPr id="4" name="Content Placeholder 3">
            <a:extLst>
              <a:ext uri="{FF2B5EF4-FFF2-40B4-BE49-F238E27FC236}">
                <a16:creationId xmlns:a16="http://schemas.microsoft.com/office/drawing/2014/main" id="{ADE23A76-7125-A2CF-CF8D-218B269A022E}"/>
              </a:ext>
            </a:extLst>
          </p:cNvPr>
          <p:cNvSpPr>
            <a:spLocks noGrp="1"/>
          </p:cNvSpPr>
          <p:nvPr>
            <p:ph sz="half" idx="2"/>
          </p:nvPr>
        </p:nvSpPr>
        <p:spPr>
          <a:xfrm>
            <a:off x="6338315" y="2638043"/>
            <a:ext cx="4270247" cy="3495127"/>
          </a:xfrm>
        </p:spPr>
        <p:txBody>
          <a:bodyPr>
            <a:noAutofit/>
          </a:bodyPr>
          <a:lstStyle/>
          <a:p>
            <a:pPr marL="0" indent="0">
              <a:buNone/>
            </a:pPr>
            <a:r>
              <a:rPr lang="en-US" sz="2000" b="1" dirty="0"/>
              <a:t>2016 TPR Law:</a:t>
            </a:r>
            <a:r>
              <a:rPr lang="en-US" sz="2000" dirty="0"/>
              <a:t>. Miss. Code Ann. 93-15-111 provides that a court’s order accepting a consent to adoption terminates the parents’ rights.</a:t>
            </a:r>
          </a:p>
          <a:p>
            <a:pPr marL="0" indent="0">
              <a:buNone/>
            </a:pPr>
            <a:endParaRPr lang="en-US" sz="2000" dirty="0"/>
          </a:p>
          <a:p>
            <a:pPr marL="0" indent="0">
              <a:buNone/>
            </a:pPr>
            <a:r>
              <a:rPr lang="en-US" sz="2000" b="1" dirty="0"/>
              <a:t>In re Adoption of A.M</a:t>
            </a:r>
            <a:r>
              <a:rPr lang="en-US" sz="2000" dirty="0"/>
              <a:t>.:  A mother was entitled to withdraw consent to adoption without proving coercion or duress until the court accepted the consent.</a:t>
            </a:r>
          </a:p>
        </p:txBody>
      </p:sp>
    </p:spTree>
    <p:extLst>
      <p:ext uri="{BB962C8B-B14F-4D97-AF65-F5344CB8AC3E}">
        <p14:creationId xmlns:p14="http://schemas.microsoft.com/office/powerpoint/2010/main" val="4191207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A5019F-E8B5-284E-34D3-CEB2A268E260}"/>
              </a:ext>
            </a:extLst>
          </p:cNvPr>
          <p:cNvSpPr>
            <a:spLocks noGrp="1"/>
          </p:cNvSpPr>
          <p:nvPr>
            <p:ph type="title"/>
          </p:nvPr>
        </p:nvSpPr>
        <p:spPr>
          <a:solidFill>
            <a:schemeClr val="accent1">
              <a:lumMod val="75000"/>
            </a:schemeClr>
          </a:solidFill>
        </p:spPr>
        <p:txBody>
          <a:bodyPr/>
          <a:lstStyle/>
          <a:p>
            <a:r>
              <a:rPr lang="en-US" dirty="0">
                <a:solidFill>
                  <a:schemeClr val="bg1"/>
                </a:solidFill>
              </a:rPr>
              <a:t>Jones v. jones</a:t>
            </a:r>
          </a:p>
        </p:txBody>
      </p:sp>
      <p:sp>
        <p:nvSpPr>
          <p:cNvPr id="5" name="Content Placeholder 4">
            <a:extLst>
              <a:ext uri="{FF2B5EF4-FFF2-40B4-BE49-F238E27FC236}">
                <a16:creationId xmlns:a16="http://schemas.microsoft.com/office/drawing/2014/main" id="{E34913FC-DE9E-7AB4-29AC-379078DFF3D1}"/>
              </a:ext>
            </a:extLst>
          </p:cNvPr>
          <p:cNvSpPr>
            <a:spLocks noGrp="1"/>
          </p:cNvSpPr>
          <p:nvPr>
            <p:ph idx="1"/>
          </p:nvPr>
        </p:nvSpPr>
        <p:spPr/>
        <p:txBody>
          <a:bodyPr/>
          <a:lstStyle/>
          <a:p>
            <a:pPr marL="0" indent="0">
              <a:buNone/>
            </a:pPr>
            <a:r>
              <a:rPr lang="en-US" dirty="0"/>
              <a:t>When custody of one of two children was modified to the father the chancellor</a:t>
            </a:r>
          </a:p>
          <a:p>
            <a:pPr>
              <a:buFontTx/>
              <a:buChar char="-"/>
            </a:pPr>
            <a:r>
              <a:rPr lang="en-US" dirty="0"/>
              <a:t>Reduced his $600 obligation to $300</a:t>
            </a:r>
          </a:p>
          <a:p>
            <a:pPr>
              <a:buFontTx/>
              <a:buChar char="-"/>
            </a:pPr>
            <a:r>
              <a:rPr lang="en-US" dirty="0"/>
              <a:t>Ordered the mother to pay $175</a:t>
            </a:r>
          </a:p>
          <a:p>
            <a:pPr>
              <a:buFontTx/>
              <a:buChar char="-"/>
            </a:pPr>
            <a:endParaRPr lang="en-US" dirty="0"/>
          </a:p>
          <a:p>
            <a:pPr marL="0" indent="0">
              <a:buNone/>
            </a:pPr>
            <a:r>
              <a:rPr lang="en-US" i="1" dirty="0"/>
              <a:t>Held: </a:t>
            </a:r>
            <a:r>
              <a:rPr lang="en-US" dirty="0"/>
              <a:t>Reversed. In modification actions, courts must</a:t>
            </a:r>
          </a:p>
          <a:p>
            <a:pPr>
              <a:buFontTx/>
              <a:buChar char="-"/>
            </a:pPr>
            <a:r>
              <a:rPr lang="en-US" dirty="0"/>
              <a:t>Find a material change in circumstances</a:t>
            </a:r>
          </a:p>
          <a:p>
            <a:pPr>
              <a:buFontTx/>
              <a:buChar char="-"/>
            </a:pPr>
            <a:r>
              <a:rPr lang="en-US" dirty="0"/>
              <a:t>Make findings regarding the parent’s income</a:t>
            </a:r>
          </a:p>
          <a:p>
            <a:pPr>
              <a:buFontTx/>
              <a:buChar char="-"/>
            </a:pPr>
            <a:r>
              <a:rPr lang="en-US" dirty="0"/>
              <a:t>Apply the child support guidelines</a:t>
            </a:r>
          </a:p>
        </p:txBody>
      </p:sp>
      <p:sp>
        <p:nvSpPr>
          <p:cNvPr id="6" name="Text Placeholder 5">
            <a:extLst>
              <a:ext uri="{FF2B5EF4-FFF2-40B4-BE49-F238E27FC236}">
                <a16:creationId xmlns:a16="http://schemas.microsoft.com/office/drawing/2014/main" id="{A50AA38E-4B1C-6487-DE9B-E5B9D3506AB9}"/>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955272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5EC79-CE61-5D36-0E66-EA2C89FBFC1A}"/>
              </a:ext>
            </a:extLst>
          </p:cNvPr>
          <p:cNvSpPr>
            <a:spLocks noGrp="1"/>
          </p:cNvSpPr>
          <p:nvPr>
            <p:ph type="title"/>
          </p:nvPr>
        </p:nvSpPr>
        <p:spPr>
          <a:solidFill>
            <a:schemeClr val="accent1">
              <a:lumMod val="75000"/>
            </a:schemeClr>
          </a:solidFill>
        </p:spPr>
        <p:txBody>
          <a:bodyPr/>
          <a:lstStyle/>
          <a:p>
            <a:r>
              <a:rPr lang="en-US" dirty="0">
                <a:solidFill>
                  <a:schemeClr val="bg1"/>
                </a:solidFill>
              </a:rPr>
              <a:t>Kreps v. hyland</a:t>
            </a:r>
          </a:p>
        </p:txBody>
      </p:sp>
      <p:sp>
        <p:nvSpPr>
          <p:cNvPr id="5" name="Content Placeholder 4">
            <a:extLst>
              <a:ext uri="{FF2B5EF4-FFF2-40B4-BE49-F238E27FC236}">
                <a16:creationId xmlns:a16="http://schemas.microsoft.com/office/drawing/2014/main" id="{A0173032-5B34-E71B-6AEE-32145B894410}"/>
              </a:ext>
            </a:extLst>
          </p:cNvPr>
          <p:cNvSpPr>
            <a:spLocks noGrp="1"/>
          </p:cNvSpPr>
          <p:nvPr>
            <p:ph idx="1"/>
          </p:nvPr>
        </p:nvSpPr>
        <p:spPr>
          <a:xfrm>
            <a:off x="6736080" y="804672"/>
            <a:ext cx="4815840" cy="5506918"/>
          </a:xfrm>
        </p:spPr>
        <p:txBody>
          <a:bodyPr>
            <a:noAutofit/>
          </a:bodyPr>
          <a:lstStyle/>
          <a:p>
            <a:pPr marL="0" indent="0">
              <a:buNone/>
            </a:pPr>
            <a:r>
              <a:rPr lang="en-US" sz="2000" dirty="0"/>
              <a:t>A mother’s due process rights were violated when a custody action was continued without her.,  after she was jailed for a driving violation while waiting for the trial to start.</a:t>
            </a:r>
          </a:p>
          <a:p>
            <a:pPr marL="0" indent="0">
              <a:buNone/>
            </a:pPr>
            <a:endParaRPr lang="en-US" sz="2000" dirty="0"/>
          </a:p>
          <a:p>
            <a:pPr marL="0" indent="0" fontAlgn="base">
              <a:buNone/>
            </a:pPr>
            <a:r>
              <a:rPr lang="en-US" sz="2000" dirty="0"/>
              <a:t>“The liberty interest [in] the interest of parents in the care, custody, and control of their children ... is perhaps the oldest of the fundamental liberty interests recognized by this Court.”</a:t>
            </a:r>
          </a:p>
          <a:p>
            <a:pPr marL="0" indent="0" fontAlgn="base">
              <a:buNone/>
            </a:pPr>
            <a:r>
              <a:rPr lang="en-US" sz="2000" dirty="0"/>
              <a:t>“Where a chancellor has the opportunity to consider the argument of </a:t>
            </a:r>
            <a:r>
              <a:rPr lang="en-US" sz="2000" b="1" dirty="0"/>
              <a:t>both parents</a:t>
            </a:r>
            <a:r>
              <a:rPr lang="en-US" sz="2000" dirty="0"/>
              <a:t>, the facts and circumstances affecting his determination are presumably more fully developed.” </a:t>
            </a:r>
          </a:p>
        </p:txBody>
      </p:sp>
      <p:sp>
        <p:nvSpPr>
          <p:cNvPr id="6" name="Text Placeholder 5">
            <a:extLst>
              <a:ext uri="{FF2B5EF4-FFF2-40B4-BE49-F238E27FC236}">
                <a16:creationId xmlns:a16="http://schemas.microsoft.com/office/drawing/2014/main" id="{2F284516-1FEA-EACB-879E-031C7A7A6287}"/>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69069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898C3-4CB7-A750-EEC4-C35EA6CB72C3}"/>
              </a:ext>
            </a:extLst>
          </p:cNvPr>
          <p:cNvSpPr>
            <a:spLocks noGrp="1"/>
          </p:cNvSpPr>
          <p:nvPr>
            <p:ph type="title"/>
          </p:nvPr>
        </p:nvSpPr>
        <p:spPr>
          <a:solidFill>
            <a:schemeClr val="accent1">
              <a:lumMod val="75000"/>
            </a:schemeClr>
          </a:solidFill>
        </p:spPr>
        <p:txBody>
          <a:bodyPr/>
          <a:lstStyle/>
          <a:p>
            <a:r>
              <a:rPr lang="en-US" dirty="0">
                <a:solidFill>
                  <a:schemeClr val="bg1"/>
                </a:solidFill>
              </a:rPr>
              <a:t>Clarifying property division orders</a:t>
            </a:r>
          </a:p>
        </p:txBody>
      </p:sp>
      <p:sp>
        <p:nvSpPr>
          <p:cNvPr id="3" name="Content Placeholder 2">
            <a:extLst>
              <a:ext uri="{FF2B5EF4-FFF2-40B4-BE49-F238E27FC236}">
                <a16:creationId xmlns:a16="http://schemas.microsoft.com/office/drawing/2014/main" id="{B4667938-8687-1EA0-1163-5F751F5A7908}"/>
              </a:ext>
            </a:extLst>
          </p:cNvPr>
          <p:cNvSpPr>
            <a:spLocks noGrp="1"/>
          </p:cNvSpPr>
          <p:nvPr>
            <p:ph idx="1"/>
          </p:nvPr>
        </p:nvSpPr>
        <p:spPr/>
        <p:txBody>
          <a:bodyPr>
            <a:normAutofit/>
          </a:bodyPr>
          <a:lstStyle/>
          <a:p>
            <a:pPr marL="0" indent="0">
              <a:buNone/>
            </a:pPr>
            <a:r>
              <a:rPr lang="en-US" sz="2000" b="1" dirty="0"/>
              <a:t>Lockhart v. Lockhart:</a:t>
            </a:r>
          </a:p>
          <a:p>
            <a:pPr marL="0" indent="0">
              <a:buNone/>
            </a:pPr>
            <a:endParaRPr lang="en-US" sz="2000" dirty="0"/>
          </a:p>
          <a:p>
            <a:pPr marL="0" indent="0">
              <a:buNone/>
            </a:pPr>
            <a:r>
              <a:rPr lang="en-US" sz="2000" dirty="0"/>
              <a:t>A court divided a couple’s rental houses and ordered them each to pay one-half of the equity to the other.</a:t>
            </a:r>
          </a:p>
          <a:p>
            <a:pPr marL="0" indent="0">
              <a:buNone/>
            </a:pPr>
            <a:endParaRPr lang="en-US" sz="2000" dirty="0"/>
          </a:p>
          <a:p>
            <a:pPr marL="0" indent="0">
              <a:buNone/>
            </a:pPr>
            <a:r>
              <a:rPr lang="en-US" sz="2000" dirty="0"/>
              <a:t>The court ordered them each to pay one-half of the net profits of their respective businesses during separation to the other.</a:t>
            </a:r>
          </a:p>
          <a:p>
            <a:pPr marL="0" indent="0">
              <a:buNone/>
            </a:pPr>
            <a:endParaRPr lang="en-US" sz="2000" dirty="0"/>
          </a:p>
          <a:p>
            <a:pPr marL="0" indent="0">
              <a:buNone/>
            </a:pPr>
            <a:r>
              <a:rPr lang="en-US" sz="2000" dirty="0"/>
              <a:t>On opposing contempt motions, the chancellor properly clarified the order by assigning values to the rental properties and defining ”net profits.”</a:t>
            </a:r>
          </a:p>
        </p:txBody>
      </p:sp>
      <p:sp>
        <p:nvSpPr>
          <p:cNvPr id="4" name="Text Placeholder 3">
            <a:extLst>
              <a:ext uri="{FF2B5EF4-FFF2-40B4-BE49-F238E27FC236}">
                <a16:creationId xmlns:a16="http://schemas.microsoft.com/office/drawing/2014/main" id="{737A64C3-FABC-899B-54C2-21E1533C8294}"/>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863070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73D94D-EE2B-C637-4EBC-3E60EBC91482}"/>
              </a:ext>
            </a:extLst>
          </p:cNvPr>
          <p:cNvSpPr>
            <a:spLocks noGrp="1"/>
          </p:cNvSpPr>
          <p:nvPr>
            <p:ph type="title"/>
          </p:nvPr>
        </p:nvSpPr>
        <p:spPr>
          <a:solidFill>
            <a:schemeClr val="accent1">
              <a:lumMod val="75000"/>
            </a:schemeClr>
          </a:solidFill>
        </p:spPr>
        <p:txBody>
          <a:bodyPr/>
          <a:lstStyle/>
          <a:p>
            <a:r>
              <a:rPr lang="en-US" dirty="0">
                <a:solidFill>
                  <a:schemeClr val="bg1"/>
                </a:solidFill>
              </a:rPr>
              <a:t>Appealing post-trial motions</a:t>
            </a:r>
          </a:p>
        </p:txBody>
      </p:sp>
      <p:sp>
        <p:nvSpPr>
          <p:cNvPr id="8" name="Content Placeholder 7">
            <a:extLst>
              <a:ext uri="{FF2B5EF4-FFF2-40B4-BE49-F238E27FC236}">
                <a16:creationId xmlns:a16="http://schemas.microsoft.com/office/drawing/2014/main" id="{A280F899-958E-6D0E-D95A-8A0ABF110F54}"/>
              </a:ext>
            </a:extLst>
          </p:cNvPr>
          <p:cNvSpPr>
            <a:spLocks noGrp="1"/>
          </p:cNvSpPr>
          <p:nvPr>
            <p:ph sz="half" idx="1"/>
          </p:nvPr>
        </p:nvSpPr>
        <p:spPr>
          <a:xfrm>
            <a:off x="1581912" y="2638043"/>
            <a:ext cx="4271771" cy="3606639"/>
          </a:xfrm>
        </p:spPr>
        <p:txBody>
          <a:bodyPr>
            <a:noAutofit/>
          </a:bodyPr>
          <a:lstStyle/>
          <a:p>
            <a:pPr>
              <a:buFontTx/>
              <a:buChar char="-"/>
            </a:pPr>
            <a:r>
              <a:rPr lang="en-US" sz="2000" dirty="0"/>
              <a:t>Husband filed post-trial motion to set aside based on lack of jurisdiction.</a:t>
            </a:r>
          </a:p>
          <a:p>
            <a:pPr>
              <a:buFontTx/>
              <a:buChar char="-"/>
            </a:pPr>
            <a:r>
              <a:rPr lang="en-US" sz="2000" dirty="0"/>
              <a:t>His husband filed a petition for contempt.</a:t>
            </a:r>
          </a:p>
          <a:p>
            <a:pPr>
              <a:buFontTx/>
              <a:buChar char="-"/>
            </a:pPr>
            <a:r>
              <a:rPr lang="en-US" sz="2000" dirty="0"/>
              <a:t>August 26, 2019: the chancellor denied the motion to set aside</a:t>
            </a:r>
          </a:p>
          <a:p>
            <a:pPr>
              <a:buFontTx/>
              <a:buChar char="-"/>
            </a:pPr>
            <a:r>
              <a:rPr lang="en-US" sz="2000" dirty="0"/>
              <a:t>July 8, 2020: the chancellor granted the contempt petition</a:t>
            </a:r>
          </a:p>
        </p:txBody>
      </p:sp>
      <p:sp>
        <p:nvSpPr>
          <p:cNvPr id="9" name="Content Placeholder 8">
            <a:extLst>
              <a:ext uri="{FF2B5EF4-FFF2-40B4-BE49-F238E27FC236}">
                <a16:creationId xmlns:a16="http://schemas.microsoft.com/office/drawing/2014/main" id="{EE82FC51-BBC0-D10B-3EE2-98A9A09E5F81}"/>
              </a:ext>
            </a:extLst>
          </p:cNvPr>
          <p:cNvSpPr>
            <a:spLocks noGrp="1"/>
          </p:cNvSpPr>
          <p:nvPr>
            <p:ph sz="half" idx="2"/>
          </p:nvPr>
        </p:nvSpPr>
        <p:spPr/>
        <p:txBody>
          <a:bodyPr>
            <a:normAutofit/>
          </a:bodyPr>
          <a:lstStyle/>
          <a:p>
            <a:pPr marL="0" indent="0">
              <a:buNone/>
            </a:pPr>
            <a:r>
              <a:rPr lang="en-US" sz="2000" dirty="0"/>
              <a:t>July 29, 2020: Husband appealed both motions.</a:t>
            </a:r>
          </a:p>
          <a:p>
            <a:pPr marL="0" indent="0">
              <a:buNone/>
            </a:pPr>
            <a:endParaRPr lang="en-US" sz="2000" dirty="0"/>
          </a:p>
          <a:p>
            <a:pPr marL="0" indent="0">
              <a:buNone/>
            </a:pPr>
            <a:r>
              <a:rPr lang="en-US" sz="2000" i="1" dirty="0"/>
              <a:t>Held: </a:t>
            </a:r>
            <a:r>
              <a:rPr lang="en-US" sz="2000" dirty="0"/>
              <a:t>His appeal of the motion to set aside should have been filed within 30 days of the judgment and  was untimely. The contempt petition was a separate matter.</a:t>
            </a:r>
          </a:p>
          <a:p>
            <a:endParaRPr lang="en-US" dirty="0"/>
          </a:p>
        </p:txBody>
      </p:sp>
    </p:spTree>
    <p:extLst>
      <p:ext uri="{BB962C8B-B14F-4D97-AF65-F5344CB8AC3E}">
        <p14:creationId xmlns:p14="http://schemas.microsoft.com/office/powerpoint/2010/main" val="2366448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FC0E2-7966-35E9-5C15-3F30F444EAE8}"/>
              </a:ext>
            </a:extLst>
          </p:cNvPr>
          <p:cNvSpPr>
            <a:spLocks noGrp="1"/>
          </p:cNvSpPr>
          <p:nvPr>
            <p:ph type="title"/>
          </p:nvPr>
        </p:nvSpPr>
        <p:spPr>
          <a:solidFill>
            <a:schemeClr val="accent2"/>
          </a:solidFill>
        </p:spPr>
        <p:txBody>
          <a:bodyPr/>
          <a:lstStyle/>
          <a:p>
            <a:r>
              <a:rPr lang="en-US" dirty="0">
                <a:solidFill>
                  <a:schemeClr val="bg1"/>
                </a:solidFill>
              </a:rPr>
              <a:t>Stephens v. stephens</a:t>
            </a:r>
          </a:p>
        </p:txBody>
      </p:sp>
      <p:sp>
        <p:nvSpPr>
          <p:cNvPr id="3" name="Content Placeholder 2">
            <a:extLst>
              <a:ext uri="{FF2B5EF4-FFF2-40B4-BE49-F238E27FC236}">
                <a16:creationId xmlns:a16="http://schemas.microsoft.com/office/drawing/2014/main" id="{268507CB-1988-E01A-EBD4-7A77765D82A0}"/>
              </a:ext>
            </a:extLst>
          </p:cNvPr>
          <p:cNvSpPr>
            <a:spLocks noGrp="1"/>
          </p:cNvSpPr>
          <p:nvPr>
            <p:ph sz="half" idx="1"/>
          </p:nvPr>
        </p:nvSpPr>
        <p:spPr/>
        <p:txBody>
          <a:bodyPr>
            <a:normAutofit/>
          </a:bodyPr>
          <a:lstStyle/>
          <a:p>
            <a:pPr marL="0" indent="0">
              <a:buNone/>
            </a:pPr>
            <a:r>
              <a:rPr lang="en-US" sz="2200" dirty="0"/>
              <a:t>A chancellor may hear a petition for contempt, filed while an appeal is pending, to enforce support payments due during the pendency of the appeal.</a:t>
            </a:r>
          </a:p>
        </p:txBody>
      </p:sp>
      <p:sp>
        <p:nvSpPr>
          <p:cNvPr id="4" name="Content Placeholder 3">
            <a:extLst>
              <a:ext uri="{FF2B5EF4-FFF2-40B4-BE49-F238E27FC236}">
                <a16:creationId xmlns:a16="http://schemas.microsoft.com/office/drawing/2014/main" id="{EA655081-BA12-5223-DAD0-D7D5FFB25401}"/>
              </a:ext>
            </a:extLst>
          </p:cNvPr>
          <p:cNvSpPr>
            <a:spLocks noGrp="1"/>
          </p:cNvSpPr>
          <p:nvPr>
            <p:ph sz="half" idx="2"/>
          </p:nvPr>
        </p:nvSpPr>
        <p:spPr/>
        <p:txBody>
          <a:bodyPr>
            <a:normAutofit/>
          </a:bodyPr>
          <a:lstStyle/>
          <a:p>
            <a:pPr marL="0" indent="0">
              <a:buNone/>
            </a:pPr>
            <a:r>
              <a:rPr lang="en-US" sz="2200" i="1" dirty="0"/>
              <a:t>Held:  </a:t>
            </a:r>
            <a:r>
              <a:rPr lang="en-US" sz="2200" dirty="0"/>
              <a:t>Even if the father’s appeal from a denial of his petition to reduce child support was remanded, the reduction would be effective only from the date of the trial on remand.</a:t>
            </a:r>
          </a:p>
        </p:txBody>
      </p:sp>
    </p:spTree>
    <p:extLst>
      <p:ext uri="{BB962C8B-B14F-4D97-AF65-F5344CB8AC3E}">
        <p14:creationId xmlns:p14="http://schemas.microsoft.com/office/powerpoint/2010/main" val="3752329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6ED3CE7-1E66-012C-24DA-EEDD431FF47F}"/>
              </a:ext>
            </a:extLst>
          </p:cNvPr>
          <p:cNvSpPr>
            <a:spLocks noGrp="1"/>
          </p:cNvSpPr>
          <p:nvPr>
            <p:ph type="title"/>
          </p:nvPr>
        </p:nvSpPr>
        <p:spPr>
          <a:solidFill>
            <a:schemeClr val="accent1">
              <a:lumMod val="75000"/>
            </a:schemeClr>
          </a:solidFill>
        </p:spPr>
        <p:txBody>
          <a:bodyPr/>
          <a:lstStyle/>
          <a:p>
            <a:r>
              <a:rPr lang="en-US" dirty="0">
                <a:solidFill>
                  <a:schemeClr val="bg1"/>
                </a:solidFill>
              </a:rPr>
              <a:t>Roley v. roley</a:t>
            </a:r>
          </a:p>
        </p:txBody>
      </p:sp>
      <p:sp>
        <p:nvSpPr>
          <p:cNvPr id="6" name="Content Placeholder 5">
            <a:extLst>
              <a:ext uri="{FF2B5EF4-FFF2-40B4-BE49-F238E27FC236}">
                <a16:creationId xmlns:a16="http://schemas.microsoft.com/office/drawing/2014/main" id="{E9A3FB14-0654-20FE-6DB5-16FAB2A750D2}"/>
              </a:ext>
            </a:extLst>
          </p:cNvPr>
          <p:cNvSpPr>
            <a:spLocks noGrp="1"/>
          </p:cNvSpPr>
          <p:nvPr>
            <p:ph idx="1"/>
          </p:nvPr>
        </p:nvSpPr>
        <p:spPr/>
        <p:txBody>
          <a:bodyPr/>
          <a:lstStyle/>
          <a:p>
            <a:pPr marL="0" indent="0">
              <a:buNone/>
            </a:pPr>
            <a:r>
              <a:rPr lang="en-US" sz="2200" dirty="0"/>
              <a:t>A parent is not entitled to appeal a custody judgment in forma pauperis. </a:t>
            </a:r>
          </a:p>
          <a:p>
            <a:pPr marL="0" indent="0">
              <a:buNone/>
            </a:pPr>
            <a:endParaRPr lang="en-US" sz="2200" dirty="0"/>
          </a:p>
          <a:p>
            <a:pPr marL="0" indent="0">
              <a:buNone/>
            </a:pPr>
            <a:r>
              <a:rPr lang="en-US" sz="2200" dirty="0"/>
              <a:t>The loss of primary custody does not rise to the level of deprivation of parental rights that exists when parental rights are terminated.</a:t>
            </a:r>
          </a:p>
          <a:p>
            <a:pPr marL="0" indent="0">
              <a:buNone/>
            </a:pPr>
            <a:endParaRPr lang="en-US" dirty="0"/>
          </a:p>
          <a:p>
            <a:pPr marL="0" indent="0">
              <a:buNone/>
            </a:pPr>
            <a:endParaRPr lang="en-US" dirty="0"/>
          </a:p>
        </p:txBody>
      </p:sp>
      <p:sp>
        <p:nvSpPr>
          <p:cNvPr id="7" name="Text Placeholder 6">
            <a:extLst>
              <a:ext uri="{FF2B5EF4-FFF2-40B4-BE49-F238E27FC236}">
                <a16:creationId xmlns:a16="http://schemas.microsoft.com/office/drawing/2014/main" id="{39CE6C82-6289-2297-A34D-F7845D8FD8CE}"/>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144637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D0F8FC-782F-8B86-6E3B-E81C48E8A844}"/>
              </a:ext>
            </a:extLst>
          </p:cNvPr>
          <p:cNvSpPr>
            <a:spLocks noGrp="1"/>
          </p:cNvSpPr>
          <p:nvPr>
            <p:ph type="title"/>
          </p:nvPr>
        </p:nvSpPr>
        <p:spPr>
          <a:solidFill>
            <a:schemeClr val="accent1">
              <a:lumMod val="75000"/>
            </a:schemeClr>
          </a:solidFill>
        </p:spPr>
        <p:txBody>
          <a:bodyPr/>
          <a:lstStyle/>
          <a:p>
            <a:r>
              <a:rPr lang="en-US" dirty="0">
                <a:solidFill>
                  <a:schemeClr val="bg1"/>
                </a:solidFill>
              </a:rPr>
              <a:t>Income included</a:t>
            </a:r>
          </a:p>
        </p:txBody>
      </p:sp>
      <p:sp>
        <p:nvSpPr>
          <p:cNvPr id="6" name="Content Placeholder 5">
            <a:extLst>
              <a:ext uri="{FF2B5EF4-FFF2-40B4-BE49-F238E27FC236}">
                <a16:creationId xmlns:a16="http://schemas.microsoft.com/office/drawing/2014/main" id="{81E77FCC-C325-EAF0-49AA-CEED3B019573}"/>
              </a:ext>
            </a:extLst>
          </p:cNvPr>
          <p:cNvSpPr>
            <a:spLocks noGrp="1"/>
          </p:cNvSpPr>
          <p:nvPr>
            <p:ph sz="half" idx="1"/>
          </p:nvPr>
        </p:nvSpPr>
        <p:spPr>
          <a:xfrm>
            <a:off x="1581912" y="2638044"/>
            <a:ext cx="4271771" cy="3255264"/>
          </a:xfrm>
        </p:spPr>
        <p:txBody>
          <a:bodyPr>
            <a:normAutofit fontScale="92500" lnSpcReduction="10000"/>
          </a:bodyPr>
          <a:lstStyle/>
          <a:p>
            <a:r>
              <a:rPr lang="en-US" dirty="0"/>
              <a:t>Gross income includes all revenue </a:t>
            </a:r>
            <a:r>
              <a:rPr lang="en-US" dirty="0">
                <a:highlight>
                  <a:srgbClr val="FFFF00"/>
                </a:highlight>
              </a:rPr>
              <a:t>“that may reasonably be expected to be available” </a:t>
            </a:r>
            <a:r>
              <a:rPr lang="en-US" dirty="0"/>
              <a:t>to a parent: “wages and salary income; income from self-employment; income from commissions; income from investments, . . . workers’ compensation, disability, unemployment, annuity and retirement benefits, . . . </a:t>
            </a:r>
            <a:r>
              <a:rPr lang="en-US" dirty="0">
                <a:highlight>
                  <a:srgbClr val="FFFF00"/>
                </a:highlight>
              </a:rPr>
              <a:t>any other payments made by any person, private entity, federal or state government </a:t>
            </a:r>
            <a:r>
              <a:rPr lang="en-US" dirty="0"/>
              <a:t>. . . any income earned from an interest in or from inherited property; and any other earned income.”  Miss. Code Ann. 43-19-101.</a:t>
            </a:r>
          </a:p>
        </p:txBody>
      </p:sp>
      <p:sp>
        <p:nvSpPr>
          <p:cNvPr id="7" name="Content Placeholder 6">
            <a:extLst>
              <a:ext uri="{FF2B5EF4-FFF2-40B4-BE49-F238E27FC236}">
                <a16:creationId xmlns:a16="http://schemas.microsoft.com/office/drawing/2014/main" id="{0495AD47-CF9E-04C7-B76A-8EECB6A61AC8}"/>
              </a:ext>
            </a:extLst>
          </p:cNvPr>
          <p:cNvSpPr>
            <a:spLocks noGrp="1"/>
          </p:cNvSpPr>
          <p:nvPr>
            <p:ph sz="half" idx="2"/>
          </p:nvPr>
        </p:nvSpPr>
        <p:spPr/>
        <p:txBody>
          <a:bodyPr>
            <a:normAutofit fontScale="92500" lnSpcReduction="10000"/>
          </a:bodyPr>
          <a:lstStyle/>
          <a:p>
            <a:pPr marL="0" indent="0">
              <a:buNone/>
            </a:pPr>
            <a:r>
              <a:rPr lang="en-US" sz="2200" b="1" dirty="0"/>
              <a:t>Jefferson v. Jefferson:</a:t>
            </a:r>
          </a:p>
          <a:p>
            <a:pPr marL="0" indent="0">
              <a:buNone/>
            </a:pPr>
            <a:endParaRPr lang="en-US" sz="2200" dirty="0"/>
          </a:p>
          <a:p>
            <a:pPr marL="0" indent="0">
              <a:buNone/>
            </a:pPr>
            <a:r>
              <a:rPr lang="en-US" sz="2200" dirty="0"/>
              <a:t>A chancellor properly calculated child support based on a military father’s income plus living, housing, and clothing allowances</a:t>
            </a:r>
            <a:r>
              <a:rPr lang="en-US" dirty="0"/>
              <a:t>. </a:t>
            </a:r>
          </a:p>
        </p:txBody>
      </p:sp>
    </p:spTree>
    <p:extLst>
      <p:ext uri="{BB962C8B-B14F-4D97-AF65-F5344CB8AC3E}">
        <p14:creationId xmlns:p14="http://schemas.microsoft.com/office/powerpoint/2010/main" val="2527730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6A098CA-5E1E-2D95-9A57-9428A0896F55}"/>
              </a:ext>
            </a:extLst>
          </p:cNvPr>
          <p:cNvSpPr>
            <a:spLocks noGrp="1"/>
          </p:cNvSpPr>
          <p:nvPr>
            <p:ph type="title"/>
          </p:nvPr>
        </p:nvSpPr>
        <p:spPr>
          <a:solidFill>
            <a:schemeClr val="accent2"/>
          </a:solidFill>
        </p:spPr>
        <p:txBody>
          <a:bodyPr/>
          <a:lstStyle/>
          <a:p>
            <a:r>
              <a:rPr lang="en-US" dirty="0">
                <a:solidFill>
                  <a:schemeClr val="bg1"/>
                </a:solidFill>
              </a:rPr>
              <a:t>High-income payors</a:t>
            </a:r>
          </a:p>
        </p:txBody>
      </p:sp>
      <p:sp>
        <p:nvSpPr>
          <p:cNvPr id="6" name="Content Placeholder 5">
            <a:extLst>
              <a:ext uri="{FF2B5EF4-FFF2-40B4-BE49-F238E27FC236}">
                <a16:creationId xmlns:a16="http://schemas.microsoft.com/office/drawing/2014/main" id="{4E10270B-BE5C-7EA1-F45A-8FD5DE2C244C}"/>
              </a:ext>
            </a:extLst>
          </p:cNvPr>
          <p:cNvSpPr>
            <a:spLocks noGrp="1"/>
          </p:cNvSpPr>
          <p:nvPr>
            <p:ph idx="1"/>
          </p:nvPr>
        </p:nvSpPr>
        <p:spPr>
          <a:xfrm>
            <a:off x="2231136" y="2638044"/>
            <a:ext cx="7729728" cy="3255264"/>
          </a:xfrm>
        </p:spPr>
        <p:txBody>
          <a:bodyPr>
            <a:normAutofit fontScale="92500" lnSpcReduction="10000"/>
          </a:bodyPr>
          <a:lstStyle/>
          <a:p>
            <a:pPr marL="0" indent="0">
              <a:buNone/>
            </a:pPr>
            <a:r>
              <a:rPr lang="en-US" b="1" dirty="0"/>
              <a:t>L</a:t>
            </a:r>
            <a:r>
              <a:rPr lang="en-US" sz="2200" b="1" dirty="0"/>
              <a:t>ageman v. Lageman: </a:t>
            </a:r>
          </a:p>
          <a:p>
            <a:pPr marL="0" indent="0">
              <a:buNone/>
            </a:pPr>
            <a:r>
              <a:rPr lang="en-US" sz="2200" dirty="0"/>
              <a:t>A chancellor properly applied the guidelines to order a father to pay $4,000 a month in child support from income of $21,000 a month.</a:t>
            </a:r>
          </a:p>
          <a:p>
            <a:pPr marL="0" indent="0">
              <a:buNone/>
            </a:pPr>
            <a:endParaRPr lang="en-US" sz="2200" dirty="0"/>
          </a:p>
          <a:p>
            <a:pPr marL="0" indent="0">
              <a:buNone/>
            </a:pPr>
            <a:r>
              <a:rPr lang="en-US" sz="2200" dirty="0"/>
              <a:t>Family standard of living is a factor in determining the appropriate amount of support.</a:t>
            </a:r>
          </a:p>
          <a:p>
            <a:pPr marL="0" indent="0">
              <a:buNone/>
            </a:pPr>
            <a:endParaRPr lang="en-US" sz="2200" dirty="0"/>
          </a:p>
          <a:p>
            <a:pPr marL="0" indent="0">
              <a:buNone/>
            </a:pPr>
            <a:r>
              <a:rPr lang="en-US" sz="2200" dirty="0"/>
              <a:t>Child support is not capped at the amount stated in a parent’s 8.05 statement.</a:t>
            </a:r>
          </a:p>
        </p:txBody>
      </p:sp>
    </p:spTree>
    <p:extLst>
      <p:ext uri="{BB962C8B-B14F-4D97-AF65-F5344CB8AC3E}">
        <p14:creationId xmlns:p14="http://schemas.microsoft.com/office/powerpoint/2010/main" val="879507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3525FD-7464-B855-AFE5-5605D001C588}"/>
              </a:ext>
            </a:extLst>
          </p:cNvPr>
          <p:cNvSpPr>
            <a:spLocks noGrp="1"/>
          </p:cNvSpPr>
          <p:nvPr>
            <p:ph type="title"/>
          </p:nvPr>
        </p:nvSpPr>
        <p:spPr>
          <a:solidFill>
            <a:schemeClr val="accent1">
              <a:lumMod val="75000"/>
            </a:schemeClr>
          </a:solidFill>
        </p:spPr>
        <p:txBody>
          <a:bodyPr/>
          <a:lstStyle/>
          <a:p>
            <a:r>
              <a:rPr lang="en-US" dirty="0">
                <a:solidFill>
                  <a:schemeClr val="bg1"/>
                </a:solidFill>
              </a:rPr>
              <a:t>Low-income payors</a:t>
            </a:r>
          </a:p>
        </p:txBody>
      </p:sp>
      <p:sp>
        <p:nvSpPr>
          <p:cNvPr id="5" name="Content Placeholder 4">
            <a:extLst>
              <a:ext uri="{FF2B5EF4-FFF2-40B4-BE49-F238E27FC236}">
                <a16:creationId xmlns:a16="http://schemas.microsoft.com/office/drawing/2014/main" id="{B0E4F2E3-A98F-A978-8D49-9A549C75EAAD}"/>
              </a:ext>
            </a:extLst>
          </p:cNvPr>
          <p:cNvSpPr>
            <a:spLocks noGrp="1"/>
          </p:cNvSpPr>
          <p:nvPr>
            <p:ph idx="1"/>
          </p:nvPr>
        </p:nvSpPr>
        <p:spPr>
          <a:xfrm>
            <a:off x="6736080" y="804671"/>
            <a:ext cx="4815840" cy="5729943"/>
          </a:xfrm>
        </p:spPr>
        <p:txBody>
          <a:bodyPr>
            <a:normAutofit lnSpcReduction="10000"/>
          </a:bodyPr>
          <a:lstStyle/>
          <a:p>
            <a:pPr marL="0" indent="0">
              <a:buNone/>
            </a:pPr>
            <a:r>
              <a:rPr lang="en-US" dirty="0"/>
              <a:t>The legislature amended Miss. Code Ann. 43-19-101 to reflect the Task Force recommendation regarding low-income payors:</a:t>
            </a:r>
          </a:p>
          <a:p>
            <a:pPr marL="0" indent="0">
              <a:buNone/>
            </a:pPr>
            <a:endParaRPr lang="en-US" dirty="0"/>
          </a:p>
          <a:p>
            <a:pPr marL="0" indent="0">
              <a:buNone/>
            </a:pPr>
            <a:r>
              <a:rPr lang="en-US" dirty="0"/>
              <a:t>“[T]he Task Force unanimously recommends the amendment of Section 43-19-101 to provide that the chancery </a:t>
            </a:r>
            <a:r>
              <a:rPr lang="en-US" dirty="0">
                <a:highlight>
                  <a:srgbClr val="FFFF00"/>
                </a:highlight>
              </a:rPr>
              <a:t>court shall take into account the basic subsistence needs </a:t>
            </a:r>
            <a:r>
              <a:rPr lang="en-US" dirty="0"/>
              <a:t>of the obligated parent who has a limited ability to pay. </a:t>
            </a:r>
          </a:p>
          <a:p>
            <a:pPr marL="0" indent="0">
              <a:buNone/>
            </a:pPr>
            <a:endParaRPr lang="en-US" dirty="0"/>
          </a:p>
          <a:p>
            <a:pPr marL="0" indent="0">
              <a:buNone/>
            </a:pPr>
            <a:r>
              <a:rPr lang="en-US" dirty="0"/>
              <a:t>Also, the amendment should provide that </a:t>
            </a:r>
            <a:r>
              <a:rPr lang="en-US" dirty="0">
                <a:highlight>
                  <a:srgbClr val="FFFF00"/>
                </a:highlight>
              </a:rPr>
              <a:t>imputation of income shall not be based upon a standard amount </a:t>
            </a:r>
            <a:r>
              <a:rPr lang="en-US" dirty="0"/>
              <a:t>in lieu of fact gathering."</a:t>
            </a:r>
          </a:p>
          <a:p>
            <a:pPr marL="0" indent="0">
              <a:buNone/>
            </a:pPr>
            <a:endParaRPr lang="en-US" dirty="0"/>
          </a:p>
          <a:p>
            <a:pPr marL="0" indent="0">
              <a:buNone/>
            </a:pPr>
            <a:r>
              <a:rPr lang="en-US" dirty="0"/>
              <a:t>Report and Recommendations of the Family Law Task Force, Recommendation # 3.</a:t>
            </a:r>
          </a:p>
        </p:txBody>
      </p:sp>
      <p:sp>
        <p:nvSpPr>
          <p:cNvPr id="6" name="Text Placeholder 5">
            <a:extLst>
              <a:ext uri="{FF2B5EF4-FFF2-40B4-BE49-F238E27FC236}">
                <a16:creationId xmlns:a16="http://schemas.microsoft.com/office/drawing/2014/main" id="{C729693E-EEE6-C126-321D-D4F8512800BA}"/>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170054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99B3417-CA3A-CB7E-309F-CD2C4128E94B}"/>
              </a:ext>
            </a:extLst>
          </p:cNvPr>
          <p:cNvSpPr>
            <a:spLocks noGrp="1"/>
          </p:cNvSpPr>
          <p:nvPr>
            <p:ph type="title"/>
          </p:nvPr>
        </p:nvSpPr>
        <p:spPr>
          <a:solidFill>
            <a:schemeClr val="accent1">
              <a:lumMod val="75000"/>
            </a:schemeClr>
          </a:solidFill>
        </p:spPr>
        <p:txBody>
          <a:bodyPr/>
          <a:lstStyle/>
          <a:p>
            <a:r>
              <a:rPr lang="en-US" dirty="0">
                <a:solidFill>
                  <a:schemeClr val="bg1"/>
                </a:solidFill>
              </a:rPr>
              <a:t>Deviation based on parenting time</a:t>
            </a:r>
          </a:p>
        </p:txBody>
      </p:sp>
      <p:sp>
        <p:nvSpPr>
          <p:cNvPr id="6" name="Content Placeholder 5">
            <a:extLst>
              <a:ext uri="{FF2B5EF4-FFF2-40B4-BE49-F238E27FC236}">
                <a16:creationId xmlns:a16="http://schemas.microsoft.com/office/drawing/2014/main" id="{FEADAA60-2008-93A7-07C9-DF2CE58F6A4F}"/>
              </a:ext>
            </a:extLst>
          </p:cNvPr>
          <p:cNvSpPr>
            <a:spLocks noGrp="1"/>
          </p:cNvSpPr>
          <p:nvPr>
            <p:ph sz="half" idx="1"/>
          </p:nvPr>
        </p:nvSpPr>
        <p:spPr>
          <a:xfrm>
            <a:off x="1581912" y="2638044"/>
            <a:ext cx="4271771" cy="3472824"/>
          </a:xfrm>
        </p:spPr>
        <p:txBody>
          <a:bodyPr>
            <a:noAutofit/>
          </a:bodyPr>
          <a:lstStyle/>
          <a:p>
            <a:pPr marL="0" indent="0">
              <a:buNone/>
            </a:pPr>
            <a:r>
              <a:rPr lang="en-US" dirty="0"/>
              <a:t>The presumption may be rebutted by a finding that the guidelines would be unjust, based on</a:t>
            </a:r>
          </a:p>
          <a:p>
            <a:pPr marL="0" indent="0">
              <a:buNone/>
            </a:pPr>
            <a:r>
              <a:rPr lang="en-US" dirty="0"/>
              <a:t>(g) The </a:t>
            </a:r>
            <a:r>
              <a:rPr lang="en-US" dirty="0">
                <a:highlight>
                  <a:srgbClr val="FFFF00"/>
                </a:highlight>
              </a:rPr>
              <a:t>particular shared parental arrangement, </a:t>
            </a:r>
            <a:r>
              <a:rPr lang="en-US" dirty="0"/>
              <a:t>such as where the noncustodial parent spends a great deal of time with the children . . . or the refusal of the noncustodial parent to become involved in the activities of the child, or giving due consideration to the custodial parent's homemaking services. Miss. Code Ann. 43-19-103.</a:t>
            </a:r>
          </a:p>
        </p:txBody>
      </p:sp>
      <p:sp>
        <p:nvSpPr>
          <p:cNvPr id="7" name="Content Placeholder 6">
            <a:extLst>
              <a:ext uri="{FF2B5EF4-FFF2-40B4-BE49-F238E27FC236}">
                <a16:creationId xmlns:a16="http://schemas.microsoft.com/office/drawing/2014/main" id="{16D4D8FF-FB66-0ED1-8C51-45B7E08932C4}"/>
              </a:ext>
            </a:extLst>
          </p:cNvPr>
          <p:cNvSpPr>
            <a:spLocks noGrp="1"/>
          </p:cNvSpPr>
          <p:nvPr>
            <p:ph sz="half" idx="2"/>
          </p:nvPr>
        </p:nvSpPr>
        <p:spPr/>
        <p:txBody>
          <a:bodyPr>
            <a:normAutofit/>
          </a:bodyPr>
          <a:lstStyle/>
          <a:p>
            <a:pPr marL="0" indent="0">
              <a:buNone/>
            </a:pPr>
            <a:r>
              <a:rPr lang="en-US" sz="2400" b="1" dirty="0"/>
              <a:t>Doe v. Doe:</a:t>
            </a:r>
          </a:p>
          <a:p>
            <a:pPr marL="0" indent="0">
              <a:buNone/>
            </a:pPr>
            <a:endParaRPr lang="en-US" sz="2400" dirty="0"/>
          </a:p>
          <a:p>
            <a:pPr marL="0" indent="0">
              <a:buNone/>
            </a:pPr>
            <a:r>
              <a:rPr lang="en-US" sz="2400" dirty="0"/>
              <a:t>A chancellor abused her discretion in refusing to deviate downward in child support paid by a father with visitation 42% of the time.</a:t>
            </a:r>
          </a:p>
          <a:p>
            <a:pPr marL="0" indent="0">
              <a:buNone/>
            </a:pPr>
            <a:endParaRPr lang="en-US" dirty="0"/>
          </a:p>
        </p:txBody>
      </p:sp>
    </p:spTree>
    <p:extLst>
      <p:ext uri="{BB962C8B-B14F-4D97-AF65-F5344CB8AC3E}">
        <p14:creationId xmlns:p14="http://schemas.microsoft.com/office/powerpoint/2010/main" val="3009094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E5E8CD3-34D8-6578-3F2F-434F8DDD981D}"/>
              </a:ext>
            </a:extLst>
          </p:cNvPr>
          <p:cNvSpPr>
            <a:spLocks noGrp="1"/>
          </p:cNvSpPr>
          <p:nvPr>
            <p:ph type="title"/>
          </p:nvPr>
        </p:nvSpPr>
        <p:spPr>
          <a:solidFill>
            <a:schemeClr val="accent1">
              <a:lumMod val="75000"/>
            </a:schemeClr>
          </a:solidFill>
        </p:spPr>
        <p:txBody>
          <a:bodyPr/>
          <a:lstStyle/>
          <a:p>
            <a:r>
              <a:rPr lang="en-US" dirty="0">
                <a:solidFill>
                  <a:schemeClr val="bg1"/>
                </a:solidFill>
              </a:rPr>
              <a:t>Health insurance</a:t>
            </a:r>
          </a:p>
        </p:txBody>
      </p:sp>
      <p:sp>
        <p:nvSpPr>
          <p:cNvPr id="6" name="Content Placeholder 5">
            <a:extLst>
              <a:ext uri="{FF2B5EF4-FFF2-40B4-BE49-F238E27FC236}">
                <a16:creationId xmlns:a16="http://schemas.microsoft.com/office/drawing/2014/main" id="{F502BC74-75A9-BBF4-5015-F1932F357D01}"/>
              </a:ext>
            </a:extLst>
          </p:cNvPr>
          <p:cNvSpPr>
            <a:spLocks noGrp="1"/>
          </p:cNvSpPr>
          <p:nvPr>
            <p:ph idx="1"/>
          </p:nvPr>
        </p:nvSpPr>
        <p:spPr/>
        <p:txBody>
          <a:bodyPr>
            <a:normAutofit/>
          </a:bodyPr>
          <a:lstStyle/>
          <a:p>
            <a:pPr marL="0" indent="0">
              <a:buNone/>
            </a:pPr>
            <a:r>
              <a:rPr lang="en-US" sz="2200" b="1" dirty="0"/>
              <a:t>Savell v. Manning:</a:t>
            </a:r>
          </a:p>
          <a:p>
            <a:pPr marL="0" indent="0">
              <a:buNone/>
            </a:pPr>
            <a:endParaRPr lang="en-US" sz="2200" dirty="0"/>
          </a:p>
          <a:p>
            <a:pPr marL="0" indent="0">
              <a:buNone/>
            </a:pPr>
            <a:r>
              <a:rPr lang="en-US" sz="2200" dirty="0"/>
              <a:t>Failure to address health insurance in a judgment was error even though it was clear the child was covered by insurance.</a:t>
            </a:r>
          </a:p>
          <a:p>
            <a:pPr marL="0" indent="0">
              <a:buNone/>
            </a:pPr>
            <a:endParaRPr lang="en-US" sz="2200" dirty="0"/>
          </a:p>
          <a:p>
            <a:pPr marL="0" indent="0">
              <a:buNone/>
            </a:pPr>
            <a:r>
              <a:rPr lang="en-US" sz="2200" dirty="0"/>
              <a:t>Miss. Code Ann. 43-19-101(7) provides</a:t>
            </a:r>
          </a:p>
          <a:p>
            <a:pPr marL="0" indent="0" fontAlgn="base">
              <a:buNone/>
            </a:pPr>
            <a:r>
              <a:rPr lang="en-US" sz="2200" dirty="0"/>
              <a:t>“The court </a:t>
            </a:r>
            <a:r>
              <a:rPr lang="en-US" sz="2200" dirty="0">
                <a:highlight>
                  <a:srgbClr val="FFFF00"/>
                </a:highlight>
              </a:rPr>
              <a:t>shall</a:t>
            </a:r>
            <a:r>
              <a:rPr lang="en-US" sz="2200" dirty="0"/>
              <a:t> . . . make appropriate provisions in the judgment for the provision of health insurance coverage for the child(ren) in the manner that is in the best interests of the child(ren). ”</a:t>
            </a:r>
          </a:p>
          <a:p>
            <a:pPr marL="0" indent="0">
              <a:buNone/>
            </a:pPr>
            <a:endParaRPr lang="en-US" dirty="0"/>
          </a:p>
        </p:txBody>
      </p:sp>
      <p:sp>
        <p:nvSpPr>
          <p:cNvPr id="7" name="Text Placeholder 6">
            <a:extLst>
              <a:ext uri="{FF2B5EF4-FFF2-40B4-BE49-F238E27FC236}">
                <a16:creationId xmlns:a16="http://schemas.microsoft.com/office/drawing/2014/main" id="{225578FD-7CF6-F289-79A3-E2BB3B144286}"/>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55027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02389A3-7568-CBED-2FBF-A09EE17E8956}"/>
              </a:ext>
            </a:extLst>
          </p:cNvPr>
          <p:cNvSpPr>
            <a:spLocks noGrp="1"/>
          </p:cNvSpPr>
          <p:nvPr>
            <p:ph type="title"/>
          </p:nvPr>
        </p:nvSpPr>
        <p:spPr>
          <a:solidFill>
            <a:schemeClr val="accent2"/>
          </a:solidFill>
        </p:spPr>
        <p:txBody>
          <a:bodyPr/>
          <a:lstStyle/>
          <a:p>
            <a:r>
              <a:rPr lang="en-US" dirty="0">
                <a:solidFill>
                  <a:schemeClr val="bg1"/>
                </a:solidFill>
              </a:rPr>
              <a:t>Extracurricular activities</a:t>
            </a:r>
          </a:p>
        </p:txBody>
      </p:sp>
      <p:sp>
        <p:nvSpPr>
          <p:cNvPr id="6" name="Content Placeholder 5">
            <a:extLst>
              <a:ext uri="{FF2B5EF4-FFF2-40B4-BE49-F238E27FC236}">
                <a16:creationId xmlns:a16="http://schemas.microsoft.com/office/drawing/2014/main" id="{FEEC9562-3913-9921-B1A8-A781A80E544C}"/>
              </a:ext>
            </a:extLst>
          </p:cNvPr>
          <p:cNvSpPr>
            <a:spLocks noGrp="1"/>
          </p:cNvSpPr>
          <p:nvPr>
            <p:ph idx="1"/>
          </p:nvPr>
        </p:nvSpPr>
        <p:spPr>
          <a:xfrm>
            <a:off x="2231136" y="2638044"/>
            <a:ext cx="7729728" cy="3617790"/>
          </a:xfrm>
        </p:spPr>
        <p:txBody>
          <a:bodyPr>
            <a:noAutofit/>
          </a:bodyPr>
          <a:lstStyle/>
          <a:p>
            <a:pPr marL="0" indent="0">
              <a:buNone/>
            </a:pPr>
            <a:r>
              <a:rPr lang="en-US" sz="2200" b="1" dirty="0"/>
              <a:t>Savell v. Manning:</a:t>
            </a:r>
          </a:p>
          <a:p>
            <a:pPr marL="0" indent="0">
              <a:buNone/>
            </a:pPr>
            <a:endParaRPr lang="en-US" sz="2200" b="1" dirty="0"/>
          </a:p>
          <a:p>
            <a:pPr marL="0" indent="0">
              <a:buNone/>
            </a:pPr>
            <a:r>
              <a:rPr lang="en-US" sz="2200" dirty="0"/>
              <a:t>A chancellor erred in ordering parents to pay for a child’s extracurricular activities in proportion to their incomes without finding and stating what their incomes were.</a:t>
            </a:r>
          </a:p>
          <a:p>
            <a:pPr marL="0" indent="0">
              <a:buNone/>
            </a:pPr>
            <a:endParaRPr lang="en-US" sz="2200" dirty="0"/>
          </a:p>
          <a:p>
            <a:pPr marL="0" indent="0">
              <a:buNone/>
            </a:pPr>
            <a:r>
              <a:rPr lang="en-US" sz="2200" dirty="0"/>
              <a:t>The order should also have stated whether their obligation would fluctuate as their incomes fluctuated or be fixed based on their incomes at the time of the order.</a:t>
            </a:r>
          </a:p>
        </p:txBody>
      </p:sp>
    </p:spTree>
    <p:extLst>
      <p:ext uri="{BB962C8B-B14F-4D97-AF65-F5344CB8AC3E}">
        <p14:creationId xmlns:p14="http://schemas.microsoft.com/office/powerpoint/2010/main" val="3707250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6324B-3E74-4CB6-60FC-C6C73A01DD11}"/>
              </a:ext>
            </a:extLst>
          </p:cNvPr>
          <p:cNvSpPr>
            <a:spLocks noGrp="1"/>
          </p:cNvSpPr>
          <p:nvPr>
            <p:ph type="title"/>
          </p:nvPr>
        </p:nvSpPr>
        <p:spPr>
          <a:solidFill>
            <a:schemeClr val="accent1">
              <a:lumMod val="75000"/>
            </a:schemeClr>
          </a:solidFill>
        </p:spPr>
        <p:txBody>
          <a:bodyPr/>
          <a:lstStyle/>
          <a:p>
            <a:r>
              <a:rPr lang="en-US" dirty="0">
                <a:solidFill>
                  <a:schemeClr val="bg1"/>
                </a:solidFill>
              </a:rPr>
              <a:t>Extracurricular activities</a:t>
            </a:r>
          </a:p>
        </p:txBody>
      </p:sp>
      <p:sp>
        <p:nvSpPr>
          <p:cNvPr id="5" name="Content Placeholder 4">
            <a:extLst>
              <a:ext uri="{FF2B5EF4-FFF2-40B4-BE49-F238E27FC236}">
                <a16:creationId xmlns:a16="http://schemas.microsoft.com/office/drawing/2014/main" id="{A69682A8-A195-3C49-3174-3DEE48E3008F}"/>
              </a:ext>
            </a:extLst>
          </p:cNvPr>
          <p:cNvSpPr>
            <a:spLocks noGrp="1"/>
          </p:cNvSpPr>
          <p:nvPr>
            <p:ph idx="1"/>
          </p:nvPr>
        </p:nvSpPr>
        <p:spPr/>
        <p:txBody>
          <a:bodyPr/>
          <a:lstStyle/>
          <a:p>
            <a:pPr marL="0" indent="0">
              <a:buNone/>
            </a:pPr>
            <a:r>
              <a:rPr lang="en-US" b="1" dirty="0"/>
              <a:t>Smith v. Smith:</a:t>
            </a:r>
          </a:p>
          <a:p>
            <a:pPr marL="0" indent="0">
              <a:buNone/>
            </a:pPr>
            <a:endParaRPr lang="en-US" dirty="0"/>
          </a:p>
          <a:p>
            <a:pPr marL="0" indent="0">
              <a:buNone/>
            </a:pPr>
            <a:r>
              <a:rPr lang="en-US" dirty="0"/>
              <a:t>A father agreed to pay for 100% of any extracurricular activities on which both parents agreed.</a:t>
            </a:r>
          </a:p>
          <a:p>
            <a:pPr marL="0" indent="0">
              <a:buNone/>
            </a:pPr>
            <a:endParaRPr lang="en-US" dirty="0"/>
          </a:p>
          <a:p>
            <a:pPr marL="0" indent="0">
              <a:buNone/>
            </a:pPr>
            <a:r>
              <a:rPr lang="en-US" dirty="0"/>
              <a:t>When the parents litigated over the amount due for their daughter’s horseback riding, the chancellor found that the provision requiring agreement was unworkable and ordered the father to pay up to $6,000 a year for each child.</a:t>
            </a:r>
          </a:p>
          <a:p>
            <a:pPr marL="0" indent="0">
              <a:buNone/>
            </a:pPr>
            <a:endParaRPr lang="en-US" dirty="0"/>
          </a:p>
          <a:p>
            <a:pPr marL="0" indent="0">
              <a:buNone/>
            </a:pPr>
            <a:r>
              <a:rPr lang="en-US" i="1" dirty="0"/>
              <a:t>Practice tip: </a:t>
            </a:r>
            <a:r>
              <a:rPr lang="en-US" dirty="0"/>
              <a:t>Consider inserting a cap on extracurricular activities by agreement.</a:t>
            </a:r>
          </a:p>
        </p:txBody>
      </p:sp>
      <p:sp>
        <p:nvSpPr>
          <p:cNvPr id="6" name="Text Placeholder 5">
            <a:extLst>
              <a:ext uri="{FF2B5EF4-FFF2-40B4-BE49-F238E27FC236}">
                <a16:creationId xmlns:a16="http://schemas.microsoft.com/office/drawing/2014/main" id="{62AA95AA-E263-916C-EC4C-5F480A3D20C7}"/>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13717902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Drafting Premarital Agreement FINAL" id="{AFF9FCB1-9515-1447-8917-E4BD1B751E37}" vid="{6D18D8E4-83A5-8545-A73B-5777CC680C61}"/>
    </a:ext>
  </a:extLst>
</a:theme>
</file>

<file path=docProps/app.xml><?xml version="1.0" encoding="utf-8"?>
<Properties xmlns="http://schemas.openxmlformats.org/officeDocument/2006/extended-properties" xmlns:vt="http://schemas.openxmlformats.org/officeDocument/2006/docPropsVTypes">
  <Template>Jack wms 3</Template>
  <TotalTime>309</TotalTime>
  <Words>1800</Words>
  <Application>Microsoft Macintosh PowerPoint</Application>
  <PresentationFormat>Widescreen</PresentationFormat>
  <Paragraphs>147</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Gill Sans MT</vt:lpstr>
      <vt:lpstr>Parcel</vt:lpstr>
      <vt:lpstr>Child support, paternity, adoption, procedure</vt:lpstr>
      <vt:lpstr>Jones v. jones</vt:lpstr>
      <vt:lpstr>Income included</vt:lpstr>
      <vt:lpstr>High-income payors</vt:lpstr>
      <vt:lpstr>Low-income payors</vt:lpstr>
      <vt:lpstr>Deviation based on parenting time</vt:lpstr>
      <vt:lpstr>Health insurance</vt:lpstr>
      <vt:lpstr>Extracurricular activities</vt:lpstr>
      <vt:lpstr>Extracurricular activities</vt:lpstr>
      <vt:lpstr>Smith v. smith</vt:lpstr>
      <vt:lpstr>Smith v. smith</vt:lpstr>
      <vt:lpstr>Child support modification and enforcement: arrearages</vt:lpstr>
      <vt:lpstr>Settlement options</vt:lpstr>
      <vt:lpstr>Attorney contingent fees</vt:lpstr>
      <vt:lpstr>Enforcing property division</vt:lpstr>
      <vt:lpstr>Enforcing property division</vt:lpstr>
      <vt:lpstr>Statute of limitations on paternity actions</vt:lpstr>
      <vt:lpstr>Paternity for inheritance</vt:lpstr>
      <vt:lpstr>Withdrawal of adoption consent</vt:lpstr>
      <vt:lpstr>Kreps v. hyland</vt:lpstr>
      <vt:lpstr>Clarifying property division orders</vt:lpstr>
      <vt:lpstr>Appealing post-trial motions</vt:lpstr>
      <vt:lpstr>Stephens v. stephens</vt:lpstr>
      <vt:lpstr>Roley v. roley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Bell</dc:creator>
  <cp:lastModifiedBy>Debbie Bell</cp:lastModifiedBy>
  <cp:revision>9</cp:revision>
  <dcterms:created xsi:type="dcterms:W3CDTF">2022-07-09T14:52:15Z</dcterms:created>
  <dcterms:modified xsi:type="dcterms:W3CDTF">2022-07-11T22:49:18Z</dcterms:modified>
</cp:coreProperties>
</file>