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90" r:id="rId2"/>
    <p:sldId id="275" r:id="rId3"/>
    <p:sldId id="276" r:id="rId4"/>
    <p:sldId id="277" r:id="rId5"/>
    <p:sldId id="278" r:id="rId6"/>
    <p:sldId id="279" r:id="rId7"/>
    <p:sldId id="280" r:id="rId8"/>
    <p:sldId id="281" r:id="rId9"/>
    <p:sldId id="282" r:id="rId10"/>
    <p:sldId id="283" r:id="rId11"/>
    <p:sldId id="284" r:id="rId12"/>
    <p:sldId id="292" r:id="rId13"/>
    <p:sldId id="285" r:id="rId14"/>
    <p:sldId id="286" r:id="rId15"/>
    <p:sldId id="288" r:id="rId16"/>
    <p:sldId id="293" r:id="rId17"/>
    <p:sldId id="270" r:id="rId18"/>
    <p:sldId id="271" r:id="rId19"/>
    <p:sldId id="272" r:id="rId20"/>
    <p:sldId id="273" r:id="rId21"/>
    <p:sldId id="274" r:id="rId22"/>
    <p:sldId id="260" r:id="rId23"/>
    <p:sldId id="261" r:id="rId24"/>
    <p:sldId id="262" r:id="rId25"/>
    <p:sldId id="263" r:id="rId26"/>
    <p:sldId id="264" r:id="rId27"/>
    <p:sldId id="265" r:id="rId28"/>
    <p:sldId id="266" r:id="rId29"/>
    <p:sldId id="267" r:id="rId30"/>
    <p:sldId id="268" r:id="rId31"/>
    <p:sldId id="269" r:id="rId32"/>
    <p:sldId id="287" r:id="rId33"/>
    <p:sldId id="291"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09"/>
  </p:normalViewPr>
  <p:slideViewPr>
    <p:cSldViewPr snapToGrid="0">
      <p:cViewPr varScale="1">
        <p:scale>
          <a:sx n="114" d="100"/>
          <a:sy n="114" d="100"/>
        </p:scale>
        <p:origin x="47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603DA7F2-11B1-DB4C-AF8A-7E1CB0D8994D}" type="datetimeFigureOut">
              <a:rPr lang="en-US" smtClean="0"/>
              <a:t>7/8/23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1FE2EB4-3514-A947-9693-80FC307B1B23}" type="slidenum">
              <a:rPr lang="en-US" smtClean="0"/>
              <a:t>‹#›</a:t>
            </a:fld>
            <a:endParaRPr lang="en-US" dirty="0"/>
          </a:p>
        </p:txBody>
      </p:sp>
    </p:spTree>
    <p:extLst>
      <p:ext uri="{BB962C8B-B14F-4D97-AF65-F5344CB8AC3E}">
        <p14:creationId xmlns:p14="http://schemas.microsoft.com/office/powerpoint/2010/main" val="158121727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3DA7F2-11B1-DB4C-AF8A-7E1CB0D8994D}" type="datetimeFigureOut">
              <a:rPr lang="en-US" smtClean="0"/>
              <a:t>7/8/23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FE2EB4-3514-A947-9693-80FC307B1B23}" type="slidenum">
              <a:rPr lang="en-US" smtClean="0"/>
              <a:t>‹#›</a:t>
            </a:fld>
            <a:endParaRPr lang="en-US" dirty="0"/>
          </a:p>
        </p:txBody>
      </p:sp>
    </p:spTree>
    <p:extLst>
      <p:ext uri="{BB962C8B-B14F-4D97-AF65-F5344CB8AC3E}">
        <p14:creationId xmlns:p14="http://schemas.microsoft.com/office/powerpoint/2010/main" val="2443291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3DA7F2-11B1-DB4C-AF8A-7E1CB0D8994D}" type="datetimeFigureOut">
              <a:rPr lang="en-US" smtClean="0"/>
              <a:t>7/8/23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FE2EB4-3514-A947-9693-80FC307B1B23}" type="slidenum">
              <a:rPr lang="en-US" smtClean="0"/>
              <a:t>‹#›</a:t>
            </a:fld>
            <a:endParaRPr lang="en-US" dirty="0"/>
          </a:p>
        </p:txBody>
      </p:sp>
    </p:spTree>
    <p:extLst>
      <p:ext uri="{BB962C8B-B14F-4D97-AF65-F5344CB8AC3E}">
        <p14:creationId xmlns:p14="http://schemas.microsoft.com/office/powerpoint/2010/main" val="499268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3DA7F2-11B1-DB4C-AF8A-7E1CB0D8994D}" type="datetimeFigureOut">
              <a:rPr lang="en-US" smtClean="0"/>
              <a:t>7/8/23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1FE2EB4-3514-A947-9693-80FC307B1B23}" type="slidenum">
              <a:rPr lang="en-US" smtClean="0"/>
              <a:t>‹#›</a:t>
            </a:fld>
            <a:endParaRPr lang="en-US" dirty="0"/>
          </a:p>
        </p:txBody>
      </p:sp>
    </p:spTree>
    <p:extLst>
      <p:ext uri="{BB962C8B-B14F-4D97-AF65-F5344CB8AC3E}">
        <p14:creationId xmlns:p14="http://schemas.microsoft.com/office/powerpoint/2010/main" val="1881368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603DA7F2-11B1-DB4C-AF8A-7E1CB0D8994D}" type="datetimeFigureOut">
              <a:rPr lang="en-US" smtClean="0"/>
              <a:t>7/8/23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1FE2EB4-3514-A947-9693-80FC307B1B23}" type="slidenum">
              <a:rPr lang="en-US" smtClean="0"/>
              <a:t>‹#›</a:t>
            </a:fld>
            <a:endParaRPr lang="en-US" dirty="0"/>
          </a:p>
        </p:txBody>
      </p:sp>
    </p:spTree>
    <p:extLst>
      <p:ext uri="{BB962C8B-B14F-4D97-AF65-F5344CB8AC3E}">
        <p14:creationId xmlns:p14="http://schemas.microsoft.com/office/powerpoint/2010/main" val="220245608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603DA7F2-11B1-DB4C-AF8A-7E1CB0D8994D}" type="datetimeFigureOut">
              <a:rPr lang="en-US" smtClean="0"/>
              <a:t>7/8/23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11FE2EB4-3514-A947-9693-80FC307B1B23}" type="slidenum">
              <a:rPr lang="en-US" smtClean="0"/>
              <a:t>‹#›</a:t>
            </a:fld>
            <a:endParaRPr lang="en-US" dirty="0"/>
          </a:p>
        </p:txBody>
      </p:sp>
    </p:spTree>
    <p:extLst>
      <p:ext uri="{BB962C8B-B14F-4D97-AF65-F5344CB8AC3E}">
        <p14:creationId xmlns:p14="http://schemas.microsoft.com/office/powerpoint/2010/main" val="2591624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603DA7F2-11B1-DB4C-AF8A-7E1CB0D8994D}" type="datetimeFigureOut">
              <a:rPr lang="en-US" smtClean="0"/>
              <a:t>7/8/23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1FE2EB4-3514-A947-9693-80FC307B1B23}"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374344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3DA7F2-11B1-DB4C-AF8A-7E1CB0D8994D}" type="datetimeFigureOut">
              <a:rPr lang="en-US" smtClean="0"/>
              <a:t>7/8/23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1FE2EB4-3514-A947-9693-80FC307B1B23}" type="slidenum">
              <a:rPr lang="en-US" smtClean="0"/>
              <a:t>‹#›</a:t>
            </a:fld>
            <a:endParaRPr lang="en-US" dirty="0"/>
          </a:p>
        </p:txBody>
      </p:sp>
    </p:spTree>
    <p:extLst>
      <p:ext uri="{BB962C8B-B14F-4D97-AF65-F5344CB8AC3E}">
        <p14:creationId xmlns:p14="http://schemas.microsoft.com/office/powerpoint/2010/main" val="1628230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3DA7F2-11B1-DB4C-AF8A-7E1CB0D8994D}" type="datetimeFigureOut">
              <a:rPr lang="en-US" smtClean="0"/>
              <a:t>7/8/23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1FE2EB4-3514-A947-9693-80FC307B1B23}" type="slidenum">
              <a:rPr lang="en-US" smtClean="0"/>
              <a:t>‹#›</a:t>
            </a:fld>
            <a:endParaRPr lang="en-US" dirty="0"/>
          </a:p>
        </p:txBody>
      </p:sp>
    </p:spTree>
    <p:extLst>
      <p:ext uri="{BB962C8B-B14F-4D97-AF65-F5344CB8AC3E}">
        <p14:creationId xmlns:p14="http://schemas.microsoft.com/office/powerpoint/2010/main" val="3523010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603DA7F2-11B1-DB4C-AF8A-7E1CB0D8994D}" type="datetimeFigureOut">
              <a:rPr lang="en-US" smtClean="0"/>
              <a:t>7/8/23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11FE2EB4-3514-A947-9693-80FC307B1B23}" type="slidenum">
              <a:rPr lang="en-US" smtClean="0"/>
              <a:t>‹#›</a:t>
            </a:fld>
            <a:endParaRPr lang="en-US" dirty="0"/>
          </a:p>
        </p:txBody>
      </p:sp>
    </p:spTree>
    <p:extLst>
      <p:ext uri="{BB962C8B-B14F-4D97-AF65-F5344CB8AC3E}">
        <p14:creationId xmlns:p14="http://schemas.microsoft.com/office/powerpoint/2010/main" val="2647848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603DA7F2-11B1-DB4C-AF8A-7E1CB0D8994D}" type="datetimeFigureOut">
              <a:rPr lang="en-US" smtClean="0"/>
              <a:t>7/8/23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11FE2EB4-3514-A947-9693-80FC307B1B23}" type="slidenum">
              <a:rPr lang="en-US" smtClean="0"/>
              <a:t>‹#›</a:t>
            </a:fld>
            <a:endParaRPr lang="en-US" dirty="0"/>
          </a:p>
        </p:txBody>
      </p:sp>
    </p:spTree>
    <p:extLst>
      <p:ext uri="{BB962C8B-B14F-4D97-AF65-F5344CB8AC3E}">
        <p14:creationId xmlns:p14="http://schemas.microsoft.com/office/powerpoint/2010/main" val="1104413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603DA7F2-11B1-DB4C-AF8A-7E1CB0D8994D}" type="datetimeFigureOut">
              <a:rPr lang="en-US" smtClean="0"/>
              <a:t>7/8/23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11FE2EB4-3514-A947-9693-80FC307B1B23}" type="slidenum">
              <a:rPr lang="en-US" smtClean="0"/>
              <a:t>‹#›</a:t>
            </a:fld>
            <a:endParaRPr lang="en-US" dirty="0"/>
          </a:p>
        </p:txBody>
      </p:sp>
    </p:spTree>
    <p:extLst>
      <p:ext uri="{BB962C8B-B14F-4D97-AF65-F5344CB8AC3E}">
        <p14:creationId xmlns:p14="http://schemas.microsoft.com/office/powerpoint/2010/main" val="42394584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1.next.westlaw.com/Link/Document/FullText?findType=L&amp;pubNum=1000933&amp;cite=MSSTS97-3-95&amp;originatingDoc=NA20B3C7007B111E6A9998AABBB715E77&amp;refType=LQ&amp;originationContext=document&amp;transitionType=DocumentItem&amp;ppcid=e39c7fa7d87246f08124a44758d0ecfe&amp;contextData=(sc.UserEnteredCitation)" TargetMode="External"/><Relationship Id="rId2" Type="http://schemas.openxmlformats.org/officeDocument/2006/relationships/hyperlink" Target="https://1.next.westlaw.com/Link/Document/FullText?findType=L&amp;pubNum=1000933&amp;cite=MSSTS97-3-65&amp;originatingDoc=NA20B3C7007B111E6A9998AABBB715E77&amp;refType=LQ&amp;originationContext=document&amp;transitionType=DocumentItem&amp;ppcid=e39c7fa7d87246f08124a44758d0ecfe&amp;contextData=(sc.UserEnteredCita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576FA8-34E8-2CF1-ED3A-19C2A7CA04DC}"/>
              </a:ext>
            </a:extLst>
          </p:cNvPr>
          <p:cNvSpPr>
            <a:spLocks noGrp="1"/>
          </p:cNvSpPr>
          <p:nvPr>
            <p:ph type="ctrTitle"/>
          </p:nvPr>
        </p:nvSpPr>
        <p:spPr>
          <a:solidFill>
            <a:schemeClr val="accent1">
              <a:lumMod val="75000"/>
            </a:schemeClr>
          </a:solidFill>
        </p:spPr>
        <p:txBody>
          <a:bodyPr/>
          <a:lstStyle/>
          <a:p>
            <a:r>
              <a:rPr lang="en-US" dirty="0">
                <a:solidFill>
                  <a:schemeClr val="tx1"/>
                </a:solidFill>
              </a:rPr>
              <a:t>Fifth hour: Youth Court, TPR, new legislation</a:t>
            </a:r>
          </a:p>
        </p:txBody>
      </p:sp>
      <p:sp>
        <p:nvSpPr>
          <p:cNvPr id="6" name="Subtitle 5">
            <a:extLst>
              <a:ext uri="{FF2B5EF4-FFF2-40B4-BE49-F238E27FC236}">
                <a16:creationId xmlns:a16="http://schemas.microsoft.com/office/drawing/2014/main" id="{715F1BE4-9D85-3E74-04D0-7668769ECDB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95611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B43ADEE-61E9-13BF-5657-C0738104D39A}"/>
              </a:ext>
            </a:extLst>
          </p:cNvPr>
          <p:cNvSpPr>
            <a:spLocks noGrp="1"/>
          </p:cNvSpPr>
          <p:nvPr>
            <p:ph type="title"/>
          </p:nvPr>
        </p:nvSpPr>
        <p:spPr>
          <a:solidFill>
            <a:schemeClr val="accent1">
              <a:lumMod val="75000"/>
            </a:schemeClr>
          </a:solidFill>
        </p:spPr>
        <p:txBody>
          <a:bodyPr/>
          <a:lstStyle/>
          <a:p>
            <a:r>
              <a:rPr lang="en-US" dirty="0">
                <a:solidFill>
                  <a:schemeClr val="bg1"/>
                </a:solidFill>
              </a:rPr>
              <a:t>Issue: do -119 and -121 establish independent grounds?</a:t>
            </a:r>
          </a:p>
        </p:txBody>
      </p:sp>
      <p:sp>
        <p:nvSpPr>
          <p:cNvPr id="6" name="Content Placeholder 5">
            <a:extLst>
              <a:ext uri="{FF2B5EF4-FFF2-40B4-BE49-F238E27FC236}">
                <a16:creationId xmlns:a16="http://schemas.microsoft.com/office/drawing/2014/main" id="{9FD5EBE5-4A9A-44C9-2C51-3277DE0A27FB}"/>
              </a:ext>
            </a:extLst>
          </p:cNvPr>
          <p:cNvSpPr>
            <a:spLocks noGrp="1"/>
          </p:cNvSpPr>
          <p:nvPr>
            <p:ph sz="half" idx="1"/>
          </p:nvPr>
        </p:nvSpPr>
        <p:spPr/>
        <p:txBody>
          <a:bodyPr>
            <a:normAutofit/>
          </a:bodyPr>
          <a:lstStyle/>
          <a:p>
            <a:pPr marL="0" indent="0">
              <a:buNone/>
            </a:pPr>
            <a:r>
              <a:rPr lang="en-US" sz="2200" dirty="0"/>
              <a:t>Section 93-15-119 provides for termination if a parent “</a:t>
            </a:r>
            <a:r>
              <a:rPr lang="en-US" sz="2200" b="0" i="0" u="none" strike="noStrike" dirty="0">
                <a:solidFill>
                  <a:srgbClr val="3D3D3D"/>
                </a:solidFill>
                <a:effectLst/>
                <a:latin typeface="Source Sans Pro" panose="020B0503030403020204" pitchFamily="34" charset="0"/>
              </a:rPr>
              <a:t>is mentally, morally, or otherwise unfit” which is established by conduct “that demonstrates a substantial risk of compromising or endangering the child's safety and welfare.”</a:t>
            </a:r>
          </a:p>
        </p:txBody>
      </p:sp>
      <p:sp>
        <p:nvSpPr>
          <p:cNvPr id="7" name="Content Placeholder 6">
            <a:extLst>
              <a:ext uri="{FF2B5EF4-FFF2-40B4-BE49-F238E27FC236}">
                <a16:creationId xmlns:a16="http://schemas.microsoft.com/office/drawing/2014/main" id="{653070AF-69DB-82AA-F354-15E18D16CC2D}"/>
              </a:ext>
            </a:extLst>
          </p:cNvPr>
          <p:cNvSpPr>
            <a:spLocks noGrp="1"/>
          </p:cNvSpPr>
          <p:nvPr>
            <p:ph sz="half" idx="2"/>
          </p:nvPr>
        </p:nvSpPr>
        <p:spPr/>
        <p:txBody>
          <a:bodyPr>
            <a:normAutofit/>
          </a:bodyPr>
          <a:lstStyle/>
          <a:p>
            <a:pPr marL="0" indent="0">
              <a:buNone/>
            </a:pPr>
            <a:r>
              <a:rPr lang="en-US" sz="2200" i="1" dirty="0"/>
              <a:t>Middlebrook</a:t>
            </a:r>
            <a:r>
              <a:rPr lang="en-US" sz="2200" dirty="0"/>
              <a:t> held that the father’s rights should be terminated because he was unfit, as shown by his conduct, allowing termination under -119 without reference to -121.</a:t>
            </a:r>
          </a:p>
        </p:txBody>
      </p:sp>
    </p:spTree>
    <p:extLst>
      <p:ext uri="{BB962C8B-B14F-4D97-AF65-F5344CB8AC3E}">
        <p14:creationId xmlns:p14="http://schemas.microsoft.com/office/powerpoint/2010/main" val="1953159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828D7-4DEB-AFCE-BCBD-2D2298A447D0}"/>
              </a:ext>
            </a:extLst>
          </p:cNvPr>
          <p:cNvSpPr>
            <a:spLocks noGrp="1"/>
          </p:cNvSpPr>
          <p:nvPr>
            <p:ph type="title"/>
          </p:nvPr>
        </p:nvSpPr>
        <p:spPr>
          <a:solidFill>
            <a:schemeClr val="accent1">
              <a:lumMod val="75000"/>
            </a:schemeClr>
          </a:solidFill>
        </p:spPr>
        <p:txBody>
          <a:bodyPr/>
          <a:lstStyle/>
          <a:p>
            <a:r>
              <a:rPr lang="en-US" dirty="0">
                <a:solidFill>
                  <a:schemeClr val="bg1"/>
                </a:solidFill>
              </a:rPr>
              <a:t>In re C.P.</a:t>
            </a:r>
          </a:p>
        </p:txBody>
      </p:sp>
      <p:sp>
        <p:nvSpPr>
          <p:cNvPr id="3" name="Content Placeholder 2">
            <a:extLst>
              <a:ext uri="{FF2B5EF4-FFF2-40B4-BE49-F238E27FC236}">
                <a16:creationId xmlns:a16="http://schemas.microsoft.com/office/drawing/2014/main" id="{C80440BF-6545-583B-5601-39DFCEA898D6}"/>
              </a:ext>
            </a:extLst>
          </p:cNvPr>
          <p:cNvSpPr>
            <a:spLocks noGrp="1"/>
          </p:cNvSpPr>
          <p:nvPr>
            <p:ph sz="half" idx="1"/>
          </p:nvPr>
        </p:nvSpPr>
        <p:spPr/>
        <p:txBody>
          <a:bodyPr/>
          <a:lstStyle/>
          <a:p>
            <a:pPr marL="0" indent="0">
              <a:buNone/>
            </a:pPr>
            <a:r>
              <a:rPr lang="en-US" sz="2200" dirty="0"/>
              <a:t>Newborn was removed from the mother in the hospital, based on </a:t>
            </a:r>
          </a:p>
          <a:p>
            <a:pPr>
              <a:buFontTx/>
              <a:buChar char="-"/>
            </a:pPr>
            <a:r>
              <a:rPr lang="en-US" sz="2200" dirty="0"/>
              <a:t>the mother’s severe mental disability</a:t>
            </a:r>
          </a:p>
          <a:p>
            <a:pPr>
              <a:buFontTx/>
              <a:buChar char="-"/>
            </a:pPr>
            <a:r>
              <a:rPr lang="en-US" sz="2200" dirty="0"/>
              <a:t> inability to care for herself, and</a:t>
            </a:r>
          </a:p>
          <a:p>
            <a:pPr>
              <a:buFontTx/>
              <a:buChar char="-"/>
            </a:pPr>
            <a:r>
              <a:rPr lang="en-US" sz="2200" dirty="0"/>
              <a:t>previous removal of other children.</a:t>
            </a:r>
          </a:p>
          <a:p>
            <a:pPr marL="0" indent="0">
              <a:buNone/>
            </a:pPr>
            <a:endParaRPr lang="en-US" dirty="0"/>
          </a:p>
        </p:txBody>
      </p:sp>
      <p:sp>
        <p:nvSpPr>
          <p:cNvPr id="4" name="Content Placeholder 3">
            <a:extLst>
              <a:ext uri="{FF2B5EF4-FFF2-40B4-BE49-F238E27FC236}">
                <a16:creationId xmlns:a16="http://schemas.microsoft.com/office/drawing/2014/main" id="{AB4A302B-E253-DA20-C3C4-8346044B4204}"/>
              </a:ext>
            </a:extLst>
          </p:cNvPr>
          <p:cNvSpPr>
            <a:spLocks noGrp="1"/>
          </p:cNvSpPr>
          <p:nvPr>
            <p:ph sz="half" idx="2"/>
          </p:nvPr>
        </p:nvSpPr>
        <p:spPr/>
        <p:txBody>
          <a:bodyPr/>
          <a:lstStyle/>
          <a:p>
            <a:pPr marL="0" indent="0">
              <a:buNone/>
            </a:pPr>
            <a:r>
              <a:rPr lang="en-US" sz="2200" i="1" dirty="0"/>
              <a:t>Held: </a:t>
            </a:r>
          </a:p>
          <a:p>
            <a:pPr marL="0" indent="0">
              <a:buNone/>
            </a:pPr>
            <a:r>
              <a:rPr lang="en-US" sz="2200" dirty="0"/>
              <a:t>Reunification efforts were not necessary because of “aggravated circumstances” </a:t>
            </a:r>
            <a:r>
              <a:rPr lang="en-US" sz="2200" dirty="0">
                <a:highlight>
                  <a:srgbClr val="FFFF00"/>
                </a:highlight>
              </a:rPr>
              <a:t>including but not limited to </a:t>
            </a:r>
            <a:r>
              <a:rPr lang="en-US" sz="2200" dirty="0"/>
              <a:t>abandonment, torture, physical or sexual abuse.</a:t>
            </a:r>
          </a:p>
          <a:p>
            <a:pPr marL="0" indent="0">
              <a:buNone/>
            </a:pPr>
            <a:endParaRPr lang="en-US" dirty="0"/>
          </a:p>
        </p:txBody>
      </p:sp>
    </p:spTree>
    <p:extLst>
      <p:ext uri="{BB962C8B-B14F-4D97-AF65-F5344CB8AC3E}">
        <p14:creationId xmlns:p14="http://schemas.microsoft.com/office/powerpoint/2010/main" val="567701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627D13A-9596-46C0-3248-71E323C70CB5}"/>
              </a:ext>
            </a:extLst>
          </p:cNvPr>
          <p:cNvSpPr>
            <a:spLocks noGrp="1"/>
          </p:cNvSpPr>
          <p:nvPr>
            <p:ph type="title"/>
          </p:nvPr>
        </p:nvSpPr>
        <p:spPr>
          <a:solidFill>
            <a:schemeClr val="accent1">
              <a:lumMod val="75000"/>
            </a:schemeClr>
          </a:solidFill>
        </p:spPr>
        <p:txBody>
          <a:bodyPr/>
          <a:lstStyle/>
          <a:p>
            <a:r>
              <a:rPr lang="en-US" dirty="0">
                <a:solidFill>
                  <a:schemeClr val="bg1"/>
                </a:solidFill>
              </a:rPr>
              <a:t>Anticipatory neglect</a:t>
            </a:r>
          </a:p>
        </p:txBody>
      </p:sp>
      <p:sp>
        <p:nvSpPr>
          <p:cNvPr id="6" name="Content Placeholder 5">
            <a:extLst>
              <a:ext uri="{FF2B5EF4-FFF2-40B4-BE49-F238E27FC236}">
                <a16:creationId xmlns:a16="http://schemas.microsoft.com/office/drawing/2014/main" id="{F60D896F-BF68-6495-A3DA-47F75852A0D3}"/>
              </a:ext>
            </a:extLst>
          </p:cNvPr>
          <p:cNvSpPr>
            <a:spLocks noGrp="1"/>
          </p:cNvSpPr>
          <p:nvPr>
            <p:ph idx="1"/>
          </p:nvPr>
        </p:nvSpPr>
        <p:spPr/>
        <p:txBody>
          <a:bodyPr/>
          <a:lstStyle/>
          <a:p>
            <a:pPr marL="0" indent="0">
              <a:buNone/>
            </a:pPr>
            <a:r>
              <a:rPr lang="en-US" sz="2200" i="1" dirty="0">
                <a:effectLst/>
                <a:latin typeface="Gill Sans MT" panose="020B0502020104020203" pitchFamily="34" charset="77"/>
                <a:ea typeface="Times New Roman" panose="02020603050405020304" pitchFamily="18" charset="0"/>
              </a:rPr>
              <a:t>Interest of K.M. v. Jackson </a:t>
            </a:r>
            <a:r>
              <a:rPr lang="en-US" sz="2200" i="1" dirty="0" err="1">
                <a:effectLst/>
                <a:latin typeface="Gill Sans MT" panose="020B0502020104020203" pitchFamily="34" charset="77"/>
                <a:ea typeface="Times New Roman" panose="02020603050405020304" pitchFamily="18" charset="0"/>
              </a:rPr>
              <a:t>Cnty</a:t>
            </a:r>
            <a:r>
              <a:rPr lang="en-US" sz="2200" i="1" dirty="0">
                <a:effectLst/>
                <a:latin typeface="Gill Sans MT" panose="020B0502020104020203" pitchFamily="34" charset="77"/>
                <a:ea typeface="Times New Roman" panose="02020603050405020304" pitchFamily="18" charset="0"/>
              </a:rPr>
              <a:t>. Youth Court</a:t>
            </a:r>
            <a:r>
              <a:rPr lang="en-US" sz="2200" dirty="0">
                <a:effectLst/>
                <a:latin typeface="Gill Sans MT" panose="020B0502020104020203" pitchFamily="34" charset="77"/>
                <a:ea typeface="Times New Roman" panose="02020603050405020304" pitchFamily="18" charset="0"/>
              </a:rPr>
              <a:t>, ___ So.3d ____, 2020 WL 7056087 (Miss. Ct. App. 2020):</a:t>
            </a:r>
          </a:p>
          <a:p>
            <a:pPr marL="0" indent="0">
              <a:buNone/>
            </a:pPr>
            <a:endParaRPr lang="en-US" sz="2200" dirty="0">
              <a:latin typeface="Gill Sans MT" panose="020B0502020104020203" pitchFamily="34" charset="77"/>
              <a:ea typeface="Times New Roman" panose="02020603050405020304" pitchFamily="18" charset="0"/>
            </a:endParaRPr>
          </a:p>
          <a:p>
            <a:pPr>
              <a:buFontTx/>
              <a:buChar char="-"/>
            </a:pPr>
            <a:r>
              <a:rPr lang="en-US" sz="2200" dirty="0">
                <a:effectLst/>
                <a:latin typeface="Gill Sans MT" panose="020B0502020104020203" pitchFamily="34" charset="77"/>
                <a:ea typeface="Times New Roman" panose="02020603050405020304" pitchFamily="18" charset="0"/>
              </a:rPr>
              <a:t>A </a:t>
            </a:r>
            <a:r>
              <a:rPr lang="en-US" sz="2200" dirty="0">
                <a:latin typeface="Gill Sans MT" panose="020B0502020104020203" pitchFamily="34" charset="77"/>
                <a:ea typeface="Times New Roman" panose="02020603050405020304" pitchFamily="18" charset="0"/>
              </a:rPr>
              <a:t>y</a:t>
            </a:r>
            <a:r>
              <a:rPr lang="en-US" sz="2200" dirty="0">
                <a:effectLst/>
                <a:latin typeface="Gill Sans MT" panose="020B0502020104020203" pitchFamily="34" charset="77"/>
                <a:ea typeface="Times New Roman" panose="02020603050405020304" pitchFamily="18" charset="0"/>
              </a:rPr>
              <a:t>outh </a:t>
            </a:r>
            <a:r>
              <a:rPr lang="en-US" sz="2200" dirty="0">
                <a:latin typeface="Gill Sans MT" panose="020B0502020104020203" pitchFamily="34" charset="77"/>
                <a:ea typeface="Times New Roman" panose="02020603050405020304" pitchFamily="18" charset="0"/>
              </a:rPr>
              <a:t>c</a:t>
            </a:r>
            <a:r>
              <a:rPr lang="en-US" sz="2200" dirty="0">
                <a:effectLst/>
                <a:latin typeface="Gill Sans MT" panose="020B0502020104020203" pitchFamily="34" charset="77"/>
                <a:ea typeface="Times New Roman" panose="02020603050405020304" pitchFamily="18" charset="0"/>
              </a:rPr>
              <a:t>ourt properly found an infant to be a neglected and abused child under the doctrine of </a:t>
            </a:r>
            <a:r>
              <a:rPr lang="en-US" sz="2200" dirty="0">
                <a:effectLst/>
                <a:latin typeface="Gill Sans MT" panose="020B0502020104020203" pitchFamily="34" charset="77"/>
                <a:ea typeface="Times New Roman" panose="02020603050405020304" pitchFamily="18" charset="0"/>
                <a:sym typeface="WP TypographicSymbols"/>
              </a:rPr>
              <a:t></a:t>
            </a:r>
            <a:r>
              <a:rPr lang="en-US" sz="2200" dirty="0">
                <a:effectLst/>
                <a:latin typeface="Gill Sans MT" panose="020B0502020104020203" pitchFamily="34" charset="77"/>
                <a:ea typeface="Times New Roman" panose="02020603050405020304" pitchFamily="18" charset="0"/>
              </a:rPr>
              <a:t>anticipatory neglect.</a:t>
            </a:r>
          </a:p>
          <a:p>
            <a:pPr>
              <a:buFontTx/>
              <a:buChar char="-"/>
            </a:pPr>
            <a:r>
              <a:rPr lang="en-US" sz="2200" dirty="0">
                <a:effectLst/>
                <a:latin typeface="Gill Sans MT" panose="020B0502020104020203" pitchFamily="34" charset="77"/>
                <a:ea typeface="Times New Roman" panose="02020603050405020304" pitchFamily="18" charset="0"/>
              </a:rPr>
              <a:t>Reunification efforts were not necessary because the parents had other children in DCPS custody. </a:t>
            </a:r>
          </a:p>
          <a:p>
            <a:pPr marL="0" indent="0">
              <a:buNone/>
            </a:pPr>
            <a:endParaRPr lang="en-US" dirty="0"/>
          </a:p>
        </p:txBody>
      </p:sp>
    </p:spTree>
    <p:extLst>
      <p:ext uri="{BB962C8B-B14F-4D97-AF65-F5344CB8AC3E}">
        <p14:creationId xmlns:p14="http://schemas.microsoft.com/office/powerpoint/2010/main" val="1646111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C27CCA2-9F52-A555-6E6C-1C3A9822E9F6}"/>
              </a:ext>
            </a:extLst>
          </p:cNvPr>
          <p:cNvSpPr>
            <a:spLocks noGrp="1"/>
          </p:cNvSpPr>
          <p:nvPr>
            <p:ph type="title"/>
          </p:nvPr>
        </p:nvSpPr>
        <p:spPr>
          <a:solidFill>
            <a:schemeClr val="accent1">
              <a:lumMod val="75000"/>
            </a:schemeClr>
          </a:solidFill>
        </p:spPr>
        <p:txBody>
          <a:bodyPr/>
          <a:lstStyle/>
          <a:p>
            <a:r>
              <a:rPr lang="en-US" dirty="0">
                <a:solidFill>
                  <a:schemeClr val="bg1"/>
                </a:solidFill>
              </a:rPr>
              <a:t>Bullock v. DCPS</a:t>
            </a:r>
          </a:p>
        </p:txBody>
      </p:sp>
      <p:sp>
        <p:nvSpPr>
          <p:cNvPr id="6" name="Content Placeholder 5">
            <a:extLst>
              <a:ext uri="{FF2B5EF4-FFF2-40B4-BE49-F238E27FC236}">
                <a16:creationId xmlns:a16="http://schemas.microsoft.com/office/drawing/2014/main" id="{5FDCD790-C338-DF6C-CD2C-17EC6372B5A9}"/>
              </a:ext>
            </a:extLst>
          </p:cNvPr>
          <p:cNvSpPr>
            <a:spLocks noGrp="1"/>
          </p:cNvSpPr>
          <p:nvPr>
            <p:ph idx="1"/>
          </p:nvPr>
        </p:nvSpPr>
        <p:spPr/>
        <p:txBody>
          <a:bodyPr>
            <a:normAutofit/>
          </a:bodyPr>
          <a:lstStyle/>
          <a:p>
            <a:pPr marL="0" indent="0">
              <a:buNone/>
            </a:pPr>
            <a:r>
              <a:rPr lang="en-US" sz="2200" dirty="0"/>
              <a:t>A mother’s rights with regard to one child were terminated based on aggravated circumstances, including severe physical abuse.</a:t>
            </a:r>
          </a:p>
          <a:p>
            <a:pPr marL="0" indent="0">
              <a:buNone/>
            </a:pPr>
            <a:endParaRPr lang="en-US" sz="2200" dirty="0"/>
          </a:p>
          <a:p>
            <a:pPr marL="0" indent="0">
              <a:buNone/>
            </a:pPr>
            <a:r>
              <a:rPr lang="en-US" sz="2200" dirty="0"/>
              <a:t>Parents’ rights </a:t>
            </a:r>
            <a:r>
              <a:rPr lang="en-US" sz="2200" dirty="0">
                <a:solidFill>
                  <a:schemeClr val="tx1"/>
                </a:solidFill>
              </a:rPr>
              <a:t>with regard to other children were terminated based on 93-15-121:  “</a:t>
            </a:r>
            <a:r>
              <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 parent has committed . . . a series of physically, mentally, or emotionally abusive incidents, against the child or another child.”</a:t>
            </a:r>
            <a:endParaRPr lang="en-US" sz="2200" dirty="0">
              <a:solidFill>
                <a:schemeClr val="tx1"/>
              </a:solidFill>
            </a:endParaRPr>
          </a:p>
        </p:txBody>
      </p:sp>
    </p:spTree>
    <p:extLst>
      <p:ext uri="{BB962C8B-B14F-4D97-AF65-F5344CB8AC3E}">
        <p14:creationId xmlns:p14="http://schemas.microsoft.com/office/powerpoint/2010/main" val="24964509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23EAC-727F-1385-D0CA-650D344F0ADE}"/>
              </a:ext>
            </a:extLst>
          </p:cNvPr>
          <p:cNvSpPr>
            <a:spLocks noGrp="1"/>
          </p:cNvSpPr>
          <p:nvPr>
            <p:ph type="title"/>
          </p:nvPr>
        </p:nvSpPr>
        <p:spPr>
          <a:solidFill>
            <a:schemeClr val="accent1">
              <a:lumMod val="75000"/>
            </a:schemeClr>
          </a:solidFill>
        </p:spPr>
        <p:txBody>
          <a:bodyPr/>
          <a:lstStyle/>
          <a:p>
            <a:r>
              <a:rPr lang="en-US" dirty="0">
                <a:solidFill>
                  <a:schemeClr val="bg1"/>
                </a:solidFill>
              </a:rPr>
              <a:t>Denham</a:t>
            </a:r>
          </a:p>
        </p:txBody>
      </p:sp>
      <p:sp>
        <p:nvSpPr>
          <p:cNvPr id="3" name="Content Placeholder 2">
            <a:extLst>
              <a:ext uri="{FF2B5EF4-FFF2-40B4-BE49-F238E27FC236}">
                <a16:creationId xmlns:a16="http://schemas.microsoft.com/office/drawing/2014/main" id="{F2CDB84A-955E-BB8E-E6F3-CE0DE0BA44A1}"/>
              </a:ext>
            </a:extLst>
          </p:cNvPr>
          <p:cNvSpPr>
            <a:spLocks noGrp="1"/>
          </p:cNvSpPr>
          <p:nvPr>
            <p:ph idx="1"/>
          </p:nvPr>
        </p:nvSpPr>
        <p:spPr/>
        <p:txBody>
          <a:bodyPr>
            <a:normAutofit/>
          </a:bodyPr>
          <a:lstStyle/>
          <a:p>
            <a:pPr>
              <a:buFontTx/>
              <a:buChar char="-"/>
            </a:pPr>
            <a:r>
              <a:rPr lang="en-US" sz="2000" dirty="0"/>
              <a:t>The youth court found (by a preponderance of the evidence) that the parent failed to comply with the DCPS service plan.</a:t>
            </a:r>
          </a:p>
          <a:p>
            <a:pPr>
              <a:buFontTx/>
              <a:buChar char="-"/>
            </a:pPr>
            <a:r>
              <a:rPr lang="en-US" sz="2000" dirty="0"/>
              <a:t>As required by 93-15-115, the chancery court found, by clear and convincing evidence, that </a:t>
            </a:r>
            <a:r>
              <a:rPr lang="en-US" sz="2000" dirty="0">
                <a:highlight>
                  <a:srgbClr val="FFFF00"/>
                </a:highlight>
              </a:rPr>
              <a:t>the youth court found </a:t>
            </a:r>
            <a:r>
              <a:rPr lang="en-US" sz="2000" dirty="0"/>
              <a:t>that the parent failed to comply with the plan.</a:t>
            </a:r>
          </a:p>
          <a:p>
            <a:pPr>
              <a:buFontTx/>
              <a:buChar char="-"/>
            </a:pPr>
            <a:r>
              <a:rPr lang="en-US" sz="2000" dirty="0"/>
              <a:t>The chancery court found that the parent’s failure to comply with the plan was evidence of the parent’s unwillingness “</a:t>
            </a:r>
            <a:r>
              <a:rPr lang="en-US" sz="2000" dirty="0">
                <a:effectLst/>
                <a:latin typeface="Times New Roman" panose="02020603050405020304" pitchFamily="18" charset="0"/>
                <a:ea typeface="Times New Roman" panose="02020603050405020304" pitchFamily="18" charset="0"/>
              </a:rPr>
              <a:t>to provide reasonably necessary food, clothing, shelter, or medical care” for the child under 93-15-121(d).</a:t>
            </a:r>
            <a:endParaRPr lang="en-US" sz="2000" dirty="0"/>
          </a:p>
        </p:txBody>
      </p:sp>
    </p:spTree>
    <p:extLst>
      <p:ext uri="{BB962C8B-B14F-4D97-AF65-F5344CB8AC3E}">
        <p14:creationId xmlns:p14="http://schemas.microsoft.com/office/powerpoint/2010/main" val="1705816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4ABBA-A887-EB0B-D36E-87126C981A43}"/>
              </a:ext>
            </a:extLst>
          </p:cNvPr>
          <p:cNvSpPr>
            <a:spLocks noGrp="1"/>
          </p:cNvSpPr>
          <p:nvPr>
            <p:ph type="title"/>
          </p:nvPr>
        </p:nvSpPr>
        <p:spPr>
          <a:solidFill>
            <a:schemeClr val="accent1">
              <a:lumMod val="75000"/>
            </a:schemeClr>
          </a:solidFill>
        </p:spPr>
        <p:txBody>
          <a:bodyPr/>
          <a:lstStyle/>
          <a:p>
            <a:r>
              <a:rPr lang="en-US" dirty="0">
                <a:solidFill>
                  <a:schemeClr val="bg1"/>
                </a:solidFill>
              </a:rPr>
              <a:t>Tpr burden of proof</a:t>
            </a:r>
          </a:p>
        </p:txBody>
      </p:sp>
      <p:sp>
        <p:nvSpPr>
          <p:cNvPr id="3" name="Content Placeholder 2">
            <a:extLst>
              <a:ext uri="{FF2B5EF4-FFF2-40B4-BE49-F238E27FC236}">
                <a16:creationId xmlns:a16="http://schemas.microsoft.com/office/drawing/2014/main" id="{36BC2DA8-C012-B339-607E-898ABF1E9E1C}"/>
              </a:ext>
            </a:extLst>
          </p:cNvPr>
          <p:cNvSpPr>
            <a:spLocks noGrp="1"/>
          </p:cNvSpPr>
          <p:nvPr>
            <p:ph idx="1"/>
          </p:nvPr>
        </p:nvSpPr>
        <p:spPr/>
        <p:txBody>
          <a:bodyPr>
            <a:normAutofit lnSpcReduction="10000"/>
          </a:bodyPr>
          <a:lstStyle/>
          <a:p>
            <a:pPr marL="0" indent="0">
              <a:buNone/>
            </a:pPr>
            <a:r>
              <a:rPr lang="en-US" dirty="0"/>
              <a:t>Termination of parental rights must be based on clear and convincing evidence. </a:t>
            </a:r>
            <a:r>
              <a:rPr lang="en-US" i="1" dirty="0"/>
              <a:t>Santosky v. Kramer, </a:t>
            </a:r>
            <a:r>
              <a:rPr lang="en-US" dirty="0"/>
              <a:t>455 U.S. 745, 747 (1982).</a:t>
            </a:r>
          </a:p>
          <a:p>
            <a:pPr marL="0" indent="0">
              <a:buNone/>
            </a:pPr>
            <a:r>
              <a:rPr lang="en-US" dirty="0"/>
              <a:t>A youth court’s permanency hearing determination that a parent has failed to comply with the DCPS service plan is based on a preponderance of the evidence.</a:t>
            </a:r>
          </a:p>
          <a:p>
            <a:pPr marL="0" indent="0">
              <a:buNone/>
            </a:pPr>
            <a:r>
              <a:rPr lang="en-US" dirty="0"/>
              <a:t>If that finding is not appealed in 30 days, it is binding. In the termination hearing, the termination court must find THAT THE YOUTH COURT FOUND that the parent failed to comply. </a:t>
            </a:r>
          </a:p>
          <a:p>
            <a:pPr marL="0" indent="0">
              <a:buNone/>
            </a:pPr>
            <a:r>
              <a:rPr lang="en-US" dirty="0"/>
              <a:t>If termination if based on unwillingness to provide for the child’s needs, as reflected by failure to comply with the plan, termination has arguably been based on a lesser standard than clear and convincing evidence.</a:t>
            </a:r>
          </a:p>
        </p:txBody>
      </p:sp>
    </p:spTree>
    <p:extLst>
      <p:ext uri="{BB962C8B-B14F-4D97-AF65-F5344CB8AC3E}">
        <p14:creationId xmlns:p14="http://schemas.microsoft.com/office/powerpoint/2010/main" val="3290288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08224-BB30-4816-6B17-C8363415B2A1}"/>
              </a:ext>
            </a:extLst>
          </p:cNvPr>
          <p:cNvSpPr>
            <a:spLocks noGrp="1"/>
          </p:cNvSpPr>
          <p:nvPr>
            <p:ph type="title"/>
          </p:nvPr>
        </p:nvSpPr>
        <p:spPr>
          <a:solidFill>
            <a:schemeClr val="accent1">
              <a:lumMod val="75000"/>
            </a:schemeClr>
          </a:solidFill>
        </p:spPr>
        <p:txBody>
          <a:bodyPr/>
          <a:lstStyle/>
          <a:p>
            <a:r>
              <a:rPr lang="en-US" dirty="0">
                <a:solidFill>
                  <a:schemeClr val="bg1"/>
                </a:solidFill>
              </a:rPr>
              <a:t>Appeals from all stages of TPR</a:t>
            </a:r>
          </a:p>
        </p:txBody>
      </p:sp>
      <p:sp>
        <p:nvSpPr>
          <p:cNvPr id="3" name="Content Placeholder 2">
            <a:extLst>
              <a:ext uri="{FF2B5EF4-FFF2-40B4-BE49-F238E27FC236}">
                <a16:creationId xmlns:a16="http://schemas.microsoft.com/office/drawing/2014/main" id="{C5A07DAF-A097-BAE6-FC8F-6D1CFCB5BB3C}"/>
              </a:ext>
            </a:extLst>
          </p:cNvPr>
          <p:cNvSpPr>
            <a:spLocks noGrp="1"/>
          </p:cNvSpPr>
          <p:nvPr>
            <p:ph idx="1"/>
          </p:nvPr>
        </p:nvSpPr>
        <p:spPr/>
        <p:txBody>
          <a:bodyPr>
            <a:noAutofit/>
          </a:bodyPr>
          <a:lstStyle/>
          <a:p>
            <a:pPr marL="0" indent="0">
              <a:buNone/>
            </a:pPr>
            <a:r>
              <a:rPr lang="en-US" sz="2000" dirty="0"/>
              <a:t>A parent MUST appeal from all stages of the abuse and neglect proceedings to avoid waiving appeal issues, including</a:t>
            </a:r>
          </a:p>
          <a:p>
            <a:pPr>
              <a:buFontTx/>
              <a:buChar char="-"/>
            </a:pPr>
            <a:r>
              <a:rPr lang="en-US" sz="2000" dirty="0"/>
              <a:t>a disposition order finding that a child is abused or neglected;</a:t>
            </a:r>
          </a:p>
          <a:p>
            <a:pPr>
              <a:buFontTx/>
              <a:buChar char="-"/>
            </a:pPr>
            <a:r>
              <a:rPr lang="en-US" sz="2000" dirty="0"/>
              <a:t>a permanency order finding that the parent has not complied with the DCPS plan, AND</a:t>
            </a:r>
          </a:p>
          <a:p>
            <a:pPr>
              <a:buFontTx/>
              <a:buChar char="-"/>
            </a:pPr>
            <a:r>
              <a:rPr lang="en-US" sz="2000" dirty="0"/>
              <a:t>the termination of parental rights.</a:t>
            </a:r>
          </a:p>
          <a:p>
            <a:pPr marL="0" indent="0">
              <a:buNone/>
            </a:pPr>
            <a:r>
              <a:rPr lang="en-US" sz="2000" dirty="0"/>
              <a:t>Appealing termination does NOT preserve the findings of abuse or neglect or that a parent failed to comply with the reunification plan.</a:t>
            </a:r>
          </a:p>
        </p:txBody>
      </p:sp>
    </p:spTree>
    <p:extLst>
      <p:ext uri="{BB962C8B-B14F-4D97-AF65-F5344CB8AC3E}">
        <p14:creationId xmlns:p14="http://schemas.microsoft.com/office/powerpoint/2010/main" val="3858147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9AB09-329A-F69F-AA48-17B2FBB6B38D}"/>
              </a:ext>
            </a:extLst>
          </p:cNvPr>
          <p:cNvSpPr>
            <a:spLocks noGrp="1"/>
          </p:cNvSpPr>
          <p:nvPr>
            <p:ph type="title"/>
          </p:nvPr>
        </p:nvSpPr>
        <p:spPr>
          <a:solidFill>
            <a:schemeClr val="accent1">
              <a:lumMod val="75000"/>
            </a:schemeClr>
          </a:solidFill>
        </p:spPr>
        <p:txBody>
          <a:bodyPr/>
          <a:lstStyle/>
          <a:p>
            <a:r>
              <a:rPr lang="en-US" dirty="0">
                <a:solidFill>
                  <a:schemeClr val="bg1"/>
                </a:solidFill>
              </a:rPr>
              <a:t>Sealed records</a:t>
            </a:r>
          </a:p>
        </p:txBody>
      </p:sp>
      <p:sp>
        <p:nvSpPr>
          <p:cNvPr id="3" name="Content Placeholder 2">
            <a:extLst>
              <a:ext uri="{FF2B5EF4-FFF2-40B4-BE49-F238E27FC236}">
                <a16:creationId xmlns:a16="http://schemas.microsoft.com/office/drawing/2014/main" id="{C1B5C6C9-2921-75CD-74B5-0214B4383E3F}"/>
              </a:ext>
            </a:extLst>
          </p:cNvPr>
          <p:cNvSpPr>
            <a:spLocks noGrp="1"/>
          </p:cNvSpPr>
          <p:nvPr>
            <p:ph idx="1"/>
          </p:nvPr>
        </p:nvSpPr>
        <p:spPr/>
        <p:txBody>
          <a:bodyPr>
            <a:normAutofit lnSpcReduction="10000"/>
          </a:bodyPr>
          <a:lstStyle/>
          <a:p>
            <a:pPr marL="0" indent="0">
              <a:buNone/>
            </a:pPr>
            <a:r>
              <a:rPr lang="en-US" sz="1800" i="1" dirty="0">
                <a:latin typeface="Times New Roman" panose="02020603050405020304" pitchFamily="18" charset="0"/>
                <a:ea typeface="Times New Roman" panose="02020603050405020304" pitchFamily="18" charset="0"/>
              </a:rPr>
              <a:t>N</a:t>
            </a:r>
            <a:r>
              <a:rPr lang="en-US" sz="2200" i="1" dirty="0">
                <a:effectLst/>
                <a:latin typeface="Times New Roman" panose="02020603050405020304" pitchFamily="18" charset="0"/>
                <a:ea typeface="Times New Roman" panose="02020603050405020304" pitchFamily="18" charset="0"/>
              </a:rPr>
              <a:t>owell v. </a:t>
            </a:r>
            <a:r>
              <a:rPr lang="en-US" sz="2200" i="1" dirty="0">
                <a:latin typeface="Times New Roman" panose="02020603050405020304" pitchFamily="18" charset="0"/>
                <a:ea typeface="Times New Roman" panose="02020603050405020304" pitchFamily="18" charset="0"/>
              </a:rPr>
              <a:t>S</a:t>
            </a:r>
            <a:r>
              <a:rPr lang="en-US" sz="2200" i="1" dirty="0">
                <a:effectLst/>
                <a:latin typeface="Times New Roman" panose="02020603050405020304" pitchFamily="18" charset="0"/>
                <a:ea typeface="Times New Roman" panose="02020603050405020304" pitchFamily="18" charset="0"/>
              </a:rPr>
              <a:t>tewart</a:t>
            </a:r>
            <a:r>
              <a:rPr lang="en-US" sz="2200" dirty="0">
                <a:effectLst/>
                <a:latin typeface="Times New Roman" panose="02020603050405020304" pitchFamily="18" charset="0"/>
                <a:ea typeface="Times New Roman" panose="02020603050405020304" pitchFamily="18" charset="0"/>
              </a:rPr>
              <a:t>, 356 So.3d 1217 (Miss. Ct. App. 2022)</a:t>
            </a:r>
          </a:p>
          <a:p>
            <a:pPr marL="0" indent="0">
              <a:buNone/>
            </a:pPr>
            <a:endParaRPr lang="en-US" sz="2200" dirty="0">
              <a:latin typeface="Times New Roman" panose="02020603050405020304" pitchFamily="18" charset="0"/>
            </a:endParaRPr>
          </a:p>
          <a:p>
            <a:pPr marL="0" indent="0">
              <a:buNone/>
            </a:pPr>
            <a:r>
              <a:rPr lang="en-US" sz="2200" dirty="0">
                <a:effectLst/>
                <a:latin typeface="Times New Roman" panose="02020603050405020304" pitchFamily="18" charset="0"/>
              </a:rPr>
              <a:t>The court of appeals held </a:t>
            </a:r>
            <a:r>
              <a:rPr lang="en-US" sz="2200" dirty="0">
                <a:latin typeface="Times New Roman" panose="02020603050405020304" pitchFamily="18" charset="0"/>
              </a:rPr>
              <a:t>that records from a child support modification action in chancery court should remain sealed.  They contained sensitive medical records and information related to a child.</a:t>
            </a:r>
          </a:p>
          <a:p>
            <a:pPr marL="0" indent="0">
              <a:buNone/>
            </a:pPr>
            <a:endParaRPr lang="en-US" sz="2200" dirty="0">
              <a:latin typeface="Times New Roman" panose="02020603050405020304" pitchFamily="18" charset="0"/>
            </a:endParaRPr>
          </a:p>
          <a:p>
            <a:pPr marL="0" indent="0">
              <a:buNone/>
            </a:pPr>
            <a:r>
              <a:rPr lang="en-US" sz="2200" dirty="0">
                <a:latin typeface="Times New Roman" panose="02020603050405020304" pitchFamily="18" charset="0"/>
              </a:rPr>
              <a:t>Appellate courts have authority under Rule 48 of the Mississippi Rules of Appellate Practice to seal records when the public interest in access to court records is outweighed by a litigant’s need for privacy. </a:t>
            </a:r>
            <a:endParaRPr lang="en-US" sz="2200" dirty="0"/>
          </a:p>
        </p:txBody>
      </p:sp>
      <p:sp>
        <p:nvSpPr>
          <p:cNvPr id="4" name="Text Placeholder 3">
            <a:extLst>
              <a:ext uri="{FF2B5EF4-FFF2-40B4-BE49-F238E27FC236}">
                <a16:creationId xmlns:a16="http://schemas.microsoft.com/office/drawing/2014/main" id="{B43EFACA-9C6A-DA7C-7553-7F9E0B377011}"/>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834846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F8BC054-CDB0-86F9-DF12-50A14A88CB25}"/>
              </a:ext>
            </a:extLst>
          </p:cNvPr>
          <p:cNvSpPr>
            <a:spLocks noGrp="1"/>
          </p:cNvSpPr>
          <p:nvPr>
            <p:ph type="title"/>
          </p:nvPr>
        </p:nvSpPr>
        <p:spPr>
          <a:solidFill>
            <a:schemeClr val="tx2">
              <a:lumMod val="60000"/>
              <a:lumOff val="40000"/>
            </a:schemeClr>
          </a:solidFill>
        </p:spPr>
        <p:txBody>
          <a:bodyPr/>
          <a:lstStyle/>
          <a:p>
            <a:r>
              <a:rPr lang="en-US" dirty="0">
                <a:solidFill>
                  <a:schemeClr val="bg1"/>
                </a:solidFill>
              </a:rPr>
              <a:t>Interstate transfer of guardianships</a:t>
            </a:r>
          </a:p>
        </p:txBody>
      </p:sp>
      <p:sp>
        <p:nvSpPr>
          <p:cNvPr id="6" name="Content Placeholder 5">
            <a:extLst>
              <a:ext uri="{FF2B5EF4-FFF2-40B4-BE49-F238E27FC236}">
                <a16:creationId xmlns:a16="http://schemas.microsoft.com/office/drawing/2014/main" id="{0C8DCDAC-9983-8841-88AE-7640AADE94EB}"/>
              </a:ext>
            </a:extLst>
          </p:cNvPr>
          <p:cNvSpPr>
            <a:spLocks noGrp="1"/>
          </p:cNvSpPr>
          <p:nvPr>
            <p:ph idx="1"/>
          </p:nvPr>
        </p:nvSpPr>
        <p:spPr/>
        <p:txBody>
          <a:bodyPr>
            <a:normAutofit/>
          </a:bodyPr>
          <a:lstStyle/>
          <a:p>
            <a:pPr marL="0" indent="0">
              <a:buNone/>
            </a:pPr>
            <a:r>
              <a:rPr lang="en-US" sz="2200" i="1" dirty="0">
                <a:latin typeface="Times New Roman" panose="02020603050405020304" pitchFamily="18" charset="0"/>
                <a:ea typeface="Times New Roman" panose="02020603050405020304" pitchFamily="18" charset="0"/>
              </a:rPr>
              <a:t>C</a:t>
            </a:r>
            <a:r>
              <a:rPr lang="en-US" sz="2200" i="1" dirty="0">
                <a:effectLst/>
                <a:latin typeface="Times New Roman" panose="02020603050405020304" pitchFamily="18" charset="0"/>
                <a:ea typeface="Times New Roman" panose="02020603050405020304" pitchFamily="18" charset="0"/>
              </a:rPr>
              <a:t>rawford v. </a:t>
            </a:r>
            <a:r>
              <a:rPr lang="en-US" sz="2200" i="1" dirty="0">
                <a:latin typeface="Times New Roman" panose="02020603050405020304" pitchFamily="18" charset="0"/>
                <a:ea typeface="Times New Roman" panose="02020603050405020304" pitchFamily="18" charset="0"/>
              </a:rPr>
              <a:t>R</a:t>
            </a:r>
            <a:r>
              <a:rPr lang="en-US" sz="2200" i="1" dirty="0">
                <a:effectLst/>
                <a:latin typeface="Times New Roman" panose="02020603050405020304" pitchFamily="18" charset="0"/>
                <a:ea typeface="Times New Roman" panose="02020603050405020304" pitchFamily="18" charset="0"/>
              </a:rPr>
              <a:t>ichmond</a:t>
            </a:r>
            <a:r>
              <a:rPr lang="en-US" sz="2200" dirty="0">
                <a:effectLst/>
                <a:latin typeface="Times New Roman" panose="02020603050405020304" pitchFamily="18" charset="0"/>
                <a:ea typeface="Times New Roman" panose="02020603050405020304" pitchFamily="18" charset="0"/>
              </a:rPr>
              <a:t>, 337 So. 3d 1164 (Miss. Ct. App. 2022).</a:t>
            </a:r>
            <a:r>
              <a:rPr lang="en-US" sz="2200" dirty="0">
                <a:effectLst/>
              </a:rPr>
              <a:t> </a:t>
            </a:r>
          </a:p>
          <a:p>
            <a:pPr marL="0" indent="0">
              <a:buNone/>
            </a:pPr>
            <a:r>
              <a:rPr lang="en-US" sz="2200" dirty="0"/>
              <a:t>One sister’s petition for guardianship was filed and pending in Mississippi.</a:t>
            </a:r>
          </a:p>
          <a:p>
            <a:pPr marL="0" indent="0">
              <a:buNone/>
            </a:pPr>
            <a:r>
              <a:rPr lang="en-US" sz="2200" dirty="0"/>
              <a:t>Another sister obtained guardianship in Minnesota.</a:t>
            </a:r>
          </a:p>
          <a:p>
            <a:pPr marL="0" indent="0">
              <a:buNone/>
            </a:pPr>
            <a:r>
              <a:rPr lang="en-US" sz="2200" dirty="0"/>
              <a:t>The MN guardianship was transferred to MS under the </a:t>
            </a:r>
            <a:r>
              <a:rPr lang="en-US" sz="2200" dirty="0">
                <a:effectLst/>
                <a:latin typeface="Times New Roman" panose="02020603050405020304" pitchFamily="18" charset="0"/>
                <a:ea typeface="Times New Roman" panose="02020603050405020304" pitchFamily="18" charset="0"/>
              </a:rPr>
              <a:t>UAGPPJA (the Uniform Adult Guardianship Protective Proceedings Jurisdiction Act, </a:t>
            </a:r>
            <a:r>
              <a:rPr lang="en-US" sz="2200" cap="small" dirty="0">
                <a:effectLst/>
                <a:latin typeface="Times New Roman" panose="02020603050405020304" pitchFamily="18" charset="0"/>
                <a:ea typeface="Times New Roman" panose="02020603050405020304" pitchFamily="18" charset="0"/>
              </a:rPr>
              <a:t>Miss. Code Ann</a:t>
            </a:r>
            <a:r>
              <a:rPr lang="en-US" sz="2200" dirty="0">
                <a:effectLst/>
                <a:latin typeface="Times New Roman" panose="02020603050405020304" pitchFamily="18" charset="0"/>
                <a:ea typeface="Times New Roman" panose="02020603050405020304" pitchFamily="18" charset="0"/>
              </a:rPr>
              <a:t>. 93-14-101).</a:t>
            </a:r>
            <a:endParaRPr lang="en-US" sz="2200" dirty="0"/>
          </a:p>
        </p:txBody>
      </p:sp>
    </p:spTree>
    <p:extLst>
      <p:ext uri="{BB962C8B-B14F-4D97-AF65-F5344CB8AC3E}">
        <p14:creationId xmlns:p14="http://schemas.microsoft.com/office/powerpoint/2010/main" val="602248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6FA753-FD64-ABAA-BC0B-0DC205A47AB1}"/>
              </a:ext>
            </a:extLst>
          </p:cNvPr>
          <p:cNvSpPr>
            <a:spLocks noGrp="1"/>
          </p:cNvSpPr>
          <p:nvPr>
            <p:ph type="title"/>
          </p:nvPr>
        </p:nvSpPr>
        <p:spPr>
          <a:solidFill>
            <a:schemeClr val="accent1">
              <a:lumMod val="75000"/>
            </a:schemeClr>
          </a:solidFill>
        </p:spPr>
        <p:txBody>
          <a:bodyPr>
            <a:normAutofit/>
          </a:bodyPr>
          <a:lstStyle/>
          <a:p>
            <a:r>
              <a:rPr lang="en-US" sz="2400" b="1" dirty="0">
                <a:solidFill>
                  <a:schemeClr val="bg1"/>
                </a:solidFill>
                <a:effectLst/>
                <a:latin typeface="Times New Roman" panose="02020603050405020304" pitchFamily="18" charset="0"/>
                <a:ea typeface="Times New Roman" panose="02020603050405020304" pitchFamily="18" charset="0"/>
              </a:rPr>
              <a:t>ATKINS V. MOORE</a:t>
            </a:r>
            <a:endParaRPr lang="en-US" sz="2400" dirty="0"/>
          </a:p>
        </p:txBody>
      </p:sp>
      <p:sp>
        <p:nvSpPr>
          <p:cNvPr id="5" name="Content Placeholder 4">
            <a:extLst>
              <a:ext uri="{FF2B5EF4-FFF2-40B4-BE49-F238E27FC236}">
                <a16:creationId xmlns:a16="http://schemas.microsoft.com/office/drawing/2014/main" id="{3D939655-DA3E-392E-84B4-353A43AB81A7}"/>
              </a:ext>
            </a:extLst>
          </p:cNvPr>
          <p:cNvSpPr>
            <a:spLocks noGrp="1"/>
          </p:cNvSpPr>
          <p:nvPr>
            <p:ph idx="1"/>
          </p:nvPr>
        </p:nvSpPr>
        <p:spPr/>
        <p:txBody>
          <a:bodyPr>
            <a:normAutofit/>
          </a:bodyPr>
          <a:lstStyle/>
          <a:p>
            <a:pPr marL="0" indent="0">
              <a:buNone/>
            </a:pPr>
            <a:r>
              <a:rPr lang="en-US" sz="2000" dirty="0"/>
              <a:t>A guardian </a:t>
            </a:r>
          </a:p>
          <a:p>
            <a:pPr>
              <a:buFontTx/>
              <a:buChar char="-"/>
            </a:pPr>
            <a:r>
              <a:rPr lang="en-US" sz="2000" dirty="0"/>
              <a:t>failed to provide notice to a sibling living in Mississippi,</a:t>
            </a:r>
          </a:p>
          <a:p>
            <a:pPr>
              <a:buFontTx/>
              <a:buChar char="-"/>
            </a:pPr>
            <a:r>
              <a:rPr lang="en-US" sz="2000" dirty="0"/>
              <a:t>did not provide an accounting, and</a:t>
            </a:r>
          </a:p>
          <a:p>
            <a:pPr>
              <a:buFontTx/>
              <a:buChar char="-"/>
            </a:pPr>
            <a:r>
              <a:rPr lang="en-US" sz="2000" dirty="0"/>
              <a:t>failed to increase her bond as ordered by the court.</a:t>
            </a:r>
          </a:p>
          <a:p>
            <a:pPr>
              <a:buFontTx/>
              <a:buChar char="-"/>
            </a:pPr>
            <a:endParaRPr lang="en-US" sz="2000" dirty="0"/>
          </a:p>
          <a:p>
            <a:pPr marL="0" indent="0">
              <a:buNone/>
            </a:pPr>
            <a:r>
              <a:rPr lang="en-US" sz="2000" dirty="0"/>
              <a:t>While the court of appeals did not condone her acts, it found no evidence of mishandling of funds and denied her brother’s petition to compel an accounting.</a:t>
            </a:r>
          </a:p>
          <a:p>
            <a:pPr marL="0" indent="0">
              <a:buNone/>
            </a:pPr>
            <a:r>
              <a:rPr lang="en-US" sz="2000" dirty="0"/>
              <a:t>The guardian’s request for attorneys’ fees was denied because she had withdrawn as guardian at the time of her request.</a:t>
            </a:r>
          </a:p>
          <a:p>
            <a:pPr>
              <a:buFontTx/>
              <a:buChar char="-"/>
            </a:pPr>
            <a:endParaRPr lang="en-US" dirty="0"/>
          </a:p>
          <a:p>
            <a:pPr marL="0" indent="0">
              <a:buNone/>
            </a:pPr>
            <a:endParaRPr lang="en-US" dirty="0"/>
          </a:p>
        </p:txBody>
      </p:sp>
      <p:sp>
        <p:nvSpPr>
          <p:cNvPr id="6" name="Text Placeholder 5">
            <a:extLst>
              <a:ext uri="{FF2B5EF4-FFF2-40B4-BE49-F238E27FC236}">
                <a16:creationId xmlns:a16="http://schemas.microsoft.com/office/drawing/2014/main" id="{4A5957F7-8110-3E0E-00C6-33B13BA6379B}"/>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660833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CD151B-3B33-4C7C-6AB7-713CDCDADBDA}"/>
              </a:ext>
            </a:extLst>
          </p:cNvPr>
          <p:cNvSpPr>
            <a:spLocks noGrp="1"/>
          </p:cNvSpPr>
          <p:nvPr>
            <p:ph type="title"/>
          </p:nvPr>
        </p:nvSpPr>
        <p:spPr>
          <a:solidFill>
            <a:schemeClr val="accent1">
              <a:lumMod val="75000"/>
            </a:schemeClr>
          </a:solidFill>
        </p:spPr>
        <p:txBody>
          <a:bodyPr>
            <a:normAutofit/>
          </a:bodyPr>
          <a:lstStyle/>
          <a:p>
            <a:r>
              <a:rPr lang="en-US" sz="2400" dirty="0">
                <a:solidFill>
                  <a:schemeClr val="bg1"/>
                </a:solidFill>
              </a:rPr>
              <a:t>2016 TPR Law</a:t>
            </a:r>
          </a:p>
        </p:txBody>
      </p:sp>
      <p:sp>
        <p:nvSpPr>
          <p:cNvPr id="5" name="Content Placeholder 4">
            <a:extLst>
              <a:ext uri="{FF2B5EF4-FFF2-40B4-BE49-F238E27FC236}">
                <a16:creationId xmlns:a16="http://schemas.microsoft.com/office/drawing/2014/main" id="{1BFEF094-3C1E-12EF-5EF6-879896137310}"/>
              </a:ext>
            </a:extLst>
          </p:cNvPr>
          <p:cNvSpPr>
            <a:spLocks noGrp="1"/>
          </p:cNvSpPr>
          <p:nvPr>
            <p:ph idx="1"/>
          </p:nvPr>
        </p:nvSpPr>
        <p:spPr/>
        <p:txBody>
          <a:bodyPr/>
          <a:lstStyle/>
          <a:p>
            <a:pPr marL="0" indent="0">
              <a:buNone/>
            </a:pPr>
            <a:r>
              <a:rPr lang="en-US" sz="2200" dirty="0"/>
              <a:t>The new TPR Law divides actions into</a:t>
            </a:r>
          </a:p>
          <a:p>
            <a:pPr marL="0" indent="0">
              <a:buNone/>
            </a:pPr>
            <a:endParaRPr lang="en-US" sz="2200" dirty="0"/>
          </a:p>
          <a:p>
            <a:pPr>
              <a:buFontTx/>
              <a:buChar char="-"/>
            </a:pPr>
            <a:r>
              <a:rPr lang="en-US" sz="2200" dirty="0"/>
              <a:t>Private actions (must prove grounds)</a:t>
            </a:r>
          </a:p>
          <a:p>
            <a:pPr>
              <a:buFontTx/>
              <a:buChar char="-"/>
            </a:pPr>
            <a:r>
              <a:rPr lang="en-US" sz="2200" dirty="0"/>
              <a:t>DCPS actions in which reunification is required (must prove grounds plus additional findings)</a:t>
            </a:r>
          </a:p>
          <a:p>
            <a:pPr>
              <a:buFontTx/>
              <a:buChar char="-"/>
            </a:pPr>
            <a:r>
              <a:rPr lang="en-US" sz="2200" dirty="0"/>
              <a:t>DCPS actions in which reunification is not required (must prove that reunification is not required, plus additional findings, plus grounds)</a:t>
            </a:r>
          </a:p>
          <a:p>
            <a:pPr>
              <a:buFontTx/>
              <a:buChar char="-"/>
            </a:pPr>
            <a:endParaRPr lang="en-US" dirty="0"/>
          </a:p>
        </p:txBody>
      </p:sp>
      <p:sp>
        <p:nvSpPr>
          <p:cNvPr id="6" name="Text Placeholder 5">
            <a:extLst>
              <a:ext uri="{FF2B5EF4-FFF2-40B4-BE49-F238E27FC236}">
                <a16:creationId xmlns:a16="http://schemas.microsoft.com/office/drawing/2014/main" id="{335C3996-1BE6-BDCD-DB74-8E372824A3B4}"/>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687662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DE805-F165-48BF-9F4C-E2AABB608816}"/>
              </a:ext>
            </a:extLst>
          </p:cNvPr>
          <p:cNvSpPr>
            <a:spLocks noGrp="1"/>
          </p:cNvSpPr>
          <p:nvPr>
            <p:ph type="title"/>
          </p:nvPr>
        </p:nvSpPr>
        <p:spPr>
          <a:solidFill>
            <a:schemeClr val="accent1">
              <a:lumMod val="75000"/>
            </a:schemeClr>
          </a:solidFill>
        </p:spPr>
        <p:txBody>
          <a:bodyPr/>
          <a:lstStyle/>
          <a:p>
            <a:r>
              <a:rPr lang="en-US" dirty="0">
                <a:solidFill>
                  <a:schemeClr val="bg1"/>
                </a:solidFill>
              </a:rPr>
              <a:t>In Re L.T. v. Warren county youth court</a:t>
            </a:r>
          </a:p>
        </p:txBody>
      </p:sp>
      <p:sp>
        <p:nvSpPr>
          <p:cNvPr id="3" name="Content Placeholder 2">
            <a:extLst>
              <a:ext uri="{FF2B5EF4-FFF2-40B4-BE49-F238E27FC236}">
                <a16:creationId xmlns:a16="http://schemas.microsoft.com/office/drawing/2014/main" id="{91A3FEFA-CBFF-E9C9-FFAB-CCAAEAA753D3}"/>
              </a:ext>
            </a:extLst>
          </p:cNvPr>
          <p:cNvSpPr>
            <a:spLocks noGrp="1"/>
          </p:cNvSpPr>
          <p:nvPr>
            <p:ph idx="1"/>
          </p:nvPr>
        </p:nvSpPr>
        <p:spPr/>
        <p:txBody>
          <a:bodyPr>
            <a:normAutofit lnSpcReduction="10000"/>
          </a:bodyPr>
          <a:lstStyle/>
          <a:p>
            <a:pPr marL="0" indent="0">
              <a:buNone/>
            </a:pPr>
            <a:r>
              <a:rPr lang="en-US" sz="2200" dirty="0"/>
              <a:t>A youth court ordered that DCPS pay a custodial aunt’s attorneys’ fees in connection with a frivolous abuse and neglect petition.</a:t>
            </a:r>
          </a:p>
          <a:p>
            <a:pPr marL="0" indent="0">
              <a:buNone/>
            </a:pPr>
            <a:endParaRPr lang="en-US" sz="2200" dirty="0"/>
          </a:p>
          <a:p>
            <a:pPr marL="0" indent="0">
              <a:buNone/>
            </a:pPr>
            <a:r>
              <a:rPr lang="en-US" sz="2200" i="1" dirty="0"/>
              <a:t>Held:</a:t>
            </a:r>
          </a:p>
          <a:p>
            <a:pPr marL="0" indent="0">
              <a:buNone/>
            </a:pPr>
            <a:r>
              <a:rPr lang="en-US" sz="2200" dirty="0"/>
              <a:t>Courts may award Rule 11 attorneys’ fees in youth court proceedings. Nothing in the Youth Court Rules or Rule 81(d) prohibits such an award.</a:t>
            </a:r>
          </a:p>
          <a:p>
            <a:pPr marL="0" indent="0">
              <a:buNone/>
            </a:pPr>
            <a:endParaRPr lang="en-US" sz="2200" dirty="0"/>
          </a:p>
          <a:p>
            <a:pPr marL="0" indent="0">
              <a:buNone/>
            </a:pPr>
            <a:r>
              <a:rPr lang="en-US" sz="2200" dirty="0"/>
              <a:t>Fees were improperly awarded against DCPS, which was not responsible for (and was unaware of) the filing.</a:t>
            </a:r>
          </a:p>
          <a:p>
            <a:pPr marL="0" indent="0">
              <a:buNone/>
            </a:pPr>
            <a:endParaRPr lang="en-US" sz="2200" dirty="0"/>
          </a:p>
          <a:p>
            <a:pPr marL="0" indent="0">
              <a:buNone/>
            </a:pPr>
            <a:endParaRPr lang="en-US" sz="2200" dirty="0"/>
          </a:p>
        </p:txBody>
      </p:sp>
      <p:sp>
        <p:nvSpPr>
          <p:cNvPr id="4" name="Text Placeholder 3">
            <a:extLst>
              <a:ext uri="{FF2B5EF4-FFF2-40B4-BE49-F238E27FC236}">
                <a16:creationId xmlns:a16="http://schemas.microsoft.com/office/drawing/2014/main" id="{B18B74DB-9D82-F3F5-4CFE-DD37AE56B240}"/>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3181474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225A8-A966-F11C-E0BD-BDA56CA0E269}"/>
              </a:ext>
            </a:extLst>
          </p:cNvPr>
          <p:cNvSpPr>
            <a:spLocks noGrp="1"/>
          </p:cNvSpPr>
          <p:nvPr>
            <p:ph type="title"/>
          </p:nvPr>
        </p:nvSpPr>
        <p:spPr>
          <a:solidFill>
            <a:schemeClr val="accent1">
              <a:lumMod val="75000"/>
            </a:schemeClr>
          </a:solidFill>
        </p:spPr>
        <p:txBody>
          <a:bodyPr/>
          <a:lstStyle/>
          <a:p>
            <a:r>
              <a:rPr lang="en-US" dirty="0">
                <a:solidFill>
                  <a:schemeClr val="bg1"/>
                </a:solidFill>
              </a:rPr>
              <a:t>Mcphail v. mcphail</a:t>
            </a:r>
          </a:p>
        </p:txBody>
      </p:sp>
      <p:sp>
        <p:nvSpPr>
          <p:cNvPr id="3" name="Content Placeholder 2">
            <a:extLst>
              <a:ext uri="{FF2B5EF4-FFF2-40B4-BE49-F238E27FC236}">
                <a16:creationId xmlns:a16="http://schemas.microsoft.com/office/drawing/2014/main" id="{BFCC2D0A-9A02-DFCF-010A-0ACA2F0B612E}"/>
              </a:ext>
            </a:extLst>
          </p:cNvPr>
          <p:cNvSpPr>
            <a:spLocks noGrp="1"/>
          </p:cNvSpPr>
          <p:nvPr>
            <p:ph idx="1"/>
          </p:nvPr>
        </p:nvSpPr>
        <p:spPr/>
        <p:txBody>
          <a:bodyPr>
            <a:normAutofit/>
          </a:bodyPr>
          <a:lstStyle/>
          <a:p>
            <a:pPr marL="0" indent="0">
              <a:buNone/>
            </a:pPr>
            <a:r>
              <a:rPr lang="en-US" sz="2200" dirty="0"/>
              <a:t>A noncustodial father was incarcerated for five years for contempt for nonpayment of child support and failure to complete a court-ordered psychological examination.</a:t>
            </a:r>
          </a:p>
          <a:p>
            <a:pPr marL="0" indent="0">
              <a:buNone/>
            </a:pPr>
            <a:endParaRPr lang="en-US" sz="2200" dirty="0"/>
          </a:p>
          <a:p>
            <a:pPr marL="0" indent="0">
              <a:buNone/>
            </a:pPr>
            <a:r>
              <a:rPr lang="en-US" sz="2200" i="1" dirty="0"/>
              <a:t>Held:  </a:t>
            </a:r>
            <a:r>
              <a:rPr lang="en-US" sz="2200" dirty="0"/>
              <a:t> The chancellor had the power to order incarceration for contempt for failure to comply with court orders.</a:t>
            </a:r>
          </a:p>
          <a:p>
            <a:pPr marL="0" indent="0">
              <a:buNone/>
            </a:pPr>
            <a:r>
              <a:rPr lang="en-US" sz="2200" dirty="0"/>
              <a:t>Four justices dissented, arguing that the court had less drastic measures to address the concerns, such as granting full custody to the mother with no visitation to the father.</a:t>
            </a:r>
          </a:p>
        </p:txBody>
      </p:sp>
      <p:sp>
        <p:nvSpPr>
          <p:cNvPr id="4" name="Text Placeholder 3">
            <a:extLst>
              <a:ext uri="{FF2B5EF4-FFF2-40B4-BE49-F238E27FC236}">
                <a16:creationId xmlns:a16="http://schemas.microsoft.com/office/drawing/2014/main" id="{DFB2BF3F-7BD8-9D41-1403-C0945BA6AE6F}"/>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1426064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212AC-CD39-DE0D-E6FA-441D22468373}"/>
              </a:ext>
            </a:extLst>
          </p:cNvPr>
          <p:cNvSpPr>
            <a:spLocks noGrp="1"/>
          </p:cNvSpPr>
          <p:nvPr>
            <p:ph type="title"/>
          </p:nvPr>
        </p:nvSpPr>
        <p:spPr>
          <a:solidFill>
            <a:schemeClr val="accent1">
              <a:lumMod val="75000"/>
            </a:schemeClr>
          </a:solidFill>
        </p:spPr>
        <p:txBody>
          <a:bodyPr/>
          <a:lstStyle/>
          <a:p>
            <a:r>
              <a:rPr lang="en-US" dirty="0">
                <a:solidFill>
                  <a:schemeClr val="bg1"/>
                </a:solidFill>
              </a:rPr>
              <a:t>Youth court record access</a:t>
            </a:r>
          </a:p>
        </p:txBody>
      </p:sp>
      <p:sp>
        <p:nvSpPr>
          <p:cNvPr id="3" name="Content Placeholder 2">
            <a:extLst>
              <a:ext uri="{FF2B5EF4-FFF2-40B4-BE49-F238E27FC236}">
                <a16:creationId xmlns:a16="http://schemas.microsoft.com/office/drawing/2014/main" id="{E6AB32CF-3BCE-7FBA-A194-98C9AF8DE577}"/>
              </a:ext>
            </a:extLst>
          </p:cNvPr>
          <p:cNvSpPr>
            <a:spLocks noGrp="1"/>
          </p:cNvSpPr>
          <p:nvPr>
            <p:ph idx="1"/>
          </p:nvPr>
        </p:nvSpPr>
        <p:spPr/>
        <p:txBody>
          <a:bodyPr>
            <a:normAutofit/>
          </a:bodyPr>
          <a:lstStyle/>
          <a:p>
            <a:pPr marL="0" indent="0">
              <a:buNone/>
            </a:pPr>
            <a:r>
              <a:rPr lang="en-US" sz="2200" dirty="0">
                <a:latin typeface="Gill Sans MT" panose="020B0502020104020203" pitchFamily="34" charset="77"/>
              </a:rPr>
              <a:t>Prosecutors may access youth court records for purposes of criminal proceedings without youth court approval.</a:t>
            </a:r>
          </a:p>
          <a:p>
            <a:pPr marL="0" indent="0">
              <a:buNone/>
            </a:pPr>
            <a:endParaRPr lang="en-US" sz="2200" dirty="0">
              <a:latin typeface="Gill Sans MT" panose="020B0502020104020203" pitchFamily="34" charset="77"/>
            </a:endParaRPr>
          </a:p>
          <a:p>
            <a:pPr marL="0" indent="0">
              <a:buNone/>
            </a:pPr>
            <a:r>
              <a:rPr lang="en-US" sz="2200" dirty="0">
                <a:latin typeface="Gill Sans MT" panose="020B0502020104020203" pitchFamily="34" charset="77"/>
              </a:rPr>
              <a:t>The Circuit Court judge presiding over the criminal matter must issue a protective order with regard to the disclosed records.  </a:t>
            </a:r>
          </a:p>
          <a:p>
            <a:pPr marL="0" indent="0">
              <a:buNone/>
            </a:pPr>
            <a:endParaRPr lang="en-US" sz="2200" dirty="0">
              <a:latin typeface="Gill Sans MT" panose="020B0502020104020203" pitchFamily="34" charset="77"/>
            </a:endParaRPr>
          </a:p>
          <a:p>
            <a:pPr marL="0" indent="0">
              <a:buNone/>
            </a:pPr>
            <a:r>
              <a:rPr lang="en-US" sz="2200" cap="small" dirty="0">
                <a:latin typeface="Gill Sans MT" panose="020B0502020104020203" pitchFamily="34" charset="77"/>
              </a:rPr>
              <a:t>Miss. Code Ann. </a:t>
            </a:r>
            <a:r>
              <a:rPr lang="en-US" sz="2200" dirty="0">
                <a:effectLst/>
                <a:latin typeface="Gill Sans MT" panose="020B0502020104020203" pitchFamily="34" charset="77"/>
                <a:ea typeface="Times New Roman" panose="02020603050405020304" pitchFamily="18" charset="0"/>
              </a:rPr>
              <a:t>43‑21‑261(23).</a:t>
            </a:r>
            <a:endParaRPr lang="en-US" sz="2200" dirty="0">
              <a:latin typeface="Gill Sans MT" panose="020B0502020104020203" pitchFamily="34" charset="77"/>
            </a:endParaRPr>
          </a:p>
        </p:txBody>
      </p:sp>
      <p:sp>
        <p:nvSpPr>
          <p:cNvPr id="4" name="Text Placeholder 3">
            <a:extLst>
              <a:ext uri="{FF2B5EF4-FFF2-40B4-BE49-F238E27FC236}">
                <a16:creationId xmlns:a16="http://schemas.microsoft.com/office/drawing/2014/main" id="{527EEA5D-FBCF-4BA5-5D7B-0AE221E4210C}"/>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94626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161EE-CC76-DA84-A756-0DF9CB1E0A42}"/>
              </a:ext>
            </a:extLst>
          </p:cNvPr>
          <p:cNvSpPr>
            <a:spLocks noGrp="1"/>
          </p:cNvSpPr>
          <p:nvPr>
            <p:ph type="title"/>
          </p:nvPr>
        </p:nvSpPr>
        <p:spPr>
          <a:solidFill>
            <a:schemeClr val="accent1">
              <a:lumMod val="75000"/>
            </a:schemeClr>
          </a:solidFill>
        </p:spPr>
        <p:txBody>
          <a:bodyPr/>
          <a:lstStyle/>
          <a:p>
            <a:r>
              <a:rPr lang="en-US" dirty="0">
                <a:solidFill>
                  <a:schemeClr val="bg1"/>
                </a:solidFill>
              </a:rPr>
              <a:t>Baby Dropoff and save haven law</a:t>
            </a:r>
          </a:p>
        </p:txBody>
      </p:sp>
      <p:sp>
        <p:nvSpPr>
          <p:cNvPr id="3" name="Content Placeholder 2">
            <a:extLst>
              <a:ext uri="{FF2B5EF4-FFF2-40B4-BE49-F238E27FC236}">
                <a16:creationId xmlns:a16="http://schemas.microsoft.com/office/drawing/2014/main" id="{A6C87798-ECFB-C2BA-903B-32DADA426731}"/>
              </a:ext>
            </a:extLst>
          </p:cNvPr>
          <p:cNvSpPr>
            <a:spLocks noGrp="1"/>
          </p:cNvSpPr>
          <p:nvPr>
            <p:ph idx="1"/>
          </p:nvPr>
        </p:nvSpPr>
        <p:spPr/>
        <p:txBody>
          <a:bodyPr>
            <a:normAutofit/>
          </a:bodyPr>
          <a:lstStyle/>
          <a:p>
            <a:pPr marL="0" indent="0">
              <a:buNone/>
            </a:pPr>
            <a:r>
              <a:rPr lang="en-US" sz="2200" dirty="0">
                <a:latin typeface="Gill Sans MT" panose="020B0502020104020203" pitchFamily="34" charset="77"/>
              </a:rPr>
              <a:t>The legislature extended the time in which parents may drop off a baby without reprisals from 7 days after the child’s birth to 45 days. </a:t>
            </a:r>
          </a:p>
          <a:p>
            <a:pPr marL="0" indent="0">
              <a:buNone/>
            </a:pPr>
            <a:endParaRPr lang="en-US" sz="2200" dirty="0">
              <a:latin typeface="Gill Sans MT" panose="020B0502020104020203" pitchFamily="34" charset="77"/>
            </a:endParaRPr>
          </a:p>
          <a:p>
            <a:pPr marL="0" indent="0">
              <a:buNone/>
            </a:pPr>
            <a:r>
              <a:rPr lang="en-US" sz="2200" dirty="0">
                <a:latin typeface="Gill Sans MT" panose="020B0502020104020203" pitchFamily="34" charset="77"/>
              </a:rPr>
              <a:t>Licensed adoption agencies are prohibited from maintaining a baby safe drop-off device.</a:t>
            </a:r>
          </a:p>
          <a:p>
            <a:pPr marL="0" indent="0">
              <a:buNone/>
            </a:pPr>
            <a:endParaRPr lang="en-US" sz="2200" dirty="0">
              <a:latin typeface="Gill Sans MT" panose="020B0502020104020203" pitchFamily="34" charset="77"/>
            </a:endParaRPr>
          </a:p>
          <a:p>
            <a:pPr marL="0" indent="0">
              <a:buNone/>
            </a:pPr>
            <a:endParaRPr lang="en-US" sz="2200" cap="small" dirty="0">
              <a:effectLst/>
              <a:latin typeface="Gill Sans MT" panose="020B0502020104020203" pitchFamily="34" charset="77"/>
              <a:ea typeface="Times New Roman" panose="02020603050405020304" pitchFamily="18" charset="0"/>
            </a:endParaRPr>
          </a:p>
          <a:p>
            <a:pPr marL="0" indent="0">
              <a:buNone/>
            </a:pPr>
            <a:r>
              <a:rPr lang="en-US" sz="2200" cap="small" dirty="0">
                <a:effectLst/>
                <a:latin typeface="Gill Sans MT" panose="020B0502020104020203" pitchFamily="34" charset="77"/>
                <a:ea typeface="Times New Roman" panose="02020603050405020304" pitchFamily="18" charset="0"/>
              </a:rPr>
              <a:t>Miss. Code Ann. 43‑15‑201. </a:t>
            </a:r>
            <a:endParaRPr lang="en-US" sz="2200" cap="small" dirty="0">
              <a:latin typeface="Gill Sans MT" panose="020B0502020104020203" pitchFamily="34" charset="77"/>
            </a:endParaRPr>
          </a:p>
        </p:txBody>
      </p:sp>
      <p:sp>
        <p:nvSpPr>
          <p:cNvPr id="4" name="Text Placeholder 3">
            <a:extLst>
              <a:ext uri="{FF2B5EF4-FFF2-40B4-BE49-F238E27FC236}">
                <a16:creationId xmlns:a16="http://schemas.microsoft.com/office/drawing/2014/main" id="{3DE355DA-7C9C-1EF7-8F67-2FC6398FC7B9}"/>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4077635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338B509-8758-9912-271D-DCE07E9E6386}"/>
              </a:ext>
            </a:extLst>
          </p:cNvPr>
          <p:cNvSpPr>
            <a:spLocks noGrp="1"/>
          </p:cNvSpPr>
          <p:nvPr>
            <p:ph type="title"/>
          </p:nvPr>
        </p:nvSpPr>
        <p:spPr>
          <a:solidFill>
            <a:schemeClr val="tx2">
              <a:lumMod val="60000"/>
              <a:lumOff val="40000"/>
            </a:schemeClr>
          </a:solidFill>
        </p:spPr>
        <p:txBody>
          <a:bodyPr/>
          <a:lstStyle/>
          <a:p>
            <a:r>
              <a:rPr lang="en-US" dirty="0">
                <a:solidFill>
                  <a:schemeClr val="bg1"/>
                </a:solidFill>
              </a:rPr>
              <a:t>Foster parents bill of rights and responsibilities</a:t>
            </a:r>
          </a:p>
        </p:txBody>
      </p:sp>
      <p:sp>
        <p:nvSpPr>
          <p:cNvPr id="6" name="Content Placeholder 5">
            <a:extLst>
              <a:ext uri="{FF2B5EF4-FFF2-40B4-BE49-F238E27FC236}">
                <a16:creationId xmlns:a16="http://schemas.microsoft.com/office/drawing/2014/main" id="{8A022965-B009-8C22-4575-725B8BFE6FEF}"/>
              </a:ext>
            </a:extLst>
          </p:cNvPr>
          <p:cNvSpPr>
            <a:spLocks noGrp="1"/>
          </p:cNvSpPr>
          <p:nvPr>
            <p:ph idx="1"/>
          </p:nvPr>
        </p:nvSpPr>
        <p:spPr/>
        <p:txBody>
          <a:bodyPr/>
          <a:lstStyle/>
          <a:p>
            <a:pPr marL="0" indent="0">
              <a:buNone/>
            </a:pPr>
            <a:r>
              <a:rPr lang="en-US" dirty="0"/>
              <a:t>The act dramatically expands the involvement of foster parents in the DCPS process, including</a:t>
            </a:r>
          </a:p>
          <a:p>
            <a:pPr>
              <a:buFontTx/>
              <a:buChar char="-"/>
            </a:pPr>
            <a:r>
              <a:rPr lang="en-US" dirty="0"/>
              <a:t>advance notice of meetings, appointments, and court hearings;</a:t>
            </a:r>
          </a:p>
          <a:p>
            <a:pPr>
              <a:buFontTx/>
              <a:buChar char="-"/>
            </a:pPr>
            <a:r>
              <a:rPr lang="en-US" dirty="0"/>
              <a:t>opportunity to communicate with professionals working with child;</a:t>
            </a:r>
          </a:p>
          <a:p>
            <a:pPr>
              <a:buFontTx/>
              <a:buChar char="-"/>
            </a:pPr>
            <a:r>
              <a:rPr lang="en-US" dirty="0"/>
              <a:t>collaborate with DHS regarding education plans without reprisal; </a:t>
            </a:r>
          </a:p>
          <a:p>
            <a:pPr>
              <a:buFontTx/>
              <a:buChar char="-"/>
            </a:pPr>
            <a:r>
              <a:rPr lang="en-US" dirty="0"/>
              <a:t>attend youth court hearings and communicate with GAL;</a:t>
            </a:r>
          </a:p>
          <a:p>
            <a:pPr>
              <a:buFontTx/>
              <a:buChar char="-"/>
            </a:pPr>
            <a:r>
              <a:rPr lang="en-US" dirty="0"/>
              <a:t>summons to youth court hearings;</a:t>
            </a:r>
          </a:p>
          <a:p>
            <a:pPr>
              <a:buFontTx/>
              <a:buChar char="-"/>
            </a:pPr>
            <a:r>
              <a:rPr lang="en-US" dirty="0"/>
              <a:t>Communication with birth and prospective adoptive parents.</a:t>
            </a:r>
          </a:p>
          <a:p>
            <a:pPr>
              <a:buFontTx/>
              <a:buChar char="-"/>
            </a:pPr>
            <a:endParaRPr lang="en-US" dirty="0"/>
          </a:p>
        </p:txBody>
      </p:sp>
    </p:spTree>
    <p:extLst>
      <p:ext uri="{BB962C8B-B14F-4D97-AF65-F5344CB8AC3E}">
        <p14:creationId xmlns:p14="http://schemas.microsoft.com/office/powerpoint/2010/main" val="31009397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1CFA0-6EA0-7F52-403C-47B1F388E591}"/>
              </a:ext>
            </a:extLst>
          </p:cNvPr>
          <p:cNvSpPr>
            <a:spLocks noGrp="1"/>
          </p:cNvSpPr>
          <p:nvPr>
            <p:ph type="title"/>
          </p:nvPr>
        </p:nvSpPr>
        <p:spPr>
          <a:solidFill>
            <a:schemeClr val="tx2">
              <a:lumMod val="60000"/>
              <a:lumOff val="40000"/>
            </a:schemeClr>
          </a:solidFill>
        </p:spPr>
        <p:txBody>
          <a:bodyPr/>
          <a:lstStyle/>
          <a:p>
            <a:r>
              <a:rPr lang="en-US" dirty="0">
                <a:solidFill>
                  <a:schemeClr val="bg1"/>
                </a:solidFill>
              </a:rPr>
              <a:t>Foster parents’ bill of rights and responsibilities</a:t>
            </a:r>
          </a:p>
        </p:txBody>
      </p:sp>
      <p:sp>
        <p:nvSpPr>
          <p:cNvPr id="3" name="Content Placeholder 2">
            <a:extLst>
              <a:ext uri="{FF2B5EF4-FFF2-40B4-BE49-F238E27FC236}">
                <a16:creationId xmlns:a16="http://schemas.microsoft.com/office/drawing/2014/main" id="{B49D9113-A130-5861-31FE-ADA8FF0FC74E}"/>
              </a:ext>
            </a:extLst>
          </p:cNvPr>
          <p:cNvSpPr>
            <a:spLocks noGrp="1"/>
          </p:cNvSpPr>
          <p:nvPr>
            <p:ph idx="1"/>
          </p:nvPr>
        </p:nvSpPr>
        <p:spPr/>
        <p:txBody>
          <a:bodyPr/>
          <a:lstStyle/>
          <a:p>
            <a:r>
              <a:rPr lang="en-US" sz="2200" dirty="0"/>
              <a:t>Additional rights include</a:t>
            </a:r>
          </a:p>
          <a:p>
            <a:r>
              <a:rPr lang="en-US" sz="2200" dirty="0"/>
              <a:t>involvement in all agency crucial decisions;</a:t>
            </a:r>
          </a:p>
          <a:p>
            <a:r>
              <a:rPr lang="en-US" sz="2200" dirty="0"/>
              <a:t>ability to communicate with agency 24/7;</a:t>
            </a:r>
          </a:p>
          <a:p>
            <a:r>
              <a:rPr lang="en-US" sz="2200" dirty="0"/>
              <a:t>explanation of the placement plan;</a:t>
            </a:r>
          </a:p>
          <a:p>
            <a:r>
              <a:rPr lang="en-US" sz="2200" dirty="0"/>
              <a:t>opportunity to be heard regarding agency practices they question.</a:t>
            </a:r>
          </a:p>
          <a:p>
            <a:endParaRPr lang="en-US" dirty="0"/>
          </a:p>
          <a:p>
            <a:endParaRPr lang="en-US" dirty="0"/>
          </a:p>
        </p:txBody>
      </p:sp>
    </p:spTree>
    <p:extLst>
      <p:ext uri="{BB962C8B-B14F-4D97-AF65-F5344CB8AC3E}">
        <p14:creationId xmlns:p14="http://schemas.microsoft.com/office/powerpoint/2010/main" val="575951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F93FCC-C9F1-4D58-64FC-2022A04CE449}"/>
              </a:ext>
            </a:extLst>
          </p:cNvPr>
          <p:cNvSpPr>
            <a:spLocks noGrp="1"/>
          </p:cNvSpPr>
          <p:nvPr>
            <p:ph type="title"/>
          </p:nvPr>
        </p:nvSpPr>
        <p:spPr>
          <a:solidFill>
            <a:schemeClr val="accent1">
              <a:lumMod val="75000"/>
            </a:schemeClr>
          </a:solidFill>
        </p:spPr>
        <p:txBody>
          <a:bodyPr/>
          <a:lstStyle/>
          <a:p>
            <a:r>
              <a:rPr lang="en-US" dirty="0">
                <a:solidFill>
                  <a:schemeClr val="bg1"/>
                </a:solidFill>
              </a:rPr>
              <a:t>Jurisdiction over durable legal custody</a:t>
            </a:r>
          </a:p>
        </p:txBody>
      </p:sp>
      <p:sp>
        <p:nvSpPr>
          <p:cNvPr id="5" name="Content Placeholder 4">
            <a:extLst>
              <a:ext uri="{FF2B5EF4-FFF2-40B4-BE49-F238E27FC236}">
                <a16:creationId xmlns:a16="http://schemas.microsoft.com/office/drawing/2014/main" id="{79154A45-11CE-33C7-F751-B08A91F03D09}"/>
              </a:ext>
            </a:extLst>
          </p:cNvPr>
          <p:cNvSpPr>
            <a:spLocks noGrp="1"/>
          </p:cNvSpPr>
          <p:nvPr>
            <p:ph idx="1"/>
          </p:nvPr>
        </p:nvSpPr>
        <p:spPr/>
        <p:txBody>
          <a:bodyPr>
            <a:normAutofit/>
          </a:bodyPr>
          <a:lstStyle/>
          <a:p>
            <a:pPr marL="0" indent="0">
              <a:buNone/>
            </a:pPr>
            <a:r>
              <a:rPr lang="en-US" sz="2200" dirty="0"/>
              <a:t>A youth court that grants durable legal custody has continuing, exclusive jurisdiction to deal with the order, including modification of durable legal custody.</a:t>
            </a:r>
          </a:p>
          <a:p>
            <a:pPr marL="0" indent="0">
              <a:buNone/>
            </a:pPr>
            <a:r>
              <a:rPr lang="en-US" sz="2200" cap="small" dirty="0"/>
              <a:t>Miss. Code Ann. </a:t>
            </a:r>
            <a:r>
              <a:rPr lang="en-US" sz="2200" dirty="0"/>
              <a:t>43-21-609(b)</a:t>
            </a:r>
          </a:p>
          <a:p>
            <a:pPr marL="0" indent="0">
              <a:buNone/>
            </a:pPr>
            <a:endParaRPr lang="en-US" sz="2200" dirty="0"/>
          </a:p>
          <a:p>
            <a:pPr marL="0" indent="0">
              <a:buNone/>
            </a:pPr>
            <a:r>
              <a:rPr lang="en-US" sz="2200" i="1" dirty="0"/>
              <a:t>Note:  </a:t>
            </a:r>
            <a:r>
              <a:rPr lang="en-US" sz="2200" dirty="0"/>
              <a:t>“Youth court” includes attorney referee courts, which do not have power to terminate parental rights. Attorney referee courts with continuing jurisdiction over durable legal custody will need to transfer cases to chancery court for termination proceedings.</a:t>
            </a:r>
          </a:p>
        </p:txBody>
      </p:sp>
      <p:sp>
        <p:nvSpPr>
          <p:cNvPr id="6" name="Text Placeholder 5">
            <a:extLst>
              <a:ext uri="{FF2B5EF4-FFF2-40B4-BE49-F238E27FC236}">
                <a16:creationId xmlns:a16="http://schemas.microsoft.com/office/drawing/2014/main" id="{DF636AEF-BCE2-8834-9196-B29DF82DBF64}"/>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1166225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5033D-145C-688E-8A8D-C436D81D109C}"/>
              </a:ext>
            </a:extLst>
          </p:cNvPr>
          <p:cNvSpPr>
            <a:spLocks noGrp="1"/>
          </p:cNvSpPr>
          <p:nvPr>
            <p:ph type="title"/>
          </p:nvPr>
        </p:nvSpPr>
        <p:spPr>
          <a:solidFill>
            <a:schemeClr val="accent1">
              <a:lumMod val="75000"/>
            </a:schemeClr>
          </a:solidFill>
        </p:spPr>
        <p:txBody>
          <a:bodyPr/>
          <a:lstStyle/>
          <a:p>
            <a:r>
              <a:rPr lang="en-US" dirty="0">
                <a:solidFill>
                  <a:schemeClr val="bg1"/>
                </a:solidFill>
              </a:rPr>
              <a:t>Dcps actions</a:t>
            </a:r>
          </a:p>
        </p:txBody>
      </p:sp>
      <p:sp>
        <p:nvSpPr>
          <p:cNvPr id="3" name="Content Placeholder 2">
            <a:extLst>
              <a:ext uri="{FF2B5EF4-FFF2-40B4-BE49-F238E27FC236}">
                <a16:creationId xmlns:a16="http://schemas.microsoft.com/office/drawing/2014/main" id="{5B903006-CA90-1C57-B1CB-91CC94CA1CA7}"/>
              </a:ext>
            </a:extLst>
          </p:cNvPr>
          <p:cNvSpPr>
            <a:spLocks noGrp="1"/>
          </p:cNvSpPr>
          <p:nvPr>
            <p:ph idx="1"/>
          </p:nvPr>
        </p:nvSpPr>
        <p:spPr/>
        <p:txBody>
          <a:bodyPr>
            <a:normAutofit/>
          </a:bodyPr>
          <a:lstStyle/>
          <a:p>
            <a:pPr marL="0" indent="0">
              <a:buNone/>
            </a:pPr>
            <a:r>
              <a:rPr lang="en-US" sz="2200" dirty="0"/>
              <a:t>The youth court statutes were amended to provide that</a:t>
            </a:r>
          </a:p>
          <a:p>
            <a:pPr>
              <a:buFontTx/>
              <a:buChar char="-"/>
            </a:pPr>
            <a:r>
              <a:rPr lang="en-US" sz="2200" dirty="0"/>
              <a:t>a child who is adjudicated abused or neglected is a party to the proceedings;</a:t>
            </a:r>
          </a:p>
          <a:p>
            <a:pPr>
              <a:buFontTx/>
              <a:buChar char="-"/>
            </a:pPr>
            <a:r>
              <a:rPr lang="en-US" sz="2200" dirty="0"/>
              <a:t>the child is entitled to representation at all stages;</a:t>
            </a:r>
          </a:p>
          <a:p>
            <a:pPr>
              <a:buFontTx/>
              <a:buChar char="-"/>
            </a:pPr>
            <a:r>
              <a:rPr lang="en-US" sz="2200" dirty="0"/>
              <a:t>the GAL may serve in a dual role as GAL and the child’s attorney; however,</a:t>
            </a:r>
          </a:p>
          <a:p>
            <a:pPr>
              <a:buFontTx/>
              <a:buChar char="-"/>
            </a:pPr>
            <a:r>
              <a:rPr lang="en-US" sz="2200" dirty="0"/>
              <a:t>if a conflict arises, the court must appoint an attorney for the child and the GAL will continue in the role of guardian.</a:t>
            </a:r>
          </a:p>
          <a:p>
            <a:pPr>
              <a:buFontTx/>
              <a:buChar char="-"/>
            </a:pPr>
            <a:endParaRPr lang="en-US" sz="2200" dirty="0"/>
          </a:p>
        </p:txBody>
      </p:sp>
      <p:sp>
        <p:nvSpPr>
          <p:cNvPr id="4" name="Text Placeholder 3">
            <a:extLst>
              <a:ext uri="{FF2B5EF4-FFF2-40B4-BE49-F238E27FC236}">
                <a16:creationId xmlns:a16="http://schemas.microsoft.com/office/drawing/2014/main" id="{23254E4C-6E2B-CF89-FD6B-730E2D4F2F84}"/>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877853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459F2-2A5F-76C1-D679-F395231EA1BF}"/>
              </a:ext>
            </a:extLst>
          </p:cNvPr>
          <p:cNvSpPr>
            <a:spLocks noGrp="1"/>
          </p:cNvSpPr>
          <p:nvPr>
            <p:ph type="title"/>
          </p:nvPr>
        </p:nvSpPr>
        <p:spPr>
          <a:solidFill>
            <a:schemeClr val="accent1">
              <a:lumMod val="75000"/>
            </a:schemeClr>
          </a:solidFill>
        </p:spPr>
        <p:txBody>
          <a:bodyPr/>
          <a:lstStyle/>
          <a:p>
            <a:r>
              <a:rPr lang="en-US" dirty="0">
                <a:solidFill>
                  <a:schemeClr val="bg1"/>
                </a:solidFill>
              </a:rPr>
              <a:t>Commission on uniform youth court system</a:t>
            </a:r>
          </a:p>
        </p:txBody>
      </p:sp>
      <p:sp>
        <p:nvSpPr>
          <p:cNvPr id="3" name="Content Placeholder 2">
            <a:extLst>
              <a:ext uri="{FF2B5EF4-FFF2-40B4-BE49-F238E27FC236}">
                <a16:creationId xmlns:a16="http://schemas.microsoft.com/office/drawing/2014/main" id="{9EBBFE45-8F1F-44E6-28A1-5ECB6572FA81}"/>
              </a:ext>
            </a:extLst>
          </p:cNvPr>
          <p:cNvSpPr>
            <a:spLocks noGrp="1"/>
          </p:cNvSpPr>
          <p:nvPr>
            <p:ph idx="1"/>
          </p:nvPr>
        </p:nvSpPr>
        <p:spPr/>
        <p:txBody>
          <a:bodyPr>
            <a:normAutofit/>
          </a:bodyPr>
          <a:lstStyle/>
          <a:p>
            <a:pPr marL="0" indent="0">
              <a:buNone/>
            </a:pPr>
            <a:r>
              <a:rPr lang="en-US" sz="2200" dirty="0"/>
              <a:t>H.B. 1149 re-establishes the Commission on a Uniform Youth Court System to study and make recommendations regarding</a:t>
            </a:r>
          </a:p>
          <a:p>
            <a:pPr>
              <a:buFontTx/>
              <a:buChar char="-"/>
            </a:pPr>
            <a:r>
              <a:rPr lang="en-US" sz="2200" dirty="0"/>
              <a:t>the desirability of a statewide uniform youth court system;</a:t>
            </a:r>
          </a:p>
          <a:p>
            <a:pPr>
              <a:buFontTx/>
              <a:buChar char="-"/>
            </a:pPr>
            <a:r>
              <a:rPr lang="en-US" sz="2200" dirty="0"/>
              <a:t>how to meet the state’s service needs, including whether multi-county units would be helpful; </a:t>
            </a:r>
          </a:p>
          <a:p>
            <a:pPr>
              <a:buFontTx/>
              <a:buChar char="-"/>
            </a:pPr>
            <a:r>
              <a:rPr lang="en-US" sz="2200" dirty="0"/>
              <a:t>how to modernize and update the youth court system.</a:t>
            </a:r>
          </a:p>
        </p:txBody>
      </p:sp>
      <p:sp>
        <p:nvSpPr>
          <p:cNvPr id="4" name="Text Placeholder 3">
            <a:extLst>
              <a:ext uri="{FF2B5EF4-FFF2-40B4-BE49-F238E27FC236}">
                <a16:creationId xmlns:a16="http://schemas.microsoft.com/office/drawing/2014/main" id="{FA09B049-656B-60D2-25DC-13D8761F54D0}"/>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1802309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B9426-9FBD-51E5-F411-3BC7DFD1DD66}"/>
              </a:ext>
            </a:extLst>
          </p:cNvPr>
          <p:cNvSpPr>
            <a:spLocks noGrp="1"/>
          </p:cNvSpPr>
          <p:nvPr>
            <p:ph type="title"/>
          </p:nvPr>
        </p:nvSpPr>
        <p:spPr>
          <a:solidFill>
            <a:schemeClr val="accent1">
              <a:lumMod val="75000"/>
            </a:schemeClr>
          </a:solidFill>
        </p:spPr>
        <p:txBody>
          <a:bodyPr/>
          <a:lstStyle/>
          <a:p>
            <a:r>
              <a:rPr lang="en-US" dirty="0">
                <a:solidFill>
                  <a:schemeClr val="bg1"/>
                </a:solidFill>
              </a:rPr>
              <a:t>TPR cases</a:t>
            </a:r>
          </a:p>
        </p:txBody>
      </p:sp>
      <p:sp>
        <p:nvSpPr>
          <p:cNvPr id="3" name="Content Placeholder 2">
            <a:extLst>
              <a:ext uri="{FF2B5EF4-FFF2-40B4-BE49-F238E27FC236}">
                <a16:creationId xmlns:a16="http://schemas.microsoft.com/office/drawing/2014/main" id="{A0E252FA-F70E-2AF6-A046-535EC4C37AB2}"/>
              </a:ext>
            </a:extLst>
          </p:cNvPr>
          <p:cNvSpPr>
            <a:spLocks noGrp="1"/>
          </p:cNvSpPr>
          <p:nvPr>
            <p:ph idx="1"/>
          </p:nvPr>
        </p:nvSpPr>
        <p:spPr/>
        <p:txBody>
          <a:bodyPr>
            <a:normAutofit/>
          </a:bodyPr>
          <a:lstStyle/>
          <a:p>
            <a:pPr marL="0" indent="0">
              <a:buNone/>
            </a:pPr>
            <a:r>
              <a:rPr lang="en-US" sz="2200" dirty="0"/>
              <a:t>The bill amends </a:t>
            </a:r>
            <a:r>
              <a:rPr lang="en-US" sz="2200" cap="small" dirty="0"/>
              <a:t>Miss. Code Ann. </a:t>
            </a:r>
            <a:r>
              <a:rPr lang="en-US" sz="2200" dirty="0"/>
              <a:t>93-15-107 to provide that all termination of parental rights cases will be treated as priority cases. </a:t>
            </a:r>
          </a:p>
          <a:p>
            <a:pPr marL="0" indent="0">
              <a:buNone/>
            </a:pPr>
            <a:endParaRPr lang="en-US" sz="2200" dirty="0"/>
          </a:p>
          <a:p>
            <a:pPr marL="0" indent="0">
              <a:buNone/>
            </a:pPr>
            <a:r>
              <a:rPr lang="en-US" sz="2200" dirty="0"/>
              <a:t>The bill also amends </a:t>
            </a:r>
            <a:r>
              <a:rPr lang="en-US" sz="2200" cap="small" dirty="0"/>
              <a:t>Miss. Code Ann. </a:t>
            </a:r>
            <a:r>
              <a:rPr lang="en-US" sz="2200" dirty="0"/>
              <a:t>93-17-3 to provide that the court must hold a hearing on the merits within 120 days of the filing.</a:t>
            </a:r>
          </a:p>
          <a:p>
            <a:pPr marL="0" indent="0">
              <a:buNone/>
            </a:pPr>
            <a:endParaRPr lang="en-US" sz="2200" dirty="0"/>
          </a:p>
          <a:p>
            <a:pPr marL="0" indent="0">
              <a:buNone/>
            </a:pPr>
            <a:r>
              <a:rPr lang="en-US" sz="2200" i="1" dirty="0"/>
              <a:t>Note: The section states that the 120 days is measured from the time the parents are served with process.</a:t>
            </a:r>
          </a:p>
        </p:txBody>
      </p:sp>
      <p:sp>
        <p:nvSpPr>
          <p:cNvPr id="4" name="Text Placeholder 3">
            <a:extLst>
              <a:ext uri="{FF2B5EF4-FFF2-40B4-BE49-F238E27FC236}">
                <a16:creationId xmlns:a16="http://schemas.microsoft.com/office/drawing/2014/main" id="{63C64525-8980-BFAC-525B-1694C6B481C1}"/>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986436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DE448C3-51E4-6F43-4388-EAEE398895EA}"/>
              </a:ext>
            </a:extLst>
          </p:cNvPr>
          <p:cNvSpPr>
            <a:spLocks noGrp="1"/>
          </p:cNvSpPr>
          <p:nvPr>
            <p:ph type="title"/>
          </p:nvPr>
        </p:nvSpPr>
        <p:spPr>
          <a:solidFill>
            <a:schemeClr val="tx2">
              <a:lumMod val="60000"/>
              <a:lumOff val="40000"/>
            </a:schemeClr>
          </a:solidFill>
        </p:spPr>
        <p:txBody>
          <a:bodyPr/>
          <a:lstStyle/>
          <a:p>
            <a:r>
              <a:rPr lang="en-US" dirty="0">
                <a:solidFill>
                  <a:schemeClr val="bg1"/>
                </a:solidFill>
              </a:rPr>
              <a:t>Tpr grounds statutes</a:t>
            </a:r>
          </a:p>
        </p:txBody>
      </p:sp>
      <p:sp>
        <p:nvSpPr>
          <p:cNvPr id="6" name="Content Placeholder 5">
            <a:extLst>
              <a:ext uri="{FF2B5EF4-FFF2-40B4-BE49-F238E27FC236}">
                <a16:creationId xmlns:a16="http://schemas.microsoft.com/office/drawing/2014/main" id="{33962A7D-264A-3CB0-1915-88AB7ED8CAD9}"/>
              </a:ext>
            </a:extLst>
          </p:cNvPr>
          <p:cNvSpPr>
            <a:spLocks noGrp="1"/>
          </p:cNvSpPr>
          <p:nvPr>
            <p:ph sz="half" idx="1"/>
          </p:nvPr>
        </p:nvSpPr>
        <p:spPr/>
        <p:txBody>
          <a:bodyPr>
            <a:noAutofit/>
          </a:bodyPr>
          <a:lstStyle/>
          <a:p>
            <a:pPr marL="0" marR="0" indent="0">
              <a:spcBef>
                <a:spcPts val="0"/>
              </a:spcBef>
              <a:spcAft>
                <a:spcPts val="0"/>
              </a:spcAft>
              <a:buNone/>
            </a:pPr>
            <a:r>
              <a:rPr lang="en-US" sz="2000" cap="small" dirty="0">
                <a:effectLst/>
                <a:latin typeface="Times New Roman" panose="02020603050405020304" pitchFamily="18" charset="0"/>
                <a:ea typeface="Times New Roman" panose="02020603050405020304" pitchFamily="18" charset="0"/>
              </a:rPr>
              <a:t>Miss. Code Ann.</a:t>
            </a:r>
            <a:r>
              <a:rPr lang="en-US" sz="20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sym typeface="Symbol" pitchFamily="2" charset="2"/>
              </a:rPr>
              <a:t></a:t>
            </a:r>
            <a:r>
              <a:rPr lang="en-US" sz="2000" dirty="0">
                <a:effectLst/>
                <a:latin typeface="Times New Roman" panose="02020603050405020304" pitchFamily="18" charset="0"/>
                <a:ea typeface="Times New Roman" panose="02020603050405020304" pitchFamily="18" charset="0"/>
              </a:rPr>
              <a:t> 93-15-103 (defines abandonment and desertion)</a:t>
            </a:r>
          </a:p>
          <a:p>
            <a:pPr marL="0" marR="0" indent="0">
              <a:spcBef>
                <a:spcPts val="0"/>
              </a:spcBef>
              <a:spcAft>
                <a:spcPts val="0"/>
              </a:spcAft>
              <a:buNone/>
            </a:pPr>
            <a:endParaRPr lang="en-US" sz="2000" cap="small" dirty="0">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cap="small" dirty="0">
                <a:effectLst/>
                <a:latin typeface="Times New Roman" panose="02020603050405020304" pitchFamily="18" charset="0"/>
                <a:ea typeface="Times New Roman" panose="02020603050405020304" pitchFamily="18" charset="0"/>
              </a:rPr>
              <a:t>Miss. Code Ann.</a:t>
            </a:r>
            <a:r>
              <a:rPr lang="en-US" sz="20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sym typeface="Symbol" pitchFamily="2" charset="2"/>
              </a:rPr>
              <a:t></a:t>
            </a:r>
            <a:r>
              <a:rPr lang="en-US" sz="2000" dirty="0">
                <a:effectLst/>
                <a:latin typeface="Times New Roman" panose="02020603050405020304" pitchFamily="18" charset="0"/>
                <a:ea typeface="Times New Roman" panose="02020603050405020304" pitchFamily="18" charset="0"/>
              </a:rPr>
              <a:t> 93-15-115 (DHS cases where reunification efforts are required)</a:t>
            </a:r>
          </a:p>
          <a:p>
            <a:pPr marL="0" marR="0" indent="0">
              <a:spcBef>
                <a:spcPts val="0"/>
              </a:spcBef>
              <a:spcAft>
                <a:spcPts val="0"/>
              </a:spcAft>
              <a:buNone/>
            </a:pPr>
            <a:endParaRPr lang="en-US" sz="2000" cap="small" dirty="0">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cap="small" dirty="0">
                <a:effectLst/>
                <a:latin typeface="Times New Roman" panose="02020603050405020304" pitchFamily="18" charset="0"/>
                <a:ea typeface="Times New Roman" panose="02020603050405020304" pitchFamily="18" charset="0"/>
              </a:rPr>
              <a:t>Miss. Code Ann.</a:t>
            </a:r>
            <a:r>
              <a:rPr lang="en-US" sz="20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sym typeface="Symbol" pitchFamily="2" charset="2"/>
              </a:rPr>
              <a:t></a:t>
            </a:r>
            <a:r>
              <a:rPr lang="en-US" sz="2000" dirty="0">
                <a:effectLst/>
                <a:latin typeface="Times New Roman" panose="02020603050405020304" pitchFamily="18" charset="0"/>
                <a:ea typeface="Times New Roman" panose="02020603050405020304" pitchFamily="18" charset="0"/>
              </a:rPr>
              <a:t> 93-15-117 (DHS cases where reunification efforts are not required</a:t>
            </a:r>
            <a:r>
              <a:rPr lang="en-US" sz="2200" dirty="0">
                <a:effectLst/>
                <a:latin typeface="Times New Roman" panose="02020603050405020304" pitchFamily="18" charset="0"/>
                <a:ea typeface="Times New Roman" panose="02020603050405020304" pitchFamily="18" charset="0"/>
              </a:rPr>
              <a:t>)</a:t>
            </a:r>
          </a:p>
          <a:p>
            <a:pPr marL="0" marR="0" indent="0">
              <a:spcBef>
                <a:spcPts val="0"/>
              </a:spcBef>
              <a:spcAft>
                <a:spcPts val="0"/>
              </a:spcAft>
              <a:buNone/>
            </a:pPr>
            <a:r>
              <a:rPr lang="en-US" sz="2200" dirty="0">
                <a:effectLst/>
                <a:latin typeface="Times New Roman" panose="02020603050405020304" pitchFamily="18" charset="0"/>
                <a:ea typeface="Times New Roman" panose="02020603050405020304" pitchFamily="18" charset="0"/>
              </a:rPr>
              <a:t>	</a:t>
            </a:r>
            <a:endParaRPr lang="en-US" sz="2200" dirty="0"/>
          </a:p>
        </p:txBody>
      </p:sp>
      <p:sp>
        <p:nvSpPr>
          <p:cNvPr id="7" name="Content Placeholder 6">
            <a:extLst>
              <a:ext uri="{FF2B5EF4-FFF2-40B4-BE49-F238E27FC236}">
                <a16:creationId xmlns:a16="http://schemas.microsoft.com/office/drawing/2014/main" id="{49EE97F4-0CB5-B769-B6F5-01760F332374}"/>
              </a:ext>
            </a:extLst>
          </p:cNvPr>
          <p:cNvSpPr>
            <a:spLocks noGrp="1"/>
          </p:cNvSpPr>
          <p:nvPr>
            <p:ph sz="half" idx="2"/>
          </p:nvPr>
        </p:nvSpPr>
        <p:spPr/>
        <p:txBody>
          <a:bodyPr>
            <a:normAutofit/>
          </a:bodyPr>
          <a:lstStyle/>
          <a:p>
            <a:pPr marL="0" marR="0" indent="0">
              <a:spcBef>
                <a:spcPts val="0"/>
              </a:spcBef>
              <a:spcAft>
                <a:spcPts val="0"/>
              </a:spcAft>
              <a:buNone/>
            </a:pPr>
            <a:r>
              <a:rPr lang="en-US" sz="2000" cap="small" dirty="0">
                <a:effectLst/>
                <a:latin typeface="Times New Roman" panose="02020603050405020304" pitchFamily="18" charset="0"/>
                <a:ea typeface="Times New Roman" panose="02020603050405020304" pitchFamily="18" charset="0"/>
              </a:rPr>
              <a:t>Miss. Code Ann.</a:t>
            </a:r>
            <a:r>
              <a:rPr lang="en-US" sz="20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sym typeface="Symbol" pitchFamily="2" charset="2"/>
              </a:rPr>
              <a:t></a:t>
            </a:r>
            <a:r>
              <a:rPr lang="en-US" sz="2000" dirty="0">
                <a:effectLst/>
                <a:latin typeface="Times New Roman" panose="02020603050405020304" pitchFamily="18" charset="0"/>
                <a:ea typeface="Times New Roman" panose="02020603050405020304" pitchFamily="18" charset="0"/>
              </a:rPr>
              <a:t> 93-15-119 (grounds for termination) </a:t>
            </a:r>
          </a:p>
          <a:p>
            <a:pPr marL="0" marR="0" indent="0">
              <a:spcBef>
                <a:spcPts val="0"/>
              </a:spcBef>
              <a:spcAft>
                <a:spcPts val="0"/>
              </a:spcAft>
              <a:buNone/>
            </a:pPr>
            <a:endParaRPr lang="en-US" sz="2000" cap="small" dirty="0">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cap="small" dirty="0">
                <a:effectLst/>
                <a:latin typeface="Times New Roman" panose="02020603050405020304" pitchFamily="18" charset="0"/>
                <a:ea typeface="Times New Roman" panose="02020603050405020304" pitchFamily="18" charset="0"/>
              </a:rPr>
              <a:t>Miss. Code Ann.</a:t>
            </a:r>
            <a:r>
              <a:rPr lang="en-US" sz="20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sym typeface="Symbol" pitchFamily="2" charset="2"/>
              </a:rPr>
              <a:t></a:t>
            </a:r>
            <a:r>
              <a:rPr lang="en-US" sz="2000" dirty="0">
                <a:effectLst/>
                <a:latin typeface="Times New Roman" panose="02020603050405020304" pitchFamily="18" charset="0"/>
                <a:ea typeface="Times New Roman" panose="02020603050405020304" pitchFamily="18" charset="0"/>
              </a:rPr>
              <a:t> 93-15-121 (grounds for termination) </a:t>
            </a:r>
          </a:p>
          <a:p>
            <a:pPr marL="0" marR="0" indent="0">
              <a:spcBef>
                <a:spcPts val="0"/>
              </a:spcBef>
              <a:spcAft>
                <a:spcPts val="0"/>
              </a:spcAft>
              <a:buNone/>
            </a:pPr>
            <a:endParaRPr lang="en-US" sz="2000" cap="small" dirty="0">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cap="small" dirty="0">
                <a:effectLst/>
                <a:latin typeface="Times New Roman" panose="02020603050405020304" pitchFamily="18" charset="0"/>
                <a:ea typeface="Times New Roman" panose="02020603050405020304" pitchFamily="18" charset="0"/>
              </a:rPr>
              <a:t>Miss. Code Ann</a:t>
            </a:r>
            <a:r>
              <a:rPr lang="en-US" sz="20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sym typeface="Symbol" pitchFamily="2" charset="2"/>
              </a:rPr>
              <a:t></a:t>
            </a:r>
            <a:r>
              <a:rPr lang="en-US" sz="2000" dirty="0">
                <a:effectLst/>
                <a:latin typeface="Times New Roman" panose="02020603050405020304" pitchFamily="18" charset="0"/>
                <a:ea typeface="Times New Roman" panose="02020603050405020304" pitchFamily="18" charset="0"/>
              </a:rPr>
              <a:t> 43-21-603(7) (grounds for bypassing reunification efforts and a ground under 93-15-121)</a:t>
            </a:r>
          </a:p>
          <a:p>
            <a:pPr marL="0" indent="0">
              <a:buNone/>
            </a:pPr>
            <a:endParaRPr lang="en-US" dirty="0"/>
          </a:p>
        </p:txBody>
      </p:sp>
    </p:spTree>
    <p:extLst>
      <p:ext uri="{BB962C8B-B14F-4D97-AF65-F5344CB8AC3E}">
        <p14:creationId xmlns:p14="http://schemas.microsoft.com/office/powerpoint/2010/main" val="8786632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3A5E33-7306-2C5F-E2C6-813BBF54A9D7}"/>
              </a:ext>
            </a:extLst>
          </p:cNvPr>
          <p:cNvSpPr>
            <a:spLocks noGrp="1"/>
          </p:cNvSpPr>
          <p:nvPr>
            <p:ph type="title"/>
          </p:nvPr>
        </p:nvSpPr>
        <p:spPr>
          <a:solidFill>
            <a:schemeClr val="tx2">
              <a:lumMod val="60000"/>
              <a:lumOff val="40000"/>
            </a:schemeClr>
          </a:solidFill>
        </p:spPr>
        <p:txBody>
          <a:bodyPr/>
          <a:lstStyle/>
          <a:p>
            <a:r>
              <a:rPr lang="en-US" dirty="0">
                <a:solidFill>
                  <a:schemeClr val="bg1"/>
                </a:solidFill>
              </a:rPr>
              <a:t>DCPS destruction of records</a:t>
            </a:r>
          </a:p>
        </p:txBody>
      </p:sp>
      <p:sp>
        <p:nvSpPr>
          <p:cNvPr id="6" name="Content Placeholder 5">
            <a:extLst>
              <a:ext uri="{FF2B5EF4-FFF2-40B4-BE49-F238E27FC236}">
                <a16:creationId xmlns:a16="http://schemas.microsoft.com/office/drawing/2014/main" id="{9CD0A206-442B-B9C2-9A6E-1E92A0D35B0B}"/>
              </a:ext>
            </a:extLst>
          </p:cNvPr>
          <p:cNvSpPr>
            <a:spLocks noGrp="1"/>
          </p:cNvSpPr>
          <p:nvPr>
            <p:ph idx="1"/>
          </p:nvPr>
        </p:nvSpPr>
        <p:spPr/>
        <p:txBody>
          <a:bodyPr>
            <a:normAutofit/>
          </a:bodyPr>
          <a:lstStyle/>
          <a:p>
            <a:pPr marL="0" indent="0">
              <a:buNone/>
            </a:pPr>
            <a:r>
              <a:rPr lang="en-US" sz="2200" dirty="0">
                <a:latin typeface="Times New Roman" panose="02020603050405020304" pitchFamily="18" charset="0"/>
                <a:ea typeface="Times New Roman" panose="02020603050405020304" pitchFamily="18" charset="0"/>
              </a:rPr>
              <a:t>DCPS may destroy “</a:t>
            </a:r>
            <a:r>
              <a:rPr lang="en-US" sz="2200" dirty="0">
                <a:effectLst/>
                <a:latin typeface="Times New Roman" panose="02020603050405020304" pitchFamily="18" charset="0"/>
                <a:ea typeface="Times New Roman" panose="02020603050405020304" pitchFamily="18" charset="0"/>
              </a:rPr>
              <a:t>any and all abandoned applications, closed case files, communications, information, memoranda, records, reports, paid checks, and files” that are three years old and which, in the department’s opinion, “are no longer useful or necessary.”</a:t>
            </a:r>
            <a:r>
              <a:rPr lang="en-US" sz="2200" dirty="0">
                <a:effectLst/>
              </a:rPr>
              <a:t> </a:t>
            </a:r>
            <a:endParaRPr lang="en-US" sz="2200" dirty="0">
              <a:effectLst/>
              <a:latin typeface="Times New Roman" panose="02020603050405020304" pitchFamily="18" charset="0"/>
              <a:ea typeface="Times New Roman" panose="02020603050405020304" pitchFamily="18" charset="0"/>
            </a:endParaRPr>
          </a:p>
          <a:p>
            <a:pPr marL="0" indent="0">
              <a:buNone/>
            </a:pPr>
            <a:endParaRPr lang="en-US" sz="2200" b="1" dirty="0">
              <a:latin typeface="Times New Roman" panose="02020603050405020304" pitchFamily="18" charset="0"/>
              <a:ea typeface="Times New Roman" panose="02020603050405020304" pitchFamily="18" charset="0"/>
            </a:endParaRPr>
          </a:p>
          <a:p>
            <a:pPr marL="0" indent="0">
              <a:buNone/>
            </a:pPr>
            <a:r>
              <a:rPr lang="en-US" sz="2200" cap="small" dirty="0">
                <a:effectLst/>
                <a:latin typeface="Times New Roman" panose="02020603050405020304" pitchFamily="18" charset="0"/>
                <a:ea typeface="Times New Roman" panose="02020603050405020304" pitchFamily="18" charset="0"/>
              </a:rPr>
              <a:t>Miss. Code Ann. </a:t>
            </a:r>
            <a:r>
              <a:rPr lang="en-US" sz="2200" dirty="0">
                <a:effectLst/>
                <a:latin typeface="Times New Roman" panose="02020603050405020304" pitchFamily="18" charset="0"/>
                <a:ea typeface="Times New Roman" panose="02020603050405020304" pitchFamily="18" charset="0"/>
              </a:rPr>
              <a:t>43‑26‑19</a:t>
            </a:r>
            <a:r>
              <a:rPr lang="en-US" sz="2200" dirty="0">
                <a:effectLst/>
              </a:rPr>
              <a:t> </a:t>
            </a:r>
            <a:endParaRPr lang="en-US" sz="2200" dirty="0"/>
          </a:p>
        </p:txBody>
      </p:sp>
    </p:spTree>
    <p:extLst>
      <p:ext uri="{BB962C8B-B14F-4D97-AF65-F5344CB8AC3E}">
        <p14:creationId xmlns:p14="http://schemas.microsoft.com/office/powerpoint/2010/main" val="1077225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A660B-740C-17AE-A1A6-2976DCD50584}"/>
              </a:ext>
            </a:extLst>
          </p:cNvPr>
          <p:cNvSpPr>
            <a:spLocks noGrp="1"/>
          </p:cNvSpPr>
          <p:nvPr>
            <p:ph type="title"/>
          </p:nvPr>
        </p:nvSpPr>
        <p:spPr>
          <a:solidFill>
            <a:schemeClr val="tx2">
              <a:lumMod val="60000"/>
              <a:lumOff val="40000"/>
            </a:schemeClr>
          </a:solidFill>
        </p:spPr>
        <p:txBody>
          <a:bodyPr/>
          <a:lstStyle/>
          <a:p>
            <a:r>
              <a:rPr lang="en-US" dirty="0">
                <a:solidFill>
                  <a:schemeClr val="bg1"/>
                </a:solidFill>
              </a:rPr>
              <a:t>Focus on family needs</a:t>
            </a:r>
          </a:p>
        </p:txBody>
      </p:sp>
      <p:sp>
        <p:nvSpPr>
          <p:cNvPr id="3" name="Content Placeholder 2">
            <a:extLst>
              <a:ext uri="{FF2B5EF4-FFF2-40B4-BE49-F238E27FC236}">
                <a16:creationId xmlns:a16="http://schemas.microsoft.com/office/drawing/2014/main" id="{8337ED32-4FCB-06AB-DDC1-9AF932F00E12}"/>
              </a:ext>
            </a:extLst>
          </p:cNvPr>
          <p:cNvSpPr>
            <a:spLocks noGrp="1"/>
          </p:cNvSpPr>
          <p:nvPr>
            <p:ph idx="1"/>
          </p:nvPr>
        </p:nvSpPr>
        <p:spPr/>
        <p:txBody>
          <a:bodyPr>
            <a:normAutofit/>
          </a:bodyPr>
          <a:lstStyle/>
          <a:p>
            <a:pPr marL="0" indent="0">
              <a:buNone/>
            </a:pPr>
            <a:r>
              <a:rPr lang="en-US" sz="2200" dirty="0"/>
              <a:t>The act provides that in a disposition hearing, the youth court SHALL take into consideration the family’s need for assistance as well as the child’s need for assistance. </a:t>
            </a:r>
          </a:p>
          <a:p>
            <a:pPr marL="0" indent="0">
              <a:buNone/>
            </a:pPr>
            <a:endParaRPr lang="en-US" sz="2200" dirty="0"/>
          </a:p>
          <a:p>
            <a:pPr marL="0" indent="0">
              <a:buNone/>
            </a:pPr>
            <a:r>
              <a:rPr lang="en-US" sz="2200" cap="small" dirty="0"/>
              <a:t>Miss. Code Ann. </a:t>
            </a:r>
            <a:r>
              <a:rPr lang="en-US" sz="2200" dirty="0"/>
              <a:t>43-21-603. </a:t>
            </a:r>
          </a:p>
        </p:txBody>
      </p:sp>
    </p:spTree>
    <p:extLst>
      <p:ext uri="{BB962C8B-B14F-4D97-AF65-F5344CB8AC3E}">
        <p14:creationId xmlns:p14="http://schemas.microsoft.com/office/powerpoint/2010/main" val="18536696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0A2695-0405-BAB5-DDB7-FAFB29B98C76}"/>
              </a:ext>
            </a:extLst>
          </p:cNvPr>
          <p:cNvSpPr>
            <a:spLocks noGrp="1"/>
          </p:cNvSpPr>
          <p:nvPr>
            <p:ph type="title"/>
          </p:nvPr>
        </p:nvSpPr>
        <p:spPr>
          <a:solidFill>
            <a:schemeClr val="accent1">
              <a:lumMod val="75000"/>
            </a:schemeClr>
          </a:solidFill>
        </p:spPr>
        <p:txBody>
          <a:bodyPr/>
          <a:lstStyle/>
          <a:p>
            <a:r>
              <a:rPr lang="en-US" i="1" dirty="0">
                <a:solidFill>
                  <a:schemeClr val="bg1"/>
                </a:solidFill>
              </a:rPr>
              <a:t>In re C.C.B</a:t>
            </a:r>
            <a:r>
              <a:rPr lang="en-US" dirty="0">
                <a:solidFill>
                  <a:schemeClr val="bg1"/>
                </a:solidFill>
              </a:rPr>
              <a:t>., 306 So. 3d 674 (Miss. 2020).</a:t>
            </a:r>
          </a:p>
        </p:txBody>
      </p:sp>
      <p:sp>
        <p:nvSpPr>
          <p:cNvPr id="5" name="Content Placeholder 4">
            <a:extLst>
              <a:ext uri="{FF2B5EF4-FFF2-40B4-BE49-F238E27FC236}">
                <a16:creationId xmlns:a16="http://schemas.microsoft.com/office/drawing/2014/main" id="{3EF9D5C3-AEA1-B80F-904A-18455DC2AF1B}"/>
              </a:ext>
            </a:extLst>
          </p:cNvPr>
          <p:cNvSpPr>
            <a:spLocks noGrp="1"/>
          </p:cNvSpPr>
          <p:nvPr>
            <p:ph idx="1"/>
          </p:nvPr>
        </p:nvSpPr>
        <p:spPr/>
        <p:txBody>
          <a:bodyPr>
            <a:normAutofit/>
          </a:bodyPr>
          <a:lstStyle/>
          <a:p>
            <a:pPr marL="0" indent="0">
              <a:buNone/>
            </a:pPr>
            <a:r>
              <a:rPr lang="en-US" sz="2200" dirty="0"/>
              <a:t>The 2016 TPR Law provides that a county court sitting as a youth court in an abuse and neglect proceeding has exclusive jurisdiction over termination of parental rights regarding the child.</a:t>
            </a:r>
          </a:p>
          <a:p>
            <a:pPr marL="0" indent="0">
              <a:buNone/>
            </a:pPr>
            <a:r>
              <a:rPr lang="en-US" sz="2200" cap="small" dirty="0"/>
              <a:t>Miss. Code Ann. </a:t>
            </a:r>
            <a:r>
              <a:rPr lang="en-US" sz="2200" dirty="0"/>
              <a:t>93-15-105(1).  </a:t>
            </a:r>
          </a:p>
          <a:p>
            <a:pPr marL="0" indent="0">
              <a:buNone/>
            </a:pPr>
            <a:endParaRPr lang="en-US" sz="2200" dirty="0"/>
          </a:p>
          <a:p>
            <a:pPr marL="0" indent="0">
              <a:buNone/>
            </a:pPr>
            <a:r>
              <a:rPr lang="en-US" sz="2200" i="1" dirty="0"/>
              <a:t>Held:  </a:t>
            </a:r>
            <a:r>
              <a:rPr lang="en-US" sz="2200" dirty="0"/>
              <a:t>Section 93-15-105(1) applies only to involuntary terminations of parental rights. A chancery court may accept a parent’s voluntary termination and proceed to an adoption even though the case originated in a county court sitting as a youth court. </a:t>
            </a:r>
          </a:p>
        </p:txBody>
      </p:sp>
      <p:sp>
        <p:nvSpPr>
          <p:cNvPr id="6" name="Text Placeholder 5">
            <a:extLst>
              <a:ext uri="{FF2B5EF4-FFF2-40B4-BE49-F238E27FC236}">
                <a16:creationId xmlns:a16="http://schemas.microsoft.com/office/drawing/2014/main" id="{AD8BAB05-3FC7-9E5B-C319-7F2944C34861}"/>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0817726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F93FCC-C9F1-4D58-64FC-2022A04CE449}"/>
              </a:ext>
            </a:extLst>
          </p:cNvPr>
          <p:cNvSpPr>
            <a:spLocks noGrp="1"/>
          </p:cNvSpPr>
          <p:nvPr>
            <p:ph type="title"/>
          </p:nvPr>
        </p:nvSpPr>
        <p:spPr>
          <a:solidFill>
            <a:schemeClr val="accent1">
              <a:lumMod val="75000"/>
            </a:schemeClr>
          </a:solidFill>
        </p:spPr>
        <p:txBody>
          <a:bodyPr/>
          <a:lstStyle/>
          <a:p>
            <a:r>
              <a:rPr lang="en-US" dirty="0">
                <a:solidFill>
                  <a:schemeClr val="bg1"/>
                </a:solidFill>
              </a:rPr>
              <a:t>Jurisdiction over durable legal custody</a:t>
            </a:r>
          </a:p>
        </p:txBody>
      </p:sp>
      <p:sp>
        <p:nvSpPr>
          <p:cNvPr id="5" name="Content Placeholder 4">
            <a:extLst>
              <a:ext uri="{FF2B5EF4-FFF2-40B4-BE49-F238E27FC236}">
                <a16:creationId xmlns:a16="http://schemas.microsoft.com/office/drawing/2014/main" id="{79154A45-11CE-33C7-F751-B08A91F03D09}"/>
              </a:ext>
            </a:extLst>
          </p:cNvPr>
          <p:cNvSpPr>
            <a:spLocks noGrp="1"/>
          </p:cNvSpPr>
          <p:nvPr>
            <p:ph idx="1"/>
          </p:nvPr>
        </p:nvSpPr>
        <p:spPr/>
        <p:txBody>
          <a:bodyPr>
            <a:normAutofit/>
          </a:bodyPr>
          <a:lstStyle/>
          <a:p>
            <a:pPr marL="0" indent="0">
              <a:buNone/>
            </a:pPr>
            <a:r>
              <a:rPr lang="en-US" sz="2200" dirty="0"/>
              <a:t>A youth court that grants durable legal custody has continuing, exclusive jurisdiction to deal with the order, including modification of durable legal custody.</a:t>
            </a:r>
          </a:p>
          <a:p>
            <a:pPr marL="0" indent="0">
              <a:buNone/>
            </a:pPr>
            <a:r>
              <a:rPr lang="en-US" sz="2200" cap="small" dirty="0"/>
              <a:t>Miss. Code Ann. </a:t>
            </a:r>
            <a:r>
              <a:rPr lang="en-US" sz="2200" dirty="0"/>
              <a:t>43-21-609(b)</a:t>
            </a:r>
          </a:p>
          <a:p>
            <a:pPr marL="0" indent="0">
              <a:buNone/>
            </a:pPr>
            <a:endParaRPr lang="en-US" sz="2200" dirty="0"/>
          </a:p>
          <a:p>
            <a:pPr marL="0" indent="0">
              <a:buNone/>
            </a:pPr>
            <a:r>
              <a:rPr lang="en-US" sz="2200" i="1" dirty="0"/>
              <a:t>Note:  </a:t>
            </a:r>
            <a:r>
              <a:rPr lang="en-US" sz="2200" dirty="0"/>
              <a:t>“Youth court” includes attorney referee courts, which do not have power to terminate parental rights. Attorney referee courts with continuing jurisdiction over durable legal custody will need to transfer cases to chancery court for termination proceedings.</a:t>
            </a:r>
          </a:p>
        </p:txBody>
      </p:sp>
      <p:sp>
        <p:nvSpPr>
          <p:cNvPr id="6" name="Text Placeholder 5">
            <a:extLst>
              <a:ext uri="{FF2B5EF4-FFF2-40B4-BE49-F238E27FC236}">
                <a16:creationId xmlns:a16="http://schemas.microsoft.com/office/drawing/2014/main" id="{DF636AEF-BCE2-8834-9196-B29DF82DBF64}"/>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446686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3B264DF-7EF2-4FE8-4197-651D92F3F94A}"/>
              </a:ext>
            </a:extLst>
          </p:cNvPr>
          <p:cNvSpPr>
            <a:spLocks noGrp="1"/>
          </p:cNvSpPr>
          <p:nvPr>
            <p:ph type="title"/>
          </p:nvPr>
        </p:nvSpPr>
        <p:spPr>
          <a:solidFill>
            <a:schemeClr val="accent1">
              <a:lumMod val="75000"/>
            </a:schemeClr>
          </a:solidFill>
        </p:spPr>
        <p:txBody>
          <a:bodyPr/>
          <a:lstStyle/>
          <a:p>
            <a:r>
              <a:rPr lang="en-US" dirty="0">
                <a:solidFill>
                  <a:schemeClr val="bg1"/>
                </a:solidFill>
              </a:rPr>
              <a:t>Crime resulting in child’s conception</a:t>
            </a:r>
          </a:p>
        </p:txBody>
      </p:sp>
      <p:sp>
        <p:nvSpPr>
          <p:cNvPr id="6" name="Content Placeholder 5">
            <a:extLst>
              <a:ext uri="{FF2B5EF4-FFF2-40B4-BE49-F238E27FC236}">
                <a16:creationId xmlns:a16="http://schemas.microsoft.com/office/drawing/2014/main" id="{BE0BE9FF-86E6-AEF2-2A55-7DCA051468C1}"/>
              </a:ext>
            </a:extLst>
          </p:cNvPr>
          <p:cNvSpPr>
            <a:spLocks noGrp="1"/>
          </p:cNvSpPr>
          <p:nvPr>
            <p:ph idx="1"/>
          </p:nvPr>
        </p:nvSpPr>
        <p:spPr/>
        <p:txBody>
          <a:bodyPr>
            <a:normAutofit fontScale="92500" lnSpcReduction="10000"/>
          </a:bodyPr>
          <a:lstStyle/>
          <a:p>
            <a:pPr marL="0" marR="0" lvl="0" indent="0">
              <a:lnSpc>
                <a:spcPct val="115000"/>
              </a:lnSpc>
              <a:spcBef>
                <a:spcPts val="0"/>
              </a:spcBef>
              <a:spcAft>
                <a:spcPts val="0"/>
              </a:spcAft>
              <a:buNone/>
            </a:pPr>
            <a:r>
              <a:rPr lang="en-US" sz="2200" dirty="0">
                <a:solidFill>
                  <a:srgbClr val="3D3D3D"/>
                </a:solidFill>
                <a:effectLst/>
                <a:latin typeface="Times New Roman" panose="02020603050405020304" pitchFamily="18" charset="0"/>
                <a:ea typeface="Calibri" panose="020F0502020204030204" pitchFamily="34" charset="0"/>
                <a:cs typeface="Times New Roman" panose="02020603050405020304" pitchFamily="18" charset="0"/>
              </a:rPr>
              <a:t>Parent committed against the other parent a sexual act that is unlawful under </a:t>
            </a:r>
            <a:r>
              <a:rPr lang="en-US" sz="2200" u="none" strike="noStrike" dirty="0">
                <a:solidFill>
                  <a:srgbClr val="0E568C"/>
                </a:solidFill>
                <a:effectLst/>
                <a:latin typeface="Times New Roman" panose="02020603050405020304" pitchFamily="18" charset="0"/>
                <a:ea typeface="Calibri" panose="020F0502020204030204" pitchFamily="34" charset="0"/>
                <a:cs typeface="Times New Roman" panose="02020603050405020304" pitchFamily="18" charset="0"/>
                <a:hlinkClick r:id="rId2"/>
              </a:rPr>
              <a:t>Section 97-3-65</a:t>
            </a:r>
            <a:r>
              <a:rPr lang="en-US" sz="2200" dirty="0">
                <a:solidFill>
                  <a:srgbClr val="3D3D3D"/>
                </a:solidFill>
                <a:effectLst/>
                <a:latin typeface="Times New Roman" panose="02020603050405020304" pitchFamily="18" charset="0"/>
                <a:ea typeface="Calibri" panose="020F0502020204030204" pitchFamily="34" charset="0"/>
                <a:cs typeface="Times New Roman" panose="02020603050405020304" pitchFamily="18" charset="0"/>
              </a:rPr>
              <a:t> or </a:t>
            </a:r>
            <a:r>
              <a:rPr lang="en-US" sz="2200" u="none" strike="noStrike" dirty="0">
                <a:solidFill>
                  <a:srgbClr val="0E568C"/>
                </a:solidFill>
                <a:effectLst/>
                <a:latin typeface="Times New Roman" panose="02020603050405020304" pitchFamily="18" charset="0"/>
                <a:ea typeface="Calibri" panose="020F0502020204030204" pitchFamily="34" charset="0"/>
                <a:cs typeface="Times New Roman" panose="02020603050405020304" pitchFamily="18" charset="0"/>
                <a:hlinkClick r:id="rId3"/>
              </a:rPr>
              <a:t>97-3-95</a:t>
            </a:r>
            <a:r>
              <a:rPr lang="en-US" sz="2200" dirty="0">
                <a:solidFill>
                  <a:srgbClr val="3D3D3D"/>
                </a:solidFill>
                <a:effectLst/>
                <a:latin typeface="Times New Roman" panose="02020603050405020304" pitchFamily="18" charset="0"/>
                <a:ea typeface="Calibri" panose="020F0502020204030204" pitchFamily="34" charset="0"/>
                <a:cs typeface="Times New Roman" panose="02020603050405020304" pitchFamily="18" charset="0"/>
              </a:rPr>
              <a:t>, or under a similar law of another state, territory, possession or Native American tribe where the offense occurred, and the child was conceived as a result. </a:t>
            </a:r>
          </a:p>
          <a:p>
            <a:pPr marL="0" marR="0" lvl="0" indent="0">
              <a:lnSpc>
                <a:spcPct val="115000"/>
              </a:lnSpc>
              <a:spcBef>
                <a:spcPts val="0"/>
              </a:spcBef>
              <a:spcAft>
                <a:spcPts val="0"/>
              </a:spcAft>
              <a:buNone/>
            </a:pPr>
            <a:endParaRPr lang="en-US" sz="2200" dirty="0">
              <a:solidFill>
                <a:srgbClr val="3D3D3D"/>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pPr>
            <a:r>
              <a:rPr lang="en-US" sz="2200" i="1" dirty="0">
                <a:solidFill>
                  <a:srgbClr val="3D3D3D"/>
                </a:solidFill>
                <a:effectLst/>
                <a:latin typeface="Times New Roman" panose="02020603050405020304" pitchFamily="18" charset="0"/>
                <a:ea typeface="Calibri" panose="020F0502020204030204" pitchFamily="34" charset="0"/>
                <a:cs typeface="Times New Roman" panose="02020603050405020304" pitchFamily="18" charset="0"/>
              </a:rPr>
              <a:t>NOTE:  </a:t>
            </a:r>
            <a:r>
              <a:rPr lang="en-US" sz="2200" dirty="0">
                <a:solidFill>
                  <a:srgbClr val="3D3D3D"/>
                </a:solidFill>
                <a:effectLst/>
                <a:latin typeface="Times New Roman" panose="02020603050405020304" pitchFamily="18" charset="0"/>
                <a:ea typeface="Calibri" panose="020F0502020204030204" pitchFamily="34" charset="0"/>
                <a:cs typeface="Times New Roman" panose="02020603050405020304" pitchFamily="18" charset="0"/>
              </a:rPr>
              <a:t>This ground does not require a finding that reunification was not desirable.</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0"/>
              </a:spcAft>
              <a:buNone/>
            </a:pPr>
            <a:r>
              <a:rPr lang="en-US" sz="2200" dirty="0">
                <a:effectLst/>
                <a:latin typeface="Times New Roman" panose="02020603050405020304" pitchFamily="18" charset="0"/>
                <a:ea typeface="Times New Roman" panose="02020603050405020304" pitchFamily="18" charset="0"/>
              </a:rPr>
              <a:t> </a:t>
            </a:r>
          </a:p>
          <a:p>
            <a:pPr marL="0" marR="0" indent="0">
              <a:lnSpc>
                <a:spcPct val="115000"/>
              </a:lnSpc>
              <a:spcBef>
                <a:spcPts val="0"/>
              </a:spcBef>
              <a:spcAft>
                <a:spcPts val="0"/>
              </a:spcAft>
              <a:buNone/>
            </a:pPr>
            <a:r>
              <a:rPr lang="en-US" sz="2200" cap="small" dirty="0">
                <a:effectLst/>
                <a:latin typeface="Times New Roman" panose="02020603050405020304" pitchFamily="18" charset="0"/>
                <a:ea typeface="Times New Roman" panose="02020603050405020304" pitchFamily="18" charset="0"/>
              </a:rPr>
              <a:t>Miss. Code Ann</a:t>
            </a:r>
            <a:r>
              <a:rPr lang="en-US" sz="2200" dirty="0">
                <a:effectLst/>
                <a:latin typeface="Times New Roman" panose="02020603050405020304" pitchFamily="18" charset="0"/>
                <a:ea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sym typeface="Symbol" pitchFamily="2" charset="2"/>
              </a:rPr>
              <a:t></a:t>
            </a:r>
            <a:r>
              <a:rPr lang="en-US" sz="2200" dirty="0">
                <a:effectLst/>
                <a:latin typeface="Times New Roman" panose="02020603050405020304" pitchFamily="18" charset="0"/>
                <a:ea typeface="Times New Roman" panose="02020603050405020304" pitchFamily="18" charset="0"/>
              </a:rPr>
              <a:t> 93-15-119.</a:t>
            </a:r>
          </a:p>
          <a:p>
            <a:pPr marL="0" indent="0">
              <a:buNone/>
            </a:pPr>
            <a:endParaRPr lang="en-US" dirty="0"/>
          </a:p>
        </p:txBody>
      </p:sp>
    </p:spTree>
    <p:extLst>
      <p:ext uri="{BB962C8B-B14F-4D97-AF65-F5344CB8AC3E}">
        <p14:creationId xmlns:p14="http://schemas.microsoft.com/office/powerpoint/2010/main" val="1500318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D767F-4732-2507-08FF-C2B33486216A}"/>
              </a:ext>
            </a:extLst>
          </p:cNvPr>
          <p:cNvSpPr>
            <a:spLocks noGrp="1"/>
          </p:cNvSpPr>
          <p:nvPr>
            <p:ph type="title"/>
          </p:nvPr>
        </p:nvSpPr>
        <p:spPr>
          <a:solidFill>
            <a:schemeClr val="tx2">
              <a:lumMod val="60000"/>
              <a:lumOff val="40000"/>
            </a:schemeClr>
          </a:solidFill>
        </p:spPr>
        <p:txBody>
          <a:bodyPr/>
          <a:lstStyle/>
          <a:p>
            <a:r>
              <a:rPr lang="en-US" dirty="0">
                <a:solidFill>
                  <a:schemeClr val="bg1"/>
                </a:solidFill>
              </a:rPr>
              <a:t>Section 93-15-121 grounds</a:t>
            </a:r>
          </a:p>
        </p:txBody>
      </p:sp>
      <p:sp>
        <p:nvSpPr>
          <p:cNvPr id="3" name="Content Placeholder 2">
            <a:extLst>
              <a:ext uri="{FF2B5EF4-FFF2-40B4-BE49-F238E27FC236}">
                <a16:creationId xmlns:a16="http://schemas.microsoft.com/office/drawing/2014/main" id="{4D0083CA-2A14-E51C-169E-7FEFED0FDE24}"/>
              </a:ext>
            </a:extLst>
          </p:cNvPr>
          <p:cNvSpPr>
            <a:spLocks noGrp="1"/>
          </p:cNvSpPr>
          <p:nvPr>
            <p:ph idx="1"/>
          </p:nvPr>
        </p:nvSpPr>
        <p:spPr/>
        <p:txBody>
          <a:bodyPr>
            <a:normAutofit lnSpcReduction="10000"/>
          </a:bodyPr>
          <a:lstStyle/>
          <a:p>
            <a:pPr marL="0" indent="0">
              <a:buNone/>
            </a:pPr>
            <a:r>
              <a:rPr lang="en-US" i="1" dirty="0"/>
              <a:t>Section 93-15-121 provides grounds additional to -119</a:t>
            </a:r>
            <a:r>
              <a:rPr lang="en-US" dirty="0"/>
              <a:t>:</a:t>
            </a:r>
          </a:p>
          <a:p>
            <a:pPr>
              <a:buFontTx/>
              <a:buChar char="-"/>
            </a:pPr>
            <a:r>
              <a:rPr lang="en-US" dirty="0"/>
              <a:t>Mental or physical disability that prevents care for child</a:t>
            </a:r>
          </a:p>
          <a:p>
            <a:pPr>
              <a:buFontTx/>
              <a:buChar char="-"/>
            </a:pPr>
            <a:r>
              <a:rPr lang="en-US" dirty="0"/>
              <a:t>Addiction that is not addressed</a:t>
            </a:r>
          </a:p>
          <a:p>
            <a:pPr>
              <a:buFontTx/>
              <a:buChar char="-"/>
            </a:pPr>
            <a:r>
              <a:rPr lang="en-US" dirty="0"/>
              <a:t>Unwilling to provide reasonably necessary care for child</a:t>
            </a:r>
          </a:p>
          <a:p>
            <a:pPr>
              <a:buFontTx/>
              <a:buChar char="-"/>
            </a:pPr>
            <a:r>
              <a:rPr lang="en-US" dirty="0"/>
              <a:t>Failure to exercise reasonable visitation</a:t>
            </a:r>
          </a:p>
          <a:p>
            <a:pPr>
              <a:buFontTx/>
              <a:buChar char="-"/>
            </a:pPr>
            <a:r>
              <a:rPr lang="en-US" dirty="0"/>
              <a:t>Conduct that causes erosion of parent-child relationship</a:t>
            </a:r>
          </a:p>
          <a:p>
            <a:pPr>
              <a:buFontTx/>
              <a:buChar char="-"/>
            </a:pPr>
            <a:r>
              <a:rPr lang="en-US" dirty="0"/>
              <a:t>Abuse of the child or another child</a:t>
            </a:r>
          </a:p>
          <a:p>
            <a:pPr>
              <a:buFontTx/>
              <a:buChar char="-"/>
            </a:pPr>
            <a:r>
              <a:rPr lang="en-US" dirty="0"/>
              <a:t>Certain specified crimes against children</a:t>
            </a:r>
          </a:p>
        </p:txBody>
      </p:sp>
    </p:spTree>
    <p:extLst>
      <p:ext uri="{BB962C8B-B14F-4D97-AF65-F5344CB8AC3E}">
        <p14:creationId xmlns:p14="http://schemas.microsoft.com/office/powerpoint/2010/main" val="4052195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CC35F-666A-2AD7-F8A1-F23A406F065C}"/>
              </a:ext>
            </a:extLst>
          </p:cNvPr>
          <p:cNvSpPr>
            <a:spLocks noGrp="1"/>
          </p:cNvSpPr>
          <p:nvPr>
            <p:ph type="title"/>
          </p:nvPr>
        </p:nvSpPr>
        <p:spPr>
          <a:solidFill>
            <a:schemeClr val="accent1">
              <a:lumMod val="75000"/>
            </a:schemeClr>
          </a:solidFill>
        </p:spPr>
        <p:txBody>
          <a:bodyPr/>
          <a:lstStyle/>
          <a:p>
            <a:r>
              <a:rPr lang="en-US" dirty="0">
                <a:solidFill>
                  <a:schemeClr val="bg1"/>
                </a:solidFill>
              </a:rPr>
              <a:t>Section 43-21-603(7)</a:t>
            </a:r>
          </a:p>
        </p:txBody>
      </p:sp>
      <p:sp>
        <p:nvSpPr>
          <p:cNvPr id="4" name="Content Placeholder 3">
            <a:extLst>
              <a:ext uri="{FF2B5EF4-FFF2-40B4-BE49-F238E27FC236}">
                <a16:creationId xmlns:a16="http://schemas.microsoft.com/office/drawing/2014/main" id="{87E47CC5-0467-01DD-EB8C-7839D593A2BE}"/>
              </a:ext>
            </a:extLst>
          </p:cNvPr>
          <p:cNvSpPr>
            <a:spLocks noGrp="1"/>
          </p:cNvSpPr>
          <p:nvPr>
            <p:ph idx="1"/>
          </p:nvPr>
        </p:nvSpPr>
        <p:spPr/>
        <p:txBody>
          <a:bodyPr>
            <a:normAutofit/>
          </a:bodyPr>
          <a:lstStyle/>
          <a:p>
            <a:pPr marL="0" marR="0" lvl="0" indent="0">
              <a:lnSpc>
                <a:spcPct val="115000"/>
              </a:lnSpc>
              <a:spcBef>
                <a:spcPts val="0"/>
              </a:spcBef>
              <a:spcAft>
                <a:spcPts val="0"/>
              </a:spcAft>
              <a:buNone/>
            </a:pPr>
            <a:r>
              <a:rPr lang="en-US" sz="2400" dirty="0">
                <a:solidFill>
                  <a:srgbClr val="3D3D3D"/>
                </a:solidFill>
                <a:effectLst/>
                <a:latin typeface="Times New Roman" panose="02020603050405020304" pitchFamily="18" charset="0"/>
                <a:ea typeface="Calibri" panose="020F0502020204030204" pitchFamily="34" charset="0"/>
                <a:cs typeface="Times New Roman" panose="02020603050405020304" pitchFamily="18" charset="0"/>
              </a:rPr>
              <a:t>The parent  </a:t>
            </a:r>
            <a:endParaRPr lang="en-US" sz="2400" dirty="0">
              <a:solidFill>
                <a:srgbClr val="3D3D3D"/>
              </a:solidFill>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nSpc>
                <a:spcPct val="115000"/>
              </a:lnSpc>
              <a:spcBef>
                <a:spcPts val="0"/>
              </a:spcBef>
              <a:spcAft>
                <a:spcPts val="0"/>
              </a:spcAft>
              <a:buNone/>
            </a:pPr>
            <a:r>
              <a:rPr lang="en-US" sz="2400" dirty="0">
                <a:solidFill>
                  <a:srgbClr val="3D3D3D"/>
                </a:solidFill>
                <a:effectLst/>
                <a:latin typeface="Times New Roman" panose="02020603050405020304" pitchFamily="18" charset="0"/>
                <a:ea typeface="Calibri" panose="020F0502020204030204" pitchFamily="34" charset="0"/>
                <a:cs typeface="Times New Roman" panose="02020603050405020304" pitchFamily="18" charset="0"/>
              </a:rPr>
              <a:t>- has subjected the child to aggravated circumstances, </a:t>
            </a:r>
            <a:r>
              <a:rPr lang="en-US" sz="2400" i="1" dirty="0">
                <a:solidFill>
                  <a:srgbClr val="3D3D3D"/>
                </a:solidFill>
                <a:effectLst/>
                <a:latin typeface="Times New Roman" panose="02020603050405020304" pitchFamily="18" charset="0"/>
                <a:ea typeface="Calibri" panose="020F0502020204030204" pitchFamily="34" charset="0"/>
                <a:cs typeface="Times New Roman" panose="02020603050405020304" pitchFamily="18" charset="0"/>
              </a:rPr>
              <a:t>including, but not limited to,</a:t>
            </a:r>
            <a:r>
              <a:rPr lang="en-US" sz="2400" dirty="0">
                <a:solidFill>
                  <a:srgbClr val="3D3D3D"/>
                </a:solidFill>
                <a:effectLst/>
                <a:latin typeface="Times New Roman" panose="02020603050405020304" pitchFamily="18" charset="0"/>
                <a:ea typeface="Calibri" panose="020F0502020204030204" pitchFamily="34" charset="0"/>
                <a:cs typeface="Times New Roman" panose="02020603050405020304" pitchFamily="18" charset="0"/>
              </a:rPr>
              <a:t> abandonment, torture, chronic abuse and sexual abuse; or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15000"/>
              </a:lnSpc>
              <a:spcBef>
                <a:spcPts val="0"/>
              </a:spcBef>
              <a:spcAft>
                <a:spcPts val="0"/>
              </a:spcAft>
              <a:buFontTx/>
              <a:buChar char="-"/>
            </a:pPr>
            <a:r>
              <a:rPr lang="en-US" sz="2400" dirty="0">
                <a:solidFill>
                  <a:srgbClr val="3D3D3D"/>
                </a:solidFill>
                <a:latin typeface="Times New Roman" panose="02020603050405020304" pitchFamily="18" charset="0"/>
                <a:ea typeface="Calibri" panose="020F0502020204030204" pitchFamily="34" charset="0"/>
                <a:cs typeface="Times New Roman" panose="02020603050405020304" pitchFamily="18" charset="0"/>
              </a:rPr>
              <a:t>h</a:t>
            </a:r>
            <a:r>
              <a:rPr lang="en-US" sz="2400" dirty="0">
                <a:solidFill>
                  <a:srgbClr val="3D3D3D"/>
                </a:solidFill>
                <a:effectLst/>
                <a:latin typeface="Times New Roman" panose="02020603050405020304" pitchFamily="18" charset="0"/>
                <a:ea typeface="Calibri" panose="020F0502020204030204" pitchFamily="34" charset="0"/>
                <a:cs typeface="Times New Roman" panose="02020603050405020304" pitchFamily="18" charset="0"/>
              </a:rPr>
              <a:t>as been convicted of murder, manslaughter, or felony assault of a child of that parent; or </a:t>
            </a:r>
          </a:p>
          <a:p>
            <a:pPr marR="0" lvl="0">
              <a:lnSpc>
                <a:spcPct val="115000"/>
              </a:lnSpc>
              <a:spcBef>
                <a:spcPts val="0"/>
              </a:spcBef>
              <a:spcAft>
                <a:spcPts val="0"/>
              </a:spcAft>
              <a:buFontTx/>
              <a:buChar char="-"/>
            </a:pPr>
            <a:r>
              <a:rPr lang="en-US" sz="2400" dirty="0">
                <a:solidFill>
                  <a:srgbClr val="3D3D3D"/>
                </a:solidFill>
                <a:latin typeface="Times New Roman" panose="02020603050405020304" pitchFamily="18" charset="0"/>
                <a:ea typeface="Calibri" panose="020F0502020204030204" pitchFamily="34" charset="0"/>
                <a:cs typeface="Times New Roman" panose="02020603050405020304" pitchFamily="18" charset="0"/>
              </a:rPr>
              <a:t>h</a:t>
            </a:r>
            <a:r>
              <a:rPr lang="en-US" sz="2400" dirty="0">
                <a:solidFill>
                  <a:srgbClr val="3D3D3D"/>
                </a:solidFill>
                <a:effectLst/>
                <a:latin typeface="Times New Roman" panose="02020603050405020304" pitchFamily="18" charset="0"/>
                <a:ea typeface="Calibri" panose="020F0502020204030204" pitchFamily="34" charset="0"/>
                <a:cs typeface="Times New Roman" panose="02020603050405020304" pitchFamily="18" charset="0"/>
              </a:rPr>
              <a:t>as had rights terminated to a sibling of the child.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200" dirty="0"/>
          </a:p>
        </p:txBody>
      </p:sp>
    </p:spTree>
    <p:extLst>
      <p:ext uri="{BB962C8B-B14F-4D97-AF65-F5344CB8AC3E}">
        <p14:creationId xmlns:p14="http://schemas.microsoft.com/office/powerpoint/2010/main" val="3135025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235E37-3FD0-ADFF-69EC-3D95957936C2}"/>
              </a:ext>
            </a:extLst>
          </p:cNvPr>
          <p:cNvSpPr>
            <a:spLocks noGrp="1"/>
          </p:cNvSpPr>
          <p:nvPr>
            <p:ph type="title"/>
          </p:nvPr>
        </p:nvSpPr>
        <p:spPr/>
        <p:txBody>
          <a:bodyPr/>
          <a:lstStyle/>
          <a:p>
            <a:r>
              <a:rPr lang="en-US" dirty="0"/>
              <a:t>Section 93-15-115: DCPS – Reunification efforts</a:t>
            </a:r>
          </a:p>
        </p:txBody>
      </p:sp>
      <p:sp>
        <p:nvSpPr>
          <p:cNvPr id="5" name="Content Placeholder 4">
            <a:extLst>
              <a:ext uri="{FF2B5EF4-FFF2-40B4-BE49-F238E27FC236}">
                <a16:creationId xmlns:a16="http://schemas.microsoft.com/office/drawing/2014/main" id="{624B608C-6E82-E31F-369A-115443D02868}"/>
              </a:ext>
            </a:extLst>
          </p:cNvPr>
          <p:cNvSpPr>
            <a:spLocks noGrp="1"/>
          </p:cNvSpPr>
          <p:nvPr>
            <p:ph idx="1"/>
          </p:nvPr>
        </p:nvSpPr>
        <p:spPr/>
        <p:txBody>
          <a:bodyPr>
            <a:normAutofit/>
          </a:bodyPr>
          <a:lstStyle/>
          <a:p>
            <a:pPr marL="0" indent="0">
              <a:buNone/>
            </a:pPr>
            <a:r>
              <a:rPr lang="en-US" sz="2200" dirty="0"/>
              <a:t>Additional findings:</a:t>
            </a:r>
          </a:p>
          <a:p>
            <a:pPr marL="0" indent="0">
              <a:buNone/>
            </a:pPr>
            <a:endParaRPr lang="en-US" sz="2200" dirty="0"/>
          </a:p>
          <a:p>
            <a:pPr>
              <a:buFontTx/>
              <a:buChar char="-"/>
            </a:pPr>
            <a:r>
              <a:rPr lang="en-US" sz="2200" dirty="0"/>
              <a:t>An adjudication of abuse or neglect;</a:t>
            </a:r>
          </a:p>
          <a:p>
            <a:pPr>
              <a:buFontTx/>
              <a:buChar char="-"/>
            </a:pPr>
            <a:r>
              <a:rPr lang="en-US" sz="2200" dirty="0"/>
              <a:t>Six months in DCPS custody with reunification plan;</a:t>
            </a:r>
          </a:p>
          <a:p>
            <a:pPr>
              <a:buFontTx/>
              <a:buChar char="-"/>
            </a:pPr>
            <a:r>
              <a:rPr lang="en-US" sz="2200" dirty="0"/>
              <a:t>A permanency hearing </a:t>
            </a:r>
            <a:r>
              <a:rPr lang="en-US" sz="2200" i="1" dirty="0"/>
              <a:t>in which the court found</a:t>
            </a:r>
            <a:r>
              <a:rPr lang="en-US" sz="2200" dirty="0"/>
              <a:t> that DCPS worked diligently with the parent, who failed to comply with the plan; and</a:t>
            </a:r>
          </a:p>
          <a:p>
            <a:pPr>
              <a:buFontTx/>
              <a:buChar char="-"/>
            </a:pPr>
            <a:r>
              <a:rPr lang="en-US" sz="2200" dirty="0"/>
              <a:t>Reunification is not desirable based on a ground in -119 or -121.</a:t>
            </a:r>
          </a:p>
        </p:txBody>
      </p:sp>
      <p:sp>
        <p:nvSpPr>
          <p:cNvPr id="6" name="Text Placeholder 5">
            <a:extLst>
              <a:ext uri="{FF2B5EF4-FFF2-40B4-BE49-F238E27FC236}">
                <a16:creationId xmlns:a16="http://schemas.microsoft.com/office/drawing/2014/main" id="{9A4277EA-41A8-6823-8D6F-9F49D635F535}"/>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68272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9FBA6-35D2-F8F2-02FA-5DC6BC1AF993}"/>
              </a:ext>
            </a:extLst>
          </p:cNvPr>
          <p:cNvSpPr>
            <a:spLocks noGrp="1"/>
          </p:cNvSpPr>
          <p:nvPr>
            <p:ph type="title"/>
          </p:nvPr>
        </p:nvSpPr>
        <p:spPr>
          <a:solidFill>
            <a:schemeClr val="accent1">
              <a:lumMod val="75000"/>
            </a:schemeClr>
          </a:solidFill>
        </p:spPr>
        <p:txBody>
          <a:bodyPr/>
          <a:lstStyle/>
          <a:p>
            <a:r>
              <a:rPr lang="en-US" dirty="0">
                <a:solidFill>
                  <a:schemeClr val="bg1"/>
                </a:solidFill>
              </a:rPr>
              <a:t>Chancellor discretion not to terminate</a:t>
            </a:r>
          </a:p>
        </p:txBody>
      </p:sp>
      <p:sp>
        <p:nvSpPr>
          <p:cNvPr id="3" name="Content Placeholder 2">
            <a:extLst>
              <a:ext uri="{FF2B5EF4-FFF2-40B4-BE49-F238E27FC236}">
                <a16:creationId xmlns:a16="http://schemas.microsoft.com/office/drawing/2014/main" id="{BF95B783-0AA1-7C39-C2CA-12B14CC5BBA9}"/>
              </a:ext>
            </a:extLst>
          </p:cNvPr>
          <p:cNvSpPr>
            <a:spLocks noGrp="1"/>
          </p:cNvSpPr>
          <p:nvPr>
            <p:ph idx="1"/>
          </p:nvPr>
        </p:nvSpPr>
        <p:spPr/>
        <p:txBody>
          <a:bodyPr>
            <a:noAutofit/>
          </a:bodyPr>
          <a:lstStyle/>
          <a:p>
            <a:pPr marL="0" indent="0">
              <a:buNone/>
            </a:pPr>
            <a:r>
              <a:rPr lang="en-US" sz="2200" dirty="0">
                <a:effectLst/>
                <a:latin typeface="Gill Sans MT" panose="020B0502020104020203" pitchFamily="34" charset="77"/>
                <a:ea typeface="Times New Roman" panose="02020603050405020304" pitchFamily="18" charset="0"/>
              </a:rPr>
              <a:t>Courts have discretion to deny termination if the child’s safety and welfare is not endangered and termination is not in the child’s best interest.</a:t>
            </a:r>
          </a:p>
          <a:p>
            <a:pPr marL="0" indent="0">
              <a:buNone/>
            </a:pPr>
            <a:r>
              <a:rPr lang="en-US" sz="2200" cap="small" dirty="0">
                <a:effectLst/>
                <a:latin typeface="Gill Sans MT" panose="020B0502020104020203" pitchFamily="34" charset="77"/>
                <a:ea typeface="Times New Roman" panose="02020603050405020304" pitchFamily="18" charset="0"/>
              </a:rPr>
              <a:t>Miss. Code Ann</a:t>
            </a:r>
            <a:r>
              <a:rPr lang="en-US" sz="2200" dirty="0">
                <a:effectLst/>
                <a:latin typeface="Gill Sans MT" panose="020B0502020104020203" pitchFamily="34" charset="77"/>
                <a:ea typeface="Times New Roman" panose="02020603050405020304" pitchFamily="18" charset="0"/>
              </a:rPr>
              <a:t>. </a:t>
            </a:r>
            <a:r>
              <a:rPr lang="en-US" sz="2200" dirty="0">
                <a:effectLst/>
                <a:latin typeface="Gill Sans MT" panose="020B0502020104020203" pitchFamily="34" charset="77"/>
                <a:ea typeface="Times New Roman" panose="02020603050405020304" pitchFamily="18" charset="0"/>
                <a:sym typeface="Symbol" pitchFamily="2" charset="2"/>
              </a:rPr>
              <a:t></a:t>
            </a:r>
            <a:r>
              <a:rPr lang="en-US" sz="2200" dirty="0">
                <a:effectLst/>
                <a:latin typeface="Gill Sans MT" panose="020B0502020104020203" pitchFamily="34" charset="77"/>
                <a:ea typeface="Times New Roman" panose="02020603050405020304" pitchFamily="18" charset="0"/>
              </a:rPr>
              <a:t>  93-15-12</a:t>
            </a:r>
            <a:endParaRPr lang="en-US" sz="2200" dirty="0">
              <a:latin typeface="Gill Sans MT" panose="020B0502020104020203" pitchFamily="34" charset="77"/>
            </a:endParaRPr>
          </a:p>
          <a:p>
            <a:pPr marL="0" indent="0">
              <a:buNone/>
            </a:pPr>
            <a:endParaRPr lang="en-US" sz="2200" dirty="0">
              <a:latin typeface="Gill Sans MT" panose="020B0502020104020203" pitchFamily="34" charset="77"/>
            </a:endParaRPr>
          </a:p>
          <a:p>
            <a:pPr marL="0" indent="0">
              <a:buNone/>
            </a:pPr>
            <a:r>
              <a:rPr lang="en-US" sz="2200" dirty="0">
                <a:latin typeface="Gill Sans MT" panose="020B0502020104020203" pitchFamily="34" charset="77"/>
              </a:rPr>
              <a:t>It is against public policy to allow a parent to terminate parental rights for the purpose of avoiding child support.</a:t>
            </a:r>
          </a:p>
          <a:p>
            <a:pPr marL="0" indent="0">
              <a:buNone/>
            </a:pPr>
            <a:endParaRPr lang="en-US" sz="2200" dirty="0">
              <a:latin typeface="Gill Sans MT" panose="020B0502020104020203" pitchFamily="34" charset="77"/>
            </a:endParaRPr>
          </a:p>
          <a:p>
            <a:pPr marL="0" indent="0">
              <a:buNone/>
            </a:pPr>
            <a:r>
              <a:rPr lang="en-US" sz="2200" i="1" dirty="0">
                <a:latin typeface="Gill Sans MT" panose="020B0502020104020203" pitchFamily="34" charset="77"/>
              </a:rPr>
              <a:t>Beasnette v. Arledge, </a:t>
            </a:r>
            <a:r>
              <a:rPr lang="en-US" sz="2200" dirty="0">
                <a:latin typeface="Gill Sans MT" panose="020B0502020104020203" pitchFamily="34" charset="77"/>
              </a:rPr>
              <a:t>934 So. 2d 345 (Miss. Ct. App. 2006).</a:t>
            </a:r>
          </a:p>
        </p:txBody>
      </p:sp>
      <p:sp>
        <p:nvSpPr>
          <p:cNvPr id="4" name="Text Placeholder 3">
            <a:extLst>
              <a:ext uri="{FF2B5EF4-FFF2-40B4-BE49-F238E27FC236}">
                <a16:creationId xmlns:a16="http://schemas.microsoft.com/office/drawing/2014/main" id="{6A2D2EEC-4100-1B16-8072-BB103BAA3F3A}"/>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576348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690F198-FF73-85B3-A6EE-DEA89BA4C48C}"/>
              </a:ext>
            </a:extLst>
          </p:cNvPr>
          <p:cNvSpPr>
            <a:spLocks noGrp="1"/>
          </p:cNvSpPr>
          <p:nvPr>
            <p:ph type="title"/>
          </p:nvPr>
        </p:nvSpPr>
        <p:spPr>
          <a:solidFill>
            <a:schemeClr val="accent1">
              <a:lumMod val="75000"/>
            </a:schemeClr>
          </a:solidFill>
        </p:spPr>
        <p:txBody>
          <a:bodyPr/>
          <a:lstStyle/>
          <a:p>
            <a:r>
              <a:rPr lang="en-US" dirty="0">
                <a:solidFill>
                  <a:schemeClr val="bg1"/>
                </a:solidFill>
              </a:rPr>
              <a:t>Middlebrook v. Fuller</a:t>
            </a:r>
          </a:p>
        </p:txBody>
      </p:sp>
      <p:sp>
        <p:nvSpPr>
          <p:cNvPr id="8" name="Content Placeholder 7">
            <a:extLst>
              <a:ext uri="{FF2B5EF4-FFF2-40B4-BE49-F238E27FC236}">
                <a16:creationId xmlns:a16="http://schemas.microsoft.com/office/drawing/2014/main" id="{B164A3FA-63F0-47FF-AFFB-377A0EF0BF33}"/>
              </a:ext>
            </a:extLst>
          </p:cNvPr>
          <p:cNvSpPr>
            <a:spLocks noGrp="1"/>
          </p:cNvSpPr>
          <p:nvPr>
            <p:ph idx="1"/>
          </p:nvPr>
        </p:nvSpPr>
        <p:spPr/>
        <p:txBody>
          <a:bodyPr/>
          <a:lstStyle/>
          <a:p>
            <a:pPr marL="0" indent="0">
              <a:buNone/>
            </a:pPr>
            <a:r>
              <a:rPr lang="en-US" sz="2100" i="1" dirty="0"/>
              <a:t>Type: Private action</a:t>
            </a:r>
          </a:p>
          <a:p>
            <a:pPr marL="0" indent="0">
              <a:buNone/>
            </a:pPr>
            <a:endParaRPr lang="en-US" sz="2100" dirty="0"/>
          </a:p>
          <a:p>
            <a:pPr marL="0" indent="0">
              <a:buNone/>
            </a:pPr>
            <a:r>
              <a:rPr lang="en-US" sz="2100" dirty="0"/>
              <a:t>Sixty-year-old father supplied young mother with drugs, in return for sex.</a:t>
            </a:r>
          </a:p>
          <a:p>
            <a:pPr marL="0" indent="0">
              <a:buNone/>
            </a:pPr>
            <a:r>
              <a:rPr lang="en-US" sz="2100" dirty="0"/>
              <a:t>Father maintained an unsafe home open to drug users, persons with untreated mental illness, and homeless persons.</a:t>
            </a:r>
          </a:p>
          <a:p>
            <a:pPr marL="0" indent="0">
              <a:buNone/>
            </a:pPr>
            <a:r>
              <a:rPr lang="en-US" sz="2100" dirty="0"/>
              <a:t>Chancellor terminated his parental rights based on</a:t>
            </a:r>
          </a:p>
          <a:p>
            <a:pPr marL="0" indent="0">
              <a:buNone/>
            </a:pPr>
            <a:r>
              <a:rPr lang="en-US" sz="2100" dirty="0"/>
              <a:t>- </a:t>
            </a:r>
            <a:r>
              <a:rPr lang="en-US" sz="2100" dirty="0">
                <a:highlight>
                  <a:srgbClr val="FFFF00"/>
                </a:highlight>
              </a:rPr>
              <a:t>commission of a crime that resulted in conception of the child, and</a:t>
            </a:r>
          </a:p>
          <a:p>
            <a:pPr marL="0" indent="0">
              <a:buNone/>
            </a:pPr>
            <a:r>
              <a:rPr lang="en-US" sz="2100" dirty="0">
                <a:highlight>
                  <a:srgbClr val="FFFF00"/>
                </a:highlight>
              </a:rPr>
              <a:t>- unfitness that endangered the child.</a:t>
            </a:r>
          </a:p>
          <a:p>
            <a:pPr marL="0" indent="0">
              <a:buNone/>
            </a:pPr>
            <a:endParaRPr lang="en-US" dirty="0"/>
          </a:p>
        </p:txBody>
      </p:sp>
      <p:sp>
        <p:nvSpPr>
          <p:cNvPr id="9" name="Text Placeholder 8">
            <a:extLst>
              <a:ext uri="{FF2B5EF4-FFF2-40B4-BE49-F238E27FC236}">
                <a16:creationId xmlns:a16="http://schemas.microsoft.com/office/drawing/2014/main" id="{A61D41EE-856F-EE62-4C1F-F9521C2BC4FD}"/>
              </a:ext>
            </a:extLst>
          </p:cNvPr>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418354574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Drafting Premarital Agreement FINAL" id="{AFF9FCB1-9515-1447-8917-E4BD1B751E37}" vid="{6D18D8E4-83A5-8545-A73B-5777CC680C61}"/>
    </a:ext>
  </a:extLst>
</a:theme>
</file>

<file path=docProps/app.xml><?xml version="1.0" encoding="utf-8"?>
<Properties xmlns="http://schemas.openxmlformats.org/officeDocument/2006/extended-properties" xmlns:vt="http://schemas.openxmlformats.org/officeDocument/2006/docPropsVTypes">
  <Template>Jack wms 3</Template>
  <TotalTime>5727</TotalTime>
  <Words>2376</Words>
  <Application>Microsoft Macintosh PowerPoint</Application>
  <PresentationFormat>Widescreen</PresentationFormat>
  <Paragraphs>193</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Gill Sans MT</vt:lpstr>
      <vt:lpstr>Source Sans Pro</vt:lpstr>
      <vt:lpstr>Times New Roman</vt:lpstr>
      <vt:lpstr>Parcel</vt:lpstr>
      <vt:lpstr>Fifth hour: Youth Court, TPR, new legislation</vt:lpstr>
      <vt:lpstr>2016 TPR Law</vt:lpstr>
      <vt:lpstr>Tpr grounds statutes</vt:lpstr>
      <vt:lpstr>Crime resulting in child’s conception</vt:lpstr>
      <vt:lpstr>Section 93-15-121 grounds</vt:lpstr>
      <vt:lpstr>Section 43-21-603(7)</vt:lpstr>
      <vt:lpstr>Section 93-15-115: DCPS – Reunification efforts</vt:lpstr>
      <vt:lpstr>Chancellor discretion not to terminate</vt:lpstr>
      <vt:lpstr>Middlebrook v. Fuller</vt:lpstr>
      <vt:lpstr>Issue: do -119 and -121 establish independent grounds?</vt:lpstr>
      <vt:lpstr>In re C.P.</vt:lpstr>
      <vt:lpstr>Anticipatory neglect</vt:lpstr>
      <vt:lpstr>Bullock v. DCPS</vt:lpstr>
      <vt:lpstr>Denham</vt:lpstr>
      <vt:lpstr>Tpr burden of proof</vt:lpstr>
      <vt:lpstr>Appeals from all stages of TPR</vt:lpstr>
      <vt:lpstr>Sealed records</vt:lpstr>
      <vt:lpstr>Interstate transfer of guardianships</vt:lpstr>
      <vt:lpstr>ATKINS V. MOORE</vt:lpstr>
      <vt:lpstr>In Re L.T. v. Warren county youth court</vt:lpstr>
      <vt:lpstr>Mcphail v. mcphail</vt:lpstr>
      <vt:lpstr>Youth court record access</vt:lpstr>
      <vt:lpstr>Baby Dropoff and save haven law</vt:lpstr>
      <vt:lpstr>Foster parents bill of rights and responsibilities</vt:lpstr>
      <vt:lpstr>Foster parents’ bill of rights and responsibilities</vt:lpstr>
      <vt:lpstr>Jurisdiction over durable legal custody</vt:lpstr>
      <vt:lpstr>Dcps actions</vt:lpstr>
      <vt:lpstr>Commission on uniform youth court system</vt:lpstr>
      <vt:lpstr>TPR cases</vt:lpstr>
      <vt:lpstr>DCPS destruction of records</vt:lpstr>
      <vt:lpstr>Focus on family needs</vt:lpstr>
      <vt:lpstr>In re C.C.B., 306 So. 3d 674 (Miss. 2020).</vt:lpstr>
      <vt:lpstr>Jurisdiction over durable legal custody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Gibson v. Gibson</dc:title>
  <dc:creator>Debbie Bell</dc:creator>
  <cp:lastModifiedBy>Debbie Bell</cp:lastModifiedBy>
  <cp:revision>21</cp:revision>
  <dcterms:created xsi:type="dcterms:W3CDTF">2023-06-06T21:21:49Z</dcterms:created>
  <dcterms:modified xsi:type="dcterms:W3CDTF">2023-07-08T18:10:27Z</dcterms:modified>
</cp:coreProperties>
</file>