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7" r:id="rId4"/>
    <p:sldId id="269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3"/>
  </p:normalViewPr>
  <p:slideViewPr>
    <p:cSldViewPr snapToGrid="0">
      <p:cViewPr varScale="1">
        <p:scale>
          <a:sx n="115" d="100"/>
          <a:sy n="115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36409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16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85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077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08342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20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820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370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941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119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62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BE1BD38-0CCF-6D4A-9536-62C679535D38}" type="datetimeFigureOut">
              <a:rPr lang="en-US" smtClean="0"/>
              <a:t>7/7/23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77713358-7F8B-C64F-93D9-5946B95E6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242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7C4AB-0E5C-770C-66C5-2238E279B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First </a:t>
            </a:r>
            <a:r>
              <a:rPr lang="en-US">
                <a:solidFill>
                  <a:schemeClr val="tx1"/>
                </a:solidFill>
              </a:rPr>
              <a:t>hour: Family </a:t>
            </a:r>
            <a:r>
              <a:rPr lang="en-US" dirty="0">
                <a:solidFill>
                  <a:schemeClr val="tx1"/>
                </a:solidFill>
              </a:rPr>
              <a:t>Law Update: Part 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1DBC3C-25A4-F013-0601-2B3D1F91940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132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6C45E56-81D2-87CB-613E-AC31F173C4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Warner v. warner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636568-5426-108C-9709-A47EF8C60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>
                <a:highlight>
                  <a:srgbClr val="FFFF00"/>
                </a:highlight>
              </a:rPr>
              <a:t>Division of debt must be made as part of the </a:t>
            </a:r>
            <a:r>
              <a:rPr lang="en-US" sz="2200" i="1" dirty="0">
                <a:highlight>
                  <a:srgbClr val="FFFF00"/>
                </a:highlight>
              </a:rPr>
              <a:t>Ferguson</a:t>
            </a:r>
            <a:r>
              <a:rPr lang="en-US" sz="2200" dirty="0">
                <a:highlight>
                  <a:srgbClr val="FFFF00"/>
                </a:highlight>
              </a:rPr>
              <a:t> factor-based analysis.  </a:t>
            </a:r>
            <a:r>
              <a:rPr lang="en-US" sz="2200" dirty="0"/>
              <a:t>A chancellor erred in awarding debt after analyzing the factors and without providing reasons for the assignment.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A chancellor erred in failing to address a wife’s separate property (piano, ring, jet ski, and golf cart) under the </a:t>
            </a:r>
            <a:r>
              <a:rPr lang="en-US" sz="2200" i="1" dirty="0"/>
              <a:t>Ferguson</a:t>
            </a:r>
            <a:r>
              <a:rPr lang="en-US" sz="2200" dirty="0"/>
              <a:t> factors. 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41A87ED3-56B0-833E-49A6-B762BA9C9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150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5FD73-0797-2592-C6A8-630F3B2A0E81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Shannon v. </a:t>
            </a:r>
            <a:r>
              <a:rPr lang="en-US" dirty="0" err="1">
                <a:solidFill>
                  <a:schemeClr val="bg1"/>
                </a:solidFill>
              </a:rPr>
              <a:t>shannon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9A35FB-2E2C-323F-8CE8-14F156F56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A wife of thirteen months was denied ANY share of the couple’s primary asset, the marital home, owned debt-free by her husband.</a:t>
            </a:r>
          </a:p>
          <a:p>
            <a:pPr marL="0" indent="0">
              <a:buNone/>
            </a:pPr>
            <a:endParaRPr lang="en-US" sz="2000" dirty="0"/>
          </a:p>
          <a:p>
            <a:pPr>
              <a:buFontTx/>
              <a:buChar char="-"/>
            </a:pPr>
            <a:r>
              <a:rPr lang="en-US" sz="2000" dirty="0"/>
              <a:t>She made no financial contributions to the home.</a:t>
            </a:r>
          </a:p>
          <a:p>
            <a:pPr>
              <a:buFontTx/>
              <a:buChar char="-"/>
            </a:pPr>
            <a:r>
              <a:rPr lang="en-US" sz="2000" dirty="0"/>
              <a:t>She made no homemaker contributions (they had a housekeeper, lawn service and dined out).</a:t>
            </a:r>
          </a:p>
          <a:p>
            <a:pPr>
              <a:buFontTx/>
              <a:buChar char="-"/>
            </a:pPr>
            <a:r>
              <a:rPr lang="en-US" sz="2000" dirty="0"/>
              <a:t>She was at fault in the breakup of the marriage.</a:t>
            </a:r>
          </a:p>
          <a:p>
            <a:pPr>
              <a:buFontTx/>
              <a:buChar char="-"/>
            </a:pPr>
            <a:r>
              <a:rPr lang="en-US" sz="2000" dirty="0"/>
              <a:t>The marriage was short.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BFD8AC-AFBE-BC0F-FE17-25AC0DC8515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804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CEABE31-1E06-12EB-00CC-F08B66E83FF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Post-judgment changes in property division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1E6A98-BFC1-C72D-CEF4-43C0104C8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As a general rule property division is vested at judgment and cannot be modified based on a material change in circumstances.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Exception: </a:t>
            </a:r>
            <a:r>
              <a:rPr lang="en-US" sz="2000" dirty="0"/>
              <a:t>Property division may be reformed to accomplish the purpose of a provision if circumstances make performance impossible.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i="1" dirty="0"/>
              <a:t>Archie v. Archie</a:t>
            </a:r>
            <a:r>
              <a:rPr lang="en-US" sz="2000" dirty="0"/>
              <a:t>: A chancellor properly ordered a home sold when the wife was unable to refinance and pay the husband his share of the equity.</a:t>
            </a:r>
          </a:p>
        </p:txBody>
      </p:sp>
    </p:spTree>
    <p:extLst>
      <p:ext uri="{BB962C8B-B14F-4D97-AF65-F5344CB8AC3E}">
        <p14:creationId xmlns:p14="http://schemas.microsoft.com/office/powerpoint/2010/main" val="25514146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103335C-D392-D670-FF47-9E37B2DEB38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Ellis v. </a:t>
            </a:r>
            <a:r>
              <a:rPr lang="en-US" dirty="0" err="1">
                <a:solidFill>
                  <a:schemeClr val="bg1"/>
                </a:solidFill>
              </a:rPr>
              <a:t>ellis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D50A64F-8C12-CB1A-82B9-9460A30B8B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FACTS:</a:t>
            </a:r>
          </a:p>
          <a:p>
            <a:pPr marL="0" indent="0">
              <a:buNone/>
            </a:pPr>
            <a:r>
              <a:rPr lang="en-US" dirty="0"/>
              <a:t>Wife filed for divorce in MS.</a:t>
            </a:r>
          </a:p>
          <a:p>
            <a:pPr marL="0" indent="0">
              <a:buNone/>
            </a:pPr>
            <a:r>
              <a:rPr lang="en-US" dirty="0"/>
              <a:t>Husband moved to TX.</a:t>
            </a:r>
          </a:p>
          <a:p>
            <a:pPr marL="0" indent="0">
              <a:buNone/>
            </a:pPr>
            <a:r>
              <a:rPr lang="en-US" dirty="0"/>
              <a:t>Wife’s MS divorce was dismissed with prejudice, leaving money from the sale of their home in the court registry.</a:t>
            </a:r>
          </a:p>
          <a:p>
            <a:pPr marL="0" indent="0">
              <a:buNone/>
            </a:pPr>
            <a:r>
              <a:rPr lang="en-US" dirty="0"/>
              <a:t>Husband obtained divorce and property division in TX. Wife did not appear.</a:t>
            </a:r>
          </a:p>
          <a:p>
            <a:pPr marL="0" indent="0">
              <a:buNone/>
            </a:pPr>
            <a:r>
              <a:rPr lang="en-US" dirty="0"/>
              <a:t>Husband sought to enforce TX property division in the dismissed MS action.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chancellor held that TX lacked personal jurisdiction over the wife, divided property, and awarded her funds from the marital home sale.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53C0EB-7B6A-DECD-F42D-AB8E2BC0F6DA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38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69F83-726B-890A-F311-87053732B63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Ellis v. Ellis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51A970-D97C-3C56-F3A4-B035AF1B5B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200" i="1" dirty="0"/>
              <a:t>Held:</a:t>
            </a:r>
          </a:p>
          <a:p>
            <a:pPr marL="0" indent="0">
              <a:buNone/>
            </a:pPr>
            <a:r>
              <a:rPr lang="en-US" sz="2200" dirty="0">
                <a:latin typeface="Gill Sans MT" panose="020B0502020104020203" pitchFamily="34" charset="77"/>
              </a:rPr>
              <a:t>Property division must be based on divorce.  A chancellor erred in dividing marital property after dismissing a divorce action.</a:t>
            </a:r>
          </a:p>
          <a:p>
            <a:pPr marL="0" indent="0">
              <a:buNone/>
            </a:pPr>
            <a:endParaRPr lang="en-US" sz="2200" dirty="0">
              <a:latin typeface="Gill Sans MT" panose="020B0502020104020203" pitchFamily="34" charset="77"/>
            </a:endParaRPr>
          </a:p>
          <a:p>
            <a:pPr marL="0" indent="0">
              <a:buNone/>
            </a:pPr>
            <a:r>
              <a:rPr lang="en-US" sz="2200" dirty="0">
                <a:latin typeface="Gill Sans MT" panose="020B0502020104020203" pitchFamily="34" charset="77"/>
              </a:rPr>
              <a:t>Property division may be based on a foreign divorce </a:t>
            </a:r>
            <a:r>
              <a:rPr lang="en-US" sz="2200" dirty="0">
                <a:highlight>
                  <a:srgbClr val="FFFF00"/>
                </a:highlight>
                <a:latin typeface="Gill Sans MT" panose="020B0502020104020203" pitchFamily="34" charset="77"/>
              </a:rPr>
              <a:t>IF the foreign judgment is properly enrolled in Mississippi </a:t>
            </a:r>
            <a:r>
              <a:rPr lang="en-US" sz="2200" dirty="0">
                <a:latin typeface="Gill Sans MT" panose="020B0502020104020203" pitchFamily="34" charset="77"/>
              </a:rPr>
              <a:t>(citing cases discussing the </a:t>
            </a:r>
            <a:r>
              <a:rPr lang="en-US" sz="2200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Uniform Enforcement of Foreign Judgments Act, </a:t>
            </a:r>
            <a:r>
              <a:rPr lang="en-US" sz="2200" cap="small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Miss. Code Ann</a:t>
            </a:r>
            <a:r>
              <a:rPr lang="en-US" sz="2200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. </a:t>
            </a:r>
            <a:r>
              <a:rPr lang="en-US" sz="2200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  <a:sym typeface="Symbol" pitchFamily="2" charset="2"/>
              </a:rPr>
              <a:t></a:t>
            </a:r>
            <a:r>
              <a:rPr lang="en-US" sz="2200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 11-7-301, which requires enrollment </a:t>
            </a:r>
            <a:r>
              <a:rPr lang="en-US" sz="2200" dirty="0">
                <a:solidFill>
                  <a:srgbClr val="3D3D3D"/>
                </a:solidFill>
                <a:effectLst/>
                <a:highlight>
                  <a:srgbClr val="FFFF00"/>
                </a:highlight>
                <a:latin typeface="Gill Sans MT" panose="020B0502020104020203" pitchFamily="34" charset="77"/>
                <a:ea typeface="Times New Roman" panose="02020603050405020304" pitchFamily="18" charset="0"/>
              </a:rPr>
              <a:t>in the circuit clerk’s office</a:t>
            </a:r>
            <a:r>
              <a:rPr lang="en-US" sz="2200" dirty="0">
                <a:solidFill>
                  <a:srgbClr val="3D3D3D"/>
                </a:solidFill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). </a:t>
            </a:r>
            <a:endParaRPr lang="en-US" sz="2200" dirty="0">
              <a:effectLst/>
              <a:latin typeface="Gill Sans MT" panose="020B0502020104020203" pitchFamily="34" charset="77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809F05-559E-9403-30B8-3424CDC74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08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8D2B5C-1C35-9A55-AE79-354EA2F9E7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U.S. V. </a:t>
            </a:r>
            <a:r>
              <a:rPr lang="en-US" dirty="0" err="1">
                <a:solidFill>
                  <a:schemeClr val="bg1"/>
                </a:solidFill>
              </a:rPr>
              <a:t>rahini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3928A9-0C86-4CD8-BF14-CF8B9E2F13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18 U.S.C. § 922(g)(8) </a:t>
            </a:r>
            <a:r>
              <a:rPr lang="en-US" sz="2200" dirty="0">
                <a:effectLst/>
                <a:latin typeface="Gill Sans MT" panose="020B0502020104020203" pitchFamily="34" charset="77"/>
                <a:ea typeface="Times New Roman" panose="02020603050405020304" pitchFamily="18" charset="0"/>
              </a:rPr>
              <a:t>prohibits gun ownership by a person subject to a domestic violence protection order.</a:t>
            </a:r>
            <a:r>
              <a:rPr lang="en-US" sz="2200" dirty="0">
                <a:effectLst/>
                <a:latin typeface="Gill Sans MT" panose="020B0502020104020203" pitchFamily="34" charset="77"/>
              </a:rPr>
              <a:t> </a:t>
            </a:r>
          </a:p>
          <a:p>
            <a:pPr marL="0" indent="0">
              <a:buNone/>
            </a:pPr>
            <a:endParaRPr lang="en-US" sz="2200" dirty="0">
              <a:latin typeface="Gill Sans MT" panose="020B0502020104020203" pitchFamily="34" charset="77"/>
            </a:endParaRPr>
          </a:p>
          <a:p>
            <a:pPr marL="0" indent="0">
              <a:buNone/>
            </a:pPr>
            <a:r>
              <a:rPr lang="en-US" sz="2200" dirty="0">
                <a:latin typeface="Gill Sans MT" panose="020B0502020104020203" pitchFamily="34" charset="77"/>
              </a:rPr>
              <a:t>The defendant in </a:t>
            </a:r>
            <a:r>
              <a:rPr lang="en-US" sz="2200" i="1" dirty="0" err="1">
                <a:latin typeface="Gill Sans MT" panose="020B0502020104020203" pitchFamily="34" charset="77"/>
              </a:rPr>
              <a:t>Rahini</a:t>
            </a:r>
            <a:r>
              <a:rPr lang="en-US" sz="2200" dirty="0">
                <a:latin typeface="Gill Sans MT" panose="020B0502020104020203" pitchFamily="34" charset="77"/>
              </a:rPr>
              <a:t> challenged the provision as unconstitutional. 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CABA-9D02-7130-D3C6-985EA0E0BA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Until recently, firearms restrictions were valid</a:t>
            </a:r>
          </a:p>
          <a:p>
            <a:pPr marL="0" indent="0">
              <a:buNone/>
            </a:pPr>
            <a:r>
              <a:rPr lang="en-US" sz="2200" dirty="0"/>
              <a:t>– if they were part of the historical tradition of gun regulation, OR</a:t>
            </a:r>
          </a:p>
          <a:p>
            <a:pPr marL="0" indent="0">
              <a:buNone/>
            </a:pPr>
            <a:r>
              <a:rPr lang="en-US" sz="2200" dirty="0"/>
              <a:t>- they were narrowly tailored to prevent “lawless violence”</a:t>
            </a:r>
          </a:p>
        </p:txBody>
      </p:sp>
    </p:spTree>
    <p:extLst>
      <p:ext uri="{BB962C8B-B14F-4D97-AF65-F5344CB8AC3E}">
        <p14:creationId xmlns:p14="http://schemas.microsoft.com/office/powerpoint/2010/main" val="232213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D8D2B5C-1C35-9A55-AE79-354EA2F9E758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U.S. V. </a:t>
            </a:r>
            <a:r>
              <a:rPr lang="en-US" dirty="0" err="1">
                <a:solidFill>
                  <a:schemeClr val="bg1"/>
                </a:solidFill>
              </a:rPr>
              <a:t>rahini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53928A9-0C86-4CD8-BF14-CF8B9E2F13DB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N.Y. State Rifle &amp; Pistol </a:t>
            </a:r>
            <a:r>
              <a:rPr lang="en-US" sz="2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Ass’n</a:t>
            </a:r>
            <a:r>
              <a:rPr lang="en-US" sz="2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Inc. v. </a:t>
            </a:r>
            <a:r>
              <a:rPr lang="en-US" sz="2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Bruen</a:t>
            </a:r>
            <a:r>
              <a:rPr lang="en-US" sz="2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142 S. Ct. 2111 (2022)</a:t>
            </a:r>
            <a:r>
              <a:rPr lang="en-US" sz="2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held that firearms restrictions are valid only if they are part of the “historical tradition of firearm regulation.”</a:t>
            </a:r>
            <a:endParaRPr lang="en-US" sz="22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3ACABA-9D02-7130-D3C6-985EA0E0BA6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i="1" dirty="0"/>
              <a:t>Held:  </a:t>
            </a:r>
            <a:r>
              <a:rPr lang="en-US" sz="2200" dirty="0"/>
              <a:t>The VAWA prohibition on gun possession is not sufficiently similar to colonial-era surety laws to qualify as part of the historical tradition of regulation.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The VAWA restriction is absolute, not conditional.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3429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D30F7460-FE51-B724-88A1-FAEBC17D7A74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U.S. V. </a:t>
            </a:r>
            <a:r>
              <a:rPr lang="en-US" dirty="0" err="1">
                <a:solidFill>
                  <a:schemeClr val="bg1"/>
                </a:solidFill>
              </a:rPr>
              <a:t>rahini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39A661-3525-C517-F80E-12AD491D01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The United States Supreme Court granted </a:t>
            </a:r>
            <a:r>
              <a:rPr lang="en-US" sz="2200" i="1" dirty="0"/>
              <a:t>certiorari</a:t>
            </a:r>
            <a:r>
              <a:rPr lang="en-US" sz="2200" dirty="0"/>
              <a:t> to hear arguments in  </a:t>
            </a:r>
            <a:r>
              <a:rPr lang="en-US" sz="2200" i="1" dirty="0"/>
              <a:t>U.S. v. </a:t>
            </a:r>
            <a:r>
              <a:rPr lang="en-US" sz="2200" i="1"/>
              <a:t>Rahini</a:t>
            </a:r>
            <a:r>
              <a:rPr lang="en-US" sz="2200"/>
              <a:t> </a:t>
            </a:r>
            <a:r>
              <a:rPr lang="en-US" sz="2200" dirty="0"/>
              <a:t>after this segment was filmed.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3A838A2-9D39-3DAC-8138-226FF35FF4E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097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01F3F6CC-22B7-676C-387E-682D34168C2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Rule 65 injunction: Shannon v. </a:t>
            </a:r>
            <a:r>
              <a:rPr lang="en-US" dirty="0" err="1">
                <a:solidFill>
                  <a:schemeClr val="bg1"/>
                </a:solidFill>
              </a:rPr>
              <a:t>shannon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DB5183-167A-283E-14CA-3DBBFECE5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dirty="0"/>
              <a:t>Rule 65 injunctive relief is not appropriate in a case brought under the Domestic Abuse Protection Order statute.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A grant of divorce based on habitual, cruel, and inhuman treatment provides the independent basis necessary for Rule 65 injunctive relief.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i="1" dirty="0"/>
              <a:t>Practice tip: Shannon</a:t>
            </a:r>
            <a:r>
              <a:rPr lang="en-US" sz="2200" dirty="0"/>
              <a:t> appears to allow Rule 65 injunctive relief in a divorce action under circumstances when a DAPO might not be available.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154D665-C733-6CD2-DE2F-769C5090DE51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027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9646C-389D-2953-4739-C315A0550015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Baughman v. </a:t>
            </a:r>
            <a:r>
              <a:rPr lang="en-US" dirty="0" err="1">
                <a:solidFill>
                  <a:schemeClr val="bg1"/>
                </a:solidFill>
              </a:rPr>
              <a:t>baughman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6F8C63-FB48-EFE4-7218-E01A4A546E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i="1" dirty="0"/>
              <a:t>Held:</a:t>
            </a:r>
          </a:p>
          <a:p>
            <a:pPr>
              <a:buFontTx/>
              <a:buChar char="-"/>
            </a:pPr>
            <a:r>
              <a:rPr lang="en-US" dirty="0"/>
              <a:t>A single act of violence is sufficient to grant divorce under the spousal domestic abuse ground.</a:t>
            </a:r>
          </a:p>
          <a:p>
            <a:pPr>
              <a:buFontTx/>
              <a:buChar char="-"/>
            </a:pPr>
            <a:r>
              <a:rPr lang="en-US" dirty="0"/>
              <a:t>Threats combined with destruction of property proved spousal domestic abuse.</a:t>
            </a:r>
          </a:p>
          <a:p>
            <a:pPr>
              <a:buFontTx/>
              <a:buChar char="-"/>
            </a:pPr>
            <a:r>
              <a:rPr lang="en-US" dirty="0"/>
              <a:t>The test for impact on the plaintiff is subjective – did THIS person fear her husband.</a:t>
            </a:r>
          </a:p>
          <a:p>
            <a:pPr>
              <a:buFontTx/>
              <a:buChar char="-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court disagreed with the chancellor’s suggestion that the wife’s testimony was suspect – few victims of partner sexual assault report the attack.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E5CB18-8AE3-F19C-ECCA-2261737F3C09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746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825C2-F45C-34C8-7BCF-748AEE68EE27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Shannon v. </a:t>
            </a:r>
            <a:r>
              <a:rPr lang="en-US" dirty="0" err="1">
                <a:solidFill>
                  <a:schemeClr val="bg1"/>
                </a:solidFill>
              </a:rPr>
              <a:t>shannon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FED0A9-D322-26BA-2E96-E82F8A0080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cap="small" dirty="0">
                <a:latin typeface="Gill Sans MT" panose="020B0502020104020203" pitchFamily="34" charset="77"/>
              </a:rPr>
              <a:t>Miss. Code Ann</a:t>
            </a:r>
            <a:r>
              <a:rPr lang="en-US" sz="2200" dirty="0">
                <a:latin typeface="Gill Sans MT" panose="020B0502020104020203" pitchFamily="34" charset="77"/>
              </a:rPr>
              <a:t>. 93-5-1(8) allows divorce based on spousal domestic abuse against a spouse who </a:t>
            </a:r>
          </a:p>
          <a:p>
            <a:pPr marL="0" indent="0">
              <a:buNone/>
            </a:pPr>
            <a:endParaRPr lang="en-US" sz="2200" dirty="0">
              <a:latin typeface="Gill Sans MT" panose="020B0502020104020203" pitchFamily="34" charset="77"/>
            </a:endParaRPr>
          </a:p>
          <a:p>
            <a:pPr marL="0" indent="0">
              <a:buNone/>
            </a:pPr>
            <a:r>
              <a:rPr lang="en-US" sz="2200" dirty="0">
                <a:latin typeface="Gill Sans MT" panose="020B0502020104020203" pitchFamily="34" charset="77"/>
              </a:rPr>
              <a:t>“</a:t>
            </a:r>
            <a:r>
              <a:rPr lang="en-US" sz="2200" b="0" i="0" u="none" strike="noStrike" dirty="0">
                <a:solidFill>
                  <a:srgbClr val="3D3D3D"/>
                </a:solidFill>
                <a:effectLst/>
                <a:latin typeface="Gill Sans MT" panose="020B0502020104020203" pitchFamily="34" charset="77"/>
              </a:rPr>
              <a:t>engaged in a </a:t>
            </a:r>
            <a:r>
              <a:rPr lang="en-US" sz="2200" b="0" i="0" u="none" strike="noStrike" dirty="0">
                <a:solidFill>
                  <a:srgbClr val="3D3D3D"/>
                </a:solidFill>
                <a:effectLst/>
                <a:highlight>
                  <a:srgbClr val="FFFF00"/>
                </a:highlight>
                <a:latin typeface="Gill Sans MT" panose="020B0502020104020203" pitchFamily="34" charset="77"/>
              </a:rPr>
              <a:t>pattern of behavior </a:t>
            </a:r>
            <a:r>
              <a:rPr lang="en-US" sz="2200" b="0" i="0" u="none" strike="noStrike" dirty="0">
                <a:solidFill>
                  <a:srgbClr val="3D3D3D"/>
                </a:solidFill>
                <a:effectLst/>
                <a:latin typeface="Gill Sans MT" panose="020B0502020104020203" pitchFamily="34" charset="77"/>
              </a:rPr>
              <a:t>against the injured party of threats or intimidation, emotional or verbal abuse, </a:t>
            </a:r>
            <a:r>
              <a:rPr lang="en-US" sz="2200" b="0" i="0" u="none" strike="noStrike" dirty="0">
                <a:solidFill>
                  <a:srgbClr val="3D3D3D"/>
                </a:solidFill>
                <a:effectLst/>
                <a:highlight>
                  <a:srgbClr val="FFFF00"/>
                </a:highlight>
                <a:latin typeface="Gill Sans MT" panose="020B0502020104020203" pitchFamily="34" charset="77"/>
              </a:rPr>
              <a:t>forced isolation, </a:t>
            </a:r>
            <a:r>
              <a:rPr lang="en-US" sz="2200" b="0" i="0" u="none" strike="noStrike" dirty="0">
                <a:solidFill>
                  <a:srgbClr val="3D3D3D"/>
                </a:solidFill>
                <a:effectLst/>
                <a:latin typeface="Gill Sans MT" panose="020B0502020104020203" pitchFamily="34" charset="77"/>
              </a:rPr>
              <a:t>sexual extortion or sexual abuse, or stalking or aggravated stalking . . . .”</a:t>
            </a:r>
            <a:endParaRPr lang="en-US" sz="2200" dirty="0">
              <a:latin typeface="Gill Sans MT" panose="020B0502020104020203" pitchFamily="34" charset="77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7C7171-7EF3-08B5-9503-FC6CF17B32E7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598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BBA259D-FAC8-258D-6021-30F497BB048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Watson v. Watson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237335B-CBC2-8C6B-75A5-FA697BB3D6A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Held:</a:t>
            </a:r>
          </a:p>
          <a:p>
            <a:pPr>
              <a:buFontTx/>
              <a:buChar char="-"/>
            </a:pPr>
            <a:r>
              <a:rPr lang="en-US" sz="2000" dirty="0"/>
              <a:t>The fundamental right of marriage does not include the right to divorce.</a:t>
            </a:r>
          </a:p>
          <a:p>
            <a:pPr>
              <a:buFontTx/>
              <a:buChar char="-"/>
            </a:pPr>
            <a:r>
              <a:rPr lang="en-US" sz="2000" dirty="0"/>
              <a:t>Limiting divorce does not infringe recognized constitutional rights of privacy or association.</a:t>
            </a:r>
          </a:p>
          <a:p>
            <a:pPr>
              <a:buFontTx/>
              <a:buChar char="-"/>
            </a:pPr>
            <a:r>
              <a:rPr lang="en-US" sz="2000" dirty="0"/>
              <a:t>The right to marry does not include the right to multiple marriages.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DE4A1C6-13BA-FF61-969A-726B2D16F88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The state has legitimate interests in limiting divorce, including</a:t>
            </a:r>
          </a:p>
          <a:p>
            <a:pPr>
              <a:buFontTx/>
              <a:buChar char="-"/>
            </a:pPr>
            <a:r>
              <a:rPr lang="en-US" sz="2000" dirty="0"/>
              <a:t>protecting children and financially dependent spouses,</a:t>
            </a:r>
          </a:p>
          <a:p>
            <a:pPr>
              <a:buFontTx/>
              <a:buChar char="-"/>
            </a:pPr>
            <a:r>
              <a:rPr lang="en-US" sz="2000" dirty="0"/>
              <a:t>encouraging good choices to make marriages more solid, and</a:t>
            </a:r>
          </a:p>
          <a:p>
            <a:pPr>
              <a:buFontTx/>
              <a:buChar char="-"/>
            </a:pPr>
            <a:r>
              <a:rPr lang="en-US" sz="2000" dirty="0"/>
              <a:t>discouraging hasty divorce.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73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4AD2D-E2B4-011B-FB44-AFEF0A9A9F52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75000"/>
            </a:schemeClr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Valuation reversals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37C6D0-FE8D-2E9A-16E1-0B2D6AB2A80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Brown v. Brown</a:t>
            </a:r>
            <a:r>
              <a:rPr lang="en-US" sz="2000" dirty="0"/>
              <a:t>: A chancellor erred by </a:t>
            </a:r>
          </a:p>
          <a:p>
            <a:pPr>
              <a:buFontTx/>
              <a:buChar char="-"/>
            </a:pPr>
            <a:r>
              <a:rPr lang="en-US" sz="2000" dirty="0"/>
              <a:t>valuing three items collectively at $3,300 and dividing them between spouses, and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sz="2000" dirty="0">
                <a:solidFill>
                  <a:schemeClr val="tx1"/>
                </a:solidFill>
              </a:rPr>
              <a:t>failing to value a used-car business, truck, four-wheeler, tractor, clothing, tools, and equipment.  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AB9AE7-3FDB-5BD5-9C6A-73C65940A4BC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i="1" dirty="0"/>
              <a:t>Warner v. Warner</a:t>
            </a:r>
            <a:r>
              <a:rPr lang="en-US" sz="2000" dirty="0"/>
              <a:t>: A chancellor erred by</a:t>
            </a:r>
          </a:p>
          <a:p>
            <a:pPr>
              <a:buFontTx/>
              <a:buChar char="-"/>
            </a:pPr>
            <a:r>
              <a:rPr lang="en-US" sz="2000" dirty="0"/>
              <a:t>valuing a clock based on an estate sale price not in the record, and</a:t>
            </a:r>
          </a:p>
          <a:p>
            <a:pPr>
              <a:buFontTx/>
              <a:buChar char="-"/>
            </a:pPr>
            <a:r>
              <a:rPr lang="en-US" sz="2000" dirty="0"/>
              <a:t>valuing items higher or lower than the couple’s listed values based on the wife’s testimony, without assigning reasons for the selected value.</a:t>
            </a:r>
          </a:p>
        </p:txBody>
      </p:sp>
    </p:spTree>
    <p:extLst>
      <p:ext uri="{BB962C8B-B14F-4D97-AF65-F5344CB8AC3E}">
        <p14:creationId xmlns:p14="http://schemas.microsoft.com/office/powerpoint/2010/main" val="294248265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afting Premarital Agreement FINAL" id="{AFF9FCB1-9515-1447-8917-E4BD1B751E37}" vid="{6D18D8E4-83A5-8545-A73B-5777CC680C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Jack wms 3</Template>
  <TotalTime>1373</TotalTime>
  <Words>962</Words>
  <Application>Microsoft Macintosh PowerPoint</Application>
  <PresentationFormat>Widescreen</PresentationFormat>
  <Paragraphs>79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Gill Sans MT</vt:lpstr>
      <vt:lpstr>Times New Roman</vt:lpstr>
      <vt:lpstr>Parcel</vt:lpstr>
      <vt:lpstr>First hour: Family Law Update: Part I</vt:lpstr>
      <vt:lpstr>U.S. V. rahini</vt:lpstr>
      <vt:lpstr>U.S. V. rahini</vt:lpstr>
      <vt:lpstr>U.S. V. rahini</vt:lpstr>
      <vt:lpstr>Rule 65 injunction: Shannon v. shannon</vt:lpstr>
      <vt:lpstr>Baughman v. baughman</vt:lpstr>
      <vt:lpstr>Shannon v. shannon</vt:lpstr>
      <vt:lpstr>Watson v. Watson</vt:lpstr>
      <vt:lpstr>Valuation reversals</vt:lpstr>
      <vt:lpstr>Warner v. warner</vt:lpstr>
      <vt:lpstr>Shannon v. shannon</vt:lpstr>
      <vt:lpstr>Post-judgment changes in property division</vt:lpstr>
      <vt:lpstr>Ellis v. ellis</vt:lpstr>
      <vt:lpstr>Ellis v. Ellis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Family Law Update: Part I</dc:title>
  <dc:creator>Debbie Bell</dc:creator>
  <cp:lastModifiedBy>Debbie Bell</cp:lastModifiedBy>
  <cp:revision>13</cp:revision>
  <dcterms:created xsi:type="dcterms:W3CDTF">2023-07-01T21:43:56Z</dcterms:created>
  <dcterms:modified xsi:type="dcterms:W3CDTF">2023-07-07T19:19:02Z</dcterms:modified>
</cp:coreProperties>
</file>