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9" r:id="rId3"/>
    <p:sldId id="270" r:id="rId4"/>
    <p:sldId id="271" r:id="rId5"/>
    <p:sldId id="272" r:id="rId6"/>
    <p:sldId id="273" r:id="rId7"/>
    <p:sldId id="274" r:id="rId8"/>
    <p:sldId id="275" r:id="rId9"/>
    <p:sldId id="257" r:id="rId10"/>
    <p:sldId id="258" r:id="rId11"/>
    <p:sldId id="259" r:id="rId12"/>
    <p:sldId id="260" r:id="rId13"/>
    <p:sldId id="267" r:id="rId14"/>
    <p:sldId id="261" r:id="rId15"/>
    <p:sldId id="262" r:id="rId16"/>
    <p:sldId id="263" r:id="rId17"/>
    <p:sldId id="264" r:id="rId18"/>
    <p:sldId id="268" r:id="rId19"/>
    <p:sldId id="265" r:id="rId20"/>
    <p:sldId id="26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15"/>
  </p:normalViewPr>
  <p:slideViewPr>
    <p:cSldViewPr snapToGrid="0">
      <p:cViewPr varScale="1">
        <p:scale>
          <a:sx n="115" d="100"/>
          <a:sy n="115" d="100"/>
        </p:scale>
        <p:origin x="47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5C7063CA-F1CF-8B49-95D9-7AB77956AE3A}" type="datetimeFigureOut">
              <a:rPr lang="en-US" smtClean="0"/>
              <a:t>7/7/23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DB6295-E893-4A4E-85BC-3A5C33643A6D}" type="slidenum">
              <a:rPr lang="en-US" smtClean="0"/>
              <a:t>‹#›</a:t>
            </a:fld>
            <a:endParaRPr lang="en-US"/>
          </a:p>
        </p:txBody>
      </p:sp>
    </p:spTree>
    <p:extLst>
      <p:ext uri="{BB962C8B-B14F-4D97-AF65-F5344CB8AC3E}">
        <p14:creationId xmlns:p14="http://schemas.microsoft.com/office/powerpoint/2010/main" val="31787854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7063CA-F1CF-8B49-95D9-7AB77956AE3A}" type="datetimeFigureOut">
              <a:rPr lang="en-US" smtClean="0"/>
              <a:t>7/7/23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B6295-E893-4A4E-85BC-3A5C33643A6D}" type="slidenum">
              <a:rPr lang="en-US" smtClean="0"/>
              <a:t>‹#›</a:t>
            </a:fld>
            <a:endParaRPr lang="en-US"/>
          </a:p>
        </p:txBody>
      </p:sp>
    </p:spTree>
    <p:extLst>
      <p:ext uri="{BB962C8B-B14F-4D97-AF65-F5344CB8AC3E}">
        <p14:creationId xmlns:p14="http://schemas.microsoft.com/office/powerpoint/2010/main" val="3126485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7063CA-F1CF-8B49-95D9-7AB77956AE3A}" type="datetimeFigureOut">
              <a:rPr lang="en-US" smtClean="0"/>
              <a:t>7/7/23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B6295-E893-4A4E-85BC-3A5C33643A6D}" type="slidenum">
              <a:rPr lang="en-US" smtClean="0"/>
              <a:t>‹#›</a:t>
            </a:fld>
            <a:endParaRPr lang="en-US"/>
          </a:p>
        </p:txBody>
      </p:sp>
    </p:spTree>
    <p:extLst>
      <p:ext uri="{BB962C8B-B14F-4D97-AF65-F5344CB8AC3E}">
        <p14:creationId xmlns:p14="http://schemas.microsoft.com/office/powerpoint/2010/main" val="3818671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C7063CA-F1CF-8B49-95D9-7AB77956AE3A}" type="datetimeFigureOut">
              <a:rPr lang="en-US" smtClean="0"/>
              <a:t>7/7/23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DB6295-E893-4A4E-85BC-3A5C33643A6D}" type="slidenum">
              <a:rPr lang="en-US" smtClean="0"/>
              <a:t>‹#›</a:t>
            </a:fld>
            <a:endParaRPr lang="en-US"/>
          </a:p>
        </p:txBody>
      </p:sp>
    </p:spTree>
    <p:extLst>
      <p:ext uri="{BB962C8B-B14F-4D97-AF65-F5344CB8AC3E}">
        <p14:creationId xmlns:p14="http://schemas.microsoft.com/office/powerpoint/2010/main" val="2108607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5C7063CA-F1CF-8B49-95D9-7AB77956AE3A}" type="datetimeFigureOut">
              <a:rPr lang="en-US" smtClean="0"/>
              <a:t>7/7/23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DB6295-E893-4A4E-85BC-3A5C33643A6D}" type="slidenum">
              <a:rPr lang="en-US" smtClean="0"/>
              <a:t>‹#›</a:t>
            </a:fld>
            <a:endParaRPr lang="en-US"/>
          </a:p>
        </p:txBody>
      </p:sp>
    </p:spTree>
    <p:extLst>
      <p:ext uri="{BB962C8B-B14F-4D97-AF65-F5344CB8AC3E}">
        <p14:creationId xmlns:p14="http://schemas.microsoft.com/office/powerpoint/2010/main" val="21544572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C7063CA-F1CF-8B49-95D9-7AB77956AE3A}" type="datetimeFigureOut">
              <a:rPr lang="en-US" smtClean="0"/>
              <a:t>7/7/23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4DB6295-E893-4A4E-85BC-3A5C33643A6D}" type="slidenum">
              <a:rPr lang="en-US" smtClean="0"/>
              <a:t>‹#›</a:t>
            </a:fld>
            <a:endParaRPr lang="en-US"/>
          </a:p>
        </p:txBody>
      </p:sp>
    </p:spTree>
    <p:extLst>
      <p:ext uri="{BB962C8B-B14F-4D97-AF65-F5344CB8AC3E}">
        <p14:creationId xmlns:p14="http://schemas.microsoft.com/office/powerpoint/2010/main" val="2292172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5C7063CA-F1CF-8B49-95D9-7AB77956AE3A}" type="datetimeFigureOut">
              <a:rPr lang="en-US" smtClean="0"/>
              <a:t>7/7/23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DB6295-E893-4A4E-85BC-3A5C33643A6D}"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172442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C7063CA-F1CF-8B49-95D9-7AB77956AE3A}" type="datetimeFigureOut">
              <a:rPr lang="en-US" smtClean="0"/>
              <a:t>7/7/23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DB6295-E893-4A4E-85BC-3A5C33643A6D}" type="slidenum">
              <a:rPr lang="en-US" smtClean="0"/>
              <a:t>‹#›</a:t>
            </a:fld>
            <a:endParaRPr lang="en-US"/>
          </a:p>
        </p:txBody>
      </p:sp>
    </p:spTree>
    <p:extLst>
      <p:ext uri="{BB962C8B-B14F-4D97-AF65-F5344CB8AC3E}">
        <p14:creationId xmlns:p14="http://schemas.microsoft.com/office/powerpoint/2010/main" val="3385714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063CA-F1CF-8B49-95D9-7AB77956AE3A}" type="datetimeFigureOut">
              <a:rPr lang="en-US" smtClean="0"/>
              <a:t>7/7/23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DB6295-E893-4A4E-85BC-3A5C33643A6D}" type="slidenum">
              <a:rPr lang="en-US" smtClean="0"/>
              <a:t>‹#›</a:t>
            </a:fld>
            <a:endParaRPr lang="en-US"/>
          </a:p>
        </p:txBody>
      </p:sp>
    </p:spTree>
    <p:extLst>
      <p:ext uri="{BB962C8B-B14F-4D97-AF65-F5344CB8AC3E}">
        <p14:creationId xmlns:p14="http://schemas.microsoft.com/office/powerpoint/2010/main" val="1105904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5C7063CA-F1CF-8B49-95D9-7AB77956AE3A}" type="datetimeFigureOut">
              <a:rPr lang="en-US" smtClean="0"/>
              <a:t>7/7/23</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B4DB6295-E893-4A4E-85BC-3A5C33643A6D}" type="slidenum">
              <a:rPr lang="en-US" smtClean="0"/>
              <a:t>‹#›</a:t>
            </a:fld>
            <a:endParaRPr lang="en-US"/>
          </a:p>
        </p:txBody>
      </p:sp>
    </p:spTree>
    <p:extLst>
      <p:ext uri="{BB962C8B-B14F-4D97-AF65-F5344CB8AC3E}">
        <p14:creationId xmlns:p14="http://schemas.microsoft.com/office/powerpoint/2010/main" val="543994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5C7063CA-F1CF-8B49-95D9-7AB77956AE3A}" type="datetimeFigureOut">
              <a:rPr lang="en-US" smtClean="0"/>
              <a:t>7/7/23</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B4DB6295-E893-4A4E-85BC-3A5C33643A6D}" type="slidenum">
              <a:rPr lang="en-US" smtClean="0"/>
              <a:t>‹#›</a:t>
            </a:fld>
            <a:endParaRPr lang="en-US"/>
          </a:p>
        </p:txBody>
      </p:sp>
    </p:spTree>
    <p:extLst>
      <p:ext uri="{BB962C8B-B14F-4D97-AF65-F5344CB8AC3E}">
        <p14:creationId xmlns:p14="http://schemas.microsoft.com/office/powerpoint/2010/main" val="3369745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5C7063CA-F1CF-8B49-95D9-7AB77956AE3A}" type="datetimeFigureOut">
              <a:rPr lang="en-US" smtClean="0"/>
              <a:t>7/7/23</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4DB6295-E893-4A4E-85BC-3A5C33643A6D}" type="slidenum">
              <a:rPr lang="en-US" smtClean="0"/>
              <a:t>‹#›</a:t>
            </a:fld>
            <a:endParaRPr lang="en-US"/>
          </a:p>
        </p:txBody>
      </p:sp>
    </p:spTree>
    <p:extLst>
      <p:ext uri="{BB962C8B-B14F-4D97-AF65-F5344CB8AC3E}">
        <p14:creationId xmlns:p14="http://schemas.microsoft.com/office/powerpoint/2010/main" val="28184408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audio" Target="../media/media1.m4a"/><Relationship Id="rId1" Type="http://schemas.microsoft.com/office/2007/relationships/media" Target="../media/media1.m4a"/><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DCADF-FEA2-9C2D-6FD1-013D03C78848}"/>
              </a:ext>
            </a:extLst>
          </p:cNvPr>
          <p:cNvSpPr>
            <a:spLocks noGrp="1"/>
          </p:cNvSpPr>
          <p:nvPr>
            <p:ph type="ctrTitle"/>
          </p:nvPr>
        </p:nvSpPr>
        <p:spPr>
          <a:solidFill>
            <a:schemeClr val="accent1">
              <a:lumMod val="75000"/>
            </a:schemeClr>
          </a:solidFill>
        </p:spPr>
        <p:txBody>
          <a:bodyPr/>
          <a:lstStyle/>
          <a:p>
            <a:r>
              <a:rPr lang="en-US" dirty="0">
                <a:solidFill>
                  <a:schemeClr val="tx1"/>
                </a:solidFill>
              </a:rPr>
              <a:t>Fourth hour: Update part III, paternity disestablishment</a:t>
            </a:r>
          </a:p>
        </p:txBody>
      </p:sp>
      <p:sp>
        <p:nvSpPr>
          <p:cNvPr id="3" name="Subtitle 2">
            <a:extLst>
              <a:ext uri="{FF2B5EF4-FFF2-40B4-BE49-F238E27FC236}">
                <a16:creationId xmlns:a16="http://schemas.microsoft.com/office/drawing/2014/main" id="{5A897F9F-0BCA-44E8-260F-C7FDCE18A72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05918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88504-8AB9-C8D3-DE9D-2BE4B0E8176C}"/>
              </a:ext>
            </a:extLst>
          </p:cNvPr>
          <p:cNvSpPr>
            <a:spLocks noGrp="1"/>
          </p:cNvSpPr>
          <p:nvPr>
            <p:ph type="title"/>
          </p:nvPr>
        </p:nvSpPr>
        <p:spPr>
          <a:solidFill>
            <a:schemeClr val="accent1">
              <a:lumMod val="75000"/>
            </a:schemeClr>
          </a:solidFill>
        </p:spPr>
        <p:txBody>
          <a:bodyPr/>
          <a:lstStyle/>
          <a:p>
            <a:r>
              <a:rPr lang="en-US" dirty="0">
                <a:solidFill>
                  <a:schemeClr val="bg1"/>
                </a:solidFill>
              </a:rPr>
              <a:t>Disestablishment by married father</a:t>
            </a:r>
          </a:p>
        </p:txBody>
      </p:sp>
      <p:sp>
        <p:nvSpPr>
          <p:cNvPr id="3" name="Content Placeholder 2">
            <a:extLst>
              <a:ext uri="{FF2B5EF4-FFF2-40B4-BE49-F238E27FC236}">
                <a16:creationId xmlns:a16="http://schemas.microsoft.com/office/drawing/2014/main" id="{06097C12-A95A-00DB-354E-D5CBDE184ED4}"/>
              </a:ext>
            </a:extLst>
          </p:cNvPr>
          <p:cNvSpPr>
            <a:spLocks noGrp="1"/>
          </p:cNvSpPr>
          <p:nvPr>
            <p:ph idx="1"/>
          </p:nvPr>
        </p:nvSpPr>
        <p:spPr/>
        <p:txBody>
          <a:bodyPr/>
          <a:lstStyle/>
          <a:p>
            <a:pPr marL="0" marR="0" indent="0" algn="just">
              <a:spcBef>
                <a:spcPts val="0"/>
              </a:spcBef>
              <a:spcAft>
                <a:spcPts val="0"/>
              </a:spcAft>
              <a:buNone/>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A marital father may disestablish if</a:t>
            </a:r>
          </a:p>
          <a:p>
            <a:pPr marL="0" marR="0" indent="0" algn="just">
              <a:spcBef>
                <a:spcPts val="0"/>
              </a:spcBef>
              <a:spcAft>
                <a:spcPts val="0"/>
              </a:spcAft>
              <a:buNone/>
            </a:pPr>
            <a:endParaRPr lang="en-US" sz="22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spcBef>
                <a:spcPts val="0"/>
              </a:spcBef>
              <a:spcAft>
                <a:spcPts val="0"/>
              </a:spcAft>
              <a:buNone/>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newly discovered evidence after the child’s birth shows he is not the child’s father;</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spcBef>
                <a:spcPts val="0"/>
              </a:spcBef>
              <a:spcAft>
                <a:spcPts val="0"/>
              </a:spcAft>
              <a:buNone/>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he did not adopt the child and the child was not conceived by artificial insemination during the marriage;</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spcBef>
                <a:spcPts val="0"/>
              </a:spcBef>
              <a:spcAft>
                <a:spcPts val="0"/>
              </a:spcAft>
              <a:buNone/>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he did not prevent the biological father from having a relationship with the child; and</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spcBef>
                <a:spcPts val="0"/>
              </a:spcBef>
              <a:spcAft>
                <a:spcPts val="0"/>
              </a:spcAft>
              <a:buNone/>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he did not voluntarily assume the duty of support knowing the child was not his.</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spcBef>
                <a:spcPts val="0"/>
              </a:spcBef>
              <a:spcAft>
                <a:spcPts val="0"/>
              </a:spcAft>
              <a:buNone/>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gn="just">
              <a:spcBef>
                <a:spcPts val="0"/>
              </a:spcBef>
              <a:spcAft>
                <a:spcPts val="0"/>
              </a:spcAft>
            </a:pPr>
            <a:r>
              <a:rPr lang="en-US" sz="2200" cap="small" dirty="0">
                <a:effectLst/>
                <a:latin typeface="Times New Roman" panose="02020603050405020304" pitchFamily="18" charset="0"/>
                <a:ea typeface="Calibri" panose="020F0502020204030204" pitchFamily="34" charset="0"/>
                <a:cs typeface="Times New Roman" panose="02020603050405020304" pitchFamily="18" charset="0"/>
              </a:rPr>
              <a:t>Miss. Code Ann</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a:effectLst/>
                <a:latin typeface="Times New Roman" panose="02020603050405020304" pitchFamily="18" charset="0"/>
                <a:ea typeface="Calibri" panose="020F0502020204030204" pitchFamily="34" charset="0"/>
                <a:cs typeface="Times New Roman" panose="02020603050405020304" pitchFamily="18" charset="0"/>
                <a:sym typeface="Symbol" pitchFamily="2" charset="2"/>
              </a:rPr>
              <a:t></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93-9-10(2)(3).</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Text Placeholder 3">
            <a:extLst>
              <a:ext uri="{FF2B5EF4-FFF2-40B4-BE49-F238E27FC236}">
                <a16:creationId xmlns:a16="http://schemas.microsoft.com/office/drawing/2014/main" id="{BF550F28-82EE-9228-102F-402157F69D66}"/>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1568230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A2D9440-EE76-6D99-EFA4-6459AF5FD422}"/>
              </a:ext>
            </a:extLst>
          </p:cNvPr>
          <p:cNvSpPr>
            <a:spLocks noGrp="1"/>
          </p:cNvSpPr>
          <p:nvPr>
            <p:ph type="title"/>
          </p:nvPr>
        </p:nvSpPr>
        <p:spPr>
          <a:solidFill>
            <a:schemeClr val="tx2">
              <a:lumMod val="60000"/>
              <a:lumOff val="40000"/>
            </a:schemeClr>
          </a:solidFill>
        </p:spPr>
        <p:txBody>
          <a:bodyPr/>
          <a:lstStyle/>
          <a:p>
            <a:r>
              <a:rPr lang="en-US" dirty="0">
                <a:solidFill>
                  <a:schemeClr val="bg1"/>
                </a:solidFill>
              </a:rPr>
              <a:t>Nonmarital father: paternity acknowledgment</a:t>
            </a:r>
          </a:p>
        </p:txBody>
      </p:sp>
      <p:sp>
        <p:nvSpPr>
          <p:cNvPr id="6" name="Content Placeholder 5">
            <a:extLst>
              <a:ext uri="{FF2B5EF4-FFF2-40B4-BE49-F238E27FC236}">
                <a16:creationId xmlns:a16="http://schemas.microsoft.com/office/drawing/2014/main" id="{F5F1A029-9598-E004-1497-173C1E56601C}"/>
              </a:ext>
            </a:extLst>
          </p:cNvPr>
          <p:cNvSpPr>
            <a:spLocks noGrp="1"/>
          </p:cNvSpPr>
          <p:nvPr>
            <p:ph idx="1"/>
          </p:nvPr>
        </p:nvSpPr>
        <p:spPr/>
        <p:txBody>
          <a:bodyPr>
            <a:normAutofit fontScale="92500"/>
          </a:bodyPr>
          <a:lstStyle/>
          <a:p>
            <a:pPr marL="0" marR="0" indent="0" algn="just">
              <a:spcBef>
                <a:spcPts val="0"/>
              </a:spcBef>
              <a:spcAft>
                <a:spcPts val="0"/>
              </a:spcAft>
              <a:buNone/>
            </a:pPr>
            <a:r>
              <a:rPr lang="en-US" sz="2200" dirty="0">
                <a:effectLst/>
                <a:latin typeface="Gill Sans MT" panose="020B0502020104020203" pitchFamily="34" charset="77"/>
                <a:ea typeface="Calibri" panose="020F0502020204030204" pitchFamily="34" charset="0"/>
                <a:cs typeface="Times New Roman" panose="02020603050405020304" pitchFamily="18" charset="0"/>
              </a:rPr>
              <a:t>A man who signed an acknowledgment of paternity may disestablish if</a:t>
            </a:r>
          </a:p>
          <a:p>
            <a:pPr marL="0" marR="0" indent="0" algn="just">
              <a:spcBef>
                <a:spcPts val="0"/>
              </a:spcBef>
              <a:spcAft>
                <a:spcPts val="0"/>
              </a:spcAft>
              <a:buNone/>
            </a:pPr>
            <a:r>
              <a:rPr lang="en-US" sz="2200" dirty="0">
                <a:effectLst/>
                <a:latin typeface="Gill Sans MT" panose="020B0502020104020203" pitchFamily="34" charset="77"/>
                <a:ea typeface="Calibri" panose="020F0502020204030204" pitchFamily="34" charset="0"/>
                <a:cs typeface="Times New Roman" panose="02020603050405020304" pitchFamily="18" charset="0"/>
              </a:rPr>
              <a:t> </a:t>
            </a:r>
          </a:p>
          <a:p>
            <a:pPr marL="0" marR="0" indent="0" algn="just">
              <a:spcBef>
                <a:spcPts val="0"/>
              </a:spcBef>
              <a:spcAft>
                <a:spcPts val="0"/>
              </a:spcAft>
              <a:buNone/>
            </a:pPr>
            <a:r>
              <a:rPr lang="en-US" sz="2200" dirty="0">
                <a:effectLst/>
                <a:latin typeface="Gill Sans MT" panose="020B0502020104020203" pitchFamily="34" charset="77"/>
                <a:ea typeface="Calibri" panose="020F0502020204030204" pitchFamily="34" charset="0"/>
                <a:cs typeface="Times New Roman" panose="02020603050405020304" pitchFamily="18" charset="0"/>
              </a:rPr>
              <a:t>- he proves fraud, duress, or mistake;</a:t>
            </a:r>
          </a:p>
          <a:p>
            <a:pPr marL="0" marR="0" indent="0" algn="just">
              <a:spcBef>
                <a:spcPts val="0"/>
              </a:spcBef>
              <a:spcAft>
                <a:spcPts val="0"/>
              </a:spcAft>
              <a:buNone/>
            </a:pPr>
            <a:r>
              <a:rPr lang="en-US" sz="2200" dirty="0">
                <a:effectLst/>
                <a:latin typeface="Gill Sans MT" panose="020B0502020104020203" pitchFamily="34" charset="77"/>
                <a:ea typeface="Calibri" panose="020F0502020204030204" pitchFamily="34" charset="0"/>
                <a:cs typeface="Times New Roman" panose="02020603050405020304" pitchFamily="18" charset="0"/>
              </a:rPr>
              <a:t>- he did not prevent the biological father from having a relationship with the child; </a:t>
            </a:r>
            <a:r>
              <a:rPr lang="en-US" sz="2200" b="1" i="1" dirty="0">
                <a:effectLst/>
                <a:latin typeface="Gill Sans MT" panose="020B0502020104020203" pitchFamily="34" charset="77"/>
                <a:ea typeface="Calibri" panose="020F0502020204030204" pitchFamily="34" charset="0"/>
                <a:cs typeface="Times New Roman" panose="02020603050405020304" pitchFamily="18" charset="0"/>
              </a:rPr>
              <a:t>and</a:t>
            </a:r>
          </a:p>
          <a:p>
            <a:pPr marL="0" marR="0" indent="0" algn="just">
              <a:spcBef>
                <a:spcPts val="0"/>
              </a:spcBef>
              <a:spcAft>
                <a:spcPts val="0"/>
              </a:spcAft>
              <a:buNone/>
            </a:pPr>
            <a:r>
              <a:rPr lang="en-US" sz="2200" dirty="0">
                <a:effectLst/>
                <a:latin typeface="Gill Sans MT" panose="020B0502020104020203" pitchFamily="34" charset="77"/>
                <a:ea typeface="Calibri" panose="020F0502020204030204" pitchFamily="34" charset="0"/>
                <a:cs typeface="Times New Roman" panose="02020603050405020304" pitchFamily="18" charset="0"/>
              </a:rPr>
              <a:t>- he did not cohabit with the mother and voluntarily assume a duty of support knowing the child was not his.</a:t>
            </a:r>
          </a:p>
          <a:p>
            <a:pPr marL="0" marR="0" indent="0" algn="just">
              <a:spcBef>
                <a:spcPts val="0"/>
              </a:spcBef>
              <a:spcAft>
                <a:spcPts val="0"/>
              </a:spcAft>
              <a:buNone/>
            </a:pPr>
            <a:endParaRPr lang="en-US" sz="2200" dirty="0">
              <a:effectLst/>
              <a:latin typeface="Gill Sans MT" panose="020B0502020104020203" pitchFamily="34" charset="77"/>
              <a:ea typeface="Calibri" panose="020F0502020204030204" pitchFamily="34" charset="0"/>
              <a:cs typeface="Times New Roman" panose="02020603050405020304" pitchFamily="18" charset="0"/>
            </a:endParaRPr>
          </a:p>
          <a:p>
            <a:pPr marL="0" marR="0" indent="0" algn="just">
              <a:spcBef>
                <a:spcPts val="0"/>
              </a:spcBef>
              <a:spcAft>
                <a:spcPts val="0"/>
              </a:spcAft>
              <a:buNone/>
            </a:pPr>
            <a:r>
              <a:rPr lang="en-US" sz="2200" cap="small" dirty="0">
                <a:effectLst/>
                <a:latin typeface="Gill Sans MT" panose="020B0502020104020203" pitchFamily="34" charset="77"/>
                <a:ea typeface="Calibri" panose="020F0502020204030204" pitchFamily="34" charset="0"/>
                <a:cs typeface="Times New Roman" panose="02020603050405020304" pitchFamily="18" charset="0"/>
              </a:rPr>
              <a:t>Miss. Code Ann</a:t>
            </a:r>
            <a:r>
              <a:rPr lang="en-US" sz="2200" dirty="0">
                <a:effectLst/>
                <a:latin typeface="Gill Sans MT" panose="020B0502020104020203" pitchFamily="34" charset="77"/>
                <a:ea typeface="Calibri" panose="020F0502020204030204" pitchFamily="34" charset="0"/>
                <a:cs typeface="Times New Roman" panose="02020603050405020304" pitchFamily="18" charset="0"/>
              </a:rPr>
              <a:t>. </a:t>
            </a:r>
            <a:r>
              <a:rPr lang="en-US" sz="2200" dirty="0">
                <a:effectLst/>
                <a:latin typeface="Gill Sans MT" panose="020B0502020104020203" pitchFamily="34" charset="77"/>
                <a:ea typeface="Calibri" panose="020F0502020204030204" pitchFamily="34" charset="0"/>
                <a:cs typeface="Times New Roman" panose="02020603050405020304" pitchFamily="18" charset="0"/>
                <a:sym typeface="Symbol" pitchFamily="2" charset="2"/>
              </a:rPr>
              <a:t></a:t>
            </a:r>
            <a:r>
              <a:rPr lang="en-US" sz="2200" dirty="0">
                <a:effectLst/>
                <a:latin typeface="Gill Sans MT" panose="020B0502020104020203" pitchFamily="34" charset="77"/>
                <a:ea typeface="Calibri" panose="020F0502020204030204" pitchFamily="34" charset="0"/>
                <a:cs typeface="Times New Roman" panose="02020603050405020304" pitchFamily="18" charset="0"/>
              </a:rPr>
              <a:t> 93-9-9, 10(3).</a:t>
            </a:r>
          </a:p>
          <a:p>
            <a:pPr marL="0" indent="0">
              <a:buNone/>
            </a:pPr>
            <a:endParaRPr lang="en-US" dirty="0"/>
          </a:p>
        </p:txBody>
      </p:sp>
    </p:spTree>
    <p:extLst>
      <p:ext uri="{BB962C8B-B14F-4D97-AF65-F5344CB8AC3E}">
        <p14:creationId xmlns:p14="http://schemas.microsoft.com/office/powerpoint/2010/main" val="2900043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85E69-4373-5FAD-E732-5DC9585670CB}"/>
              </a:ext>
            </a:extLst>
          </p:cNvPr>
          <p:cNvSpPr>
            <a:spLocks noGrp="1"/>
          </p:cNvSpPr>
          <p:nvPr>
            <p:ph type="title"/>
          </p:nvPr>
        </p:nvSpPr>
        <p:spPr>
          <a:solidFill>
            <a:schemeClr val="accent1">
              <a:lumMod val="75000"/>
            </a:schemeClr>
          </a:solidFill>
        </p:spPr>
        <p:txBody>
          <a:bodyPr/>
          <a:lstStyle/>
          <a:p>
            <a:r>
              <a:rPr lang="en-US" dirty="0">
                <a:solidFill>
                  <a:schemeClr val="bg1"/>
                </a:solidFill>
              </a:rPr>
              <a:t>Nonmarital father: paternity action</a:t>
            </a:r>
          </a:p>
        </p:txBody>
      </p:sp>
      <p:sp>
        <p:nvSpPr>
          <p:cNvPr id="3" name="Content Placeholder 2">
            <a:extLst>
              <a:ext uri="{FF2B5EF4-FFF2-40B4-BE49-F238E27FC236}">
                <a16:creationId xmlns:a16="http://schemas.microsoft.com/office/drawing/2014/main" id="{F47A29CE-C61A-D6A6-D8ED-7BF599AA958C}"/>
              </a:ext>
            </a:extLst>
          </p:cNvPr>
          <p:cNvSpPr>
            <a:spLocks noGrp="1"/>
          </p:cNvSpPr>
          <p:nvPr>
            <p:ph idx="1"/>
          </p:nvPr>
        </p:nvSpPr>
        <p:spPr/>
        <p:txBody>
          <a:bodyPr>
            <a:normAutofit/>
          </a:bodyPr>
          <a:lstStyle/>
          <a:p>
            <a:pPr marL="0" indent="0">
              <a:buNone/>
            </a:pPr>
            <a:r>
              <a:rPr lang="en-US" sz="2200" dirty="0">
                <a:effectLst/>
                <a:latin typeface="Times New Roman" panose="02020603050405020304" pitchFamily="18" charset="0"/>
                <a:ea typeface="Calibri" panose="020F0502020204030204" pitchFamily="34" charset="0"/>
              </a:rPr>
              <a:t>A man whose paternity is established through a paternity suit in which he declined or did not appear for DNA testing, or in which he entered an agreed order of paternity, may not disestablish his paternity. </a:t>
            </a:r>
          </a:p>
          <a:p>
            <a:pPr marL="0" indent="0">
              <a:buNone/>
            </a:pPr>
            <a:endParaRPr lang="en-US" sz="2200" cap="small" dirty="0">
              <a:latin typeface="Times New Roman" panose="02020603050405020304" pitchFamily="18" charset="0"/>
              <a:ea typeface="Calibri" panose="020F0502020204030204" pitchFamily="34" charset="0"/>
            </a:endParaRPr>
          </a:p>
          <a:p>
            <a:pPr marL="0" indent="0">
              <a:buNone/>
            </a:pPr>
            <a:r>
              <a:rPr lang="en-US" sz="2200" cap="small" dirty="0">
                <a:effectLst/>
                <a:latin typeface="Times New Roman" panose="02020603050405020304" pitchFamily="18" charset="0"/>
                <a:ea typeface="Calibri" panose="020F0502020204030204" pitchFamily="34" charset="0"/>
              </a:rPr>
              <a:t>Miss. Code Ann</a:t>
            </a:r>
            <a:r>
              <a:rPr lang="en-US" sz="2200" dirty="0">
                <a:effectLst/>
                <a:latin typeface="Times New Roman" panose="02020603050405020304" pitchFamily="18" charset="0"/>
                <a:ea typeface="Calibri" panose="020F0502020204030204" pitchFamily="34" charset="0"/>
              </a:rPr>
              <a:t>. </a:t>
            </a:r>
            <a:r>
              <a:rPr lang="en-US" sz="2200" dirty="0">
                <a:effectLst/>
                <a:latin typeface="Times New Roman" panose="02020603050405020304" pitchFamily="18" charset="0"/>
                <a:ea typeface="Calibri" panose="020F0502020204030204" pitchFamily="34" charset="0"/>
                <a:cs typeface="Times New Roman" panose="02020603050405020304" pitchFamily="18" charset="0"/>
                <a:sym typeface="Symbol" pitchFamily="2" charset="2"/>
              </a:rPr>
              <a:t></a:t>
            </a:r>
            <a:r>
              <a:rPr lang="en-US" sz="2200" dirty="0">
                <a:effectLst/>
                <a:latin typeface="Times New Roman" panose="02020603050405020304" pitchFamily="18" charset="0"/>
                <a:ea typeface="Calibri" panose="020F0502020204030204" pitchFamily="34" charset="0"/>
              </a:rPr>
              <a:t> 93-9-10(3).</a:t>
            </a:r>
            <a:r>
              <a:rPr lang="en-US" sz="2200" dirty="0">
                <a:effectLst/>
              </a:rPr>
              <a:t> </a:t>
            </a:r>
            <a:endParaRPr lang="en-US" sz="2200" dirty="0"/>
          </a:p>
        </p:txBody>
      </p:sp>
    </p:spTree>
    <p:extLst>
      <p:ext uri="{BB962C8B-B14F-4D97-AF65-F5344CB8AC3E}">
        <p14:creationId xmlns:p14="http://schemas.microsoft.com/office/powerpoint/2010/main" val="3052797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4D6D6-1C21-6B8D-A2AB-3EC45CF52FE8}"/>
              </a:ext>
            </a:extLst>
          </p:cNvPr>
          <p:cNvSpPr>
            <a:spLocks noGrp="1"/>
          </p:cNvSpPr>
          <p:nvPr>
            <p:ph type="title"/>
          </p:nvPr>
        </p:nvSpPr>
        <p:spPr>
          <a:solidFill>
            <a:schemeClr val="tx2">
              <a:lumMod val="60000"/>
              <a:lumOff val="40000"/>
            </a:schemeClr>
          </a:solidFill>
        </p:spPr>
        <p:txBody>
          <a:bodyPr/>
          <a:lstStyle/>
          <a:p>
            <a:r>
              <a:rPr lang="en-US" dirty="0">
                <a:solidFill>
                  <a:schemeClr val="bg1"/>
                </a:solidFill>
              </a:rPr>
              <a:t>Davis v. Davis</a:t>
            </a:r>
          </a:p>
        </p:txBody>
      </p:sp>
      <p:sp>
        <p:nvSpPr>
          <p:cNvPr id="3" name="Content Placeholder 2">
            <a:extLst>
              <a:ext uri="{FF2B5EF4-FFF2-40B4-BE49-F238E27FC236}">
                <a16:creationId xmlns:a16="http://schemas.microsoft.com/office/drawing/2014/main" id="{5722022F-1FB8-51A9-F585-635811489719}"/>
              </a:ext>
            </a:extLst>
          </p:cNvPr>
          <p:cNvSpPr>
            <a:spLocks noGrp="1"/>
          </p:cNvSpPr>
          <p:nvPr>
            <p:ph idx="1"/>
          </p:nvPr>
        </p:nvSpPr>
        <p:spPr/>
        <p:txBody>
          <a:bodyPr>
            <a:normAutofit/>
          </a:bodyPr>
          <a:lstStyle/>
          <a:p>
            <a:pPr marL="0" indent="0">
              <a:buNone/>
            </a:pPr>
            <a:r>
              <a:rPr lang="en-US" dirty="0"/>
              <a:t>A legal father sued the mother and alleged biological father for fraud and intentional infliction of emotional distress and the alleged father for alienation of affection.</a:t>
            </a:r>
          </a:p>
          <a:p>
            <a:pPr marL="0" indent="0">
              <a:buNone/>
            </a:pPr>
            <a:r>
              <a:rPr lang="en-US" dirty="0"/>
              <a:t>He sought damages for the cost of raising both children plus damages based on fraud and intentional infliction of emotional distress.</a:t>
            </a:r>
          </a:p>
          <a:p>
            <a:pPr marL="0" indent="0">
              <a:buNone/>
            </a:pPr>
            <a:r>
              <a:rPr lang="en-US" dirty="0"/>
              <a:t>The jury awarded him $700,000 against both defendants for alienation of affection.</a:t>
            </a:r>
          </a:p>
          <a:p>
            <a:pPr marL="0" indent="0">
              <a:buNone/>
            </a:pPr>
            <a:r>
              <a:rPr lang="en-US" dirty="0"/>
              <a:t>The supreme court held that the alienation of affections statute of limitation had run and the verdict form did not include other causes of action.</a:t>
            </a:r>
          </a:p>
        </p:txBody>
      </p:sp>
    </p:spTree>
    <p:extLst>
      <p:ext uri="{BB962C8B-B14F-4D97-AF65-F5344CB8AC3E}">
        <p14:creationId xmlns:p14="http://schemas.microsoft.com/office/powerpoint/2010/main" val="2266735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47957B-625F-2A48-91EE-4FE67066CAA3}"/>
              </a:ext>
            </a:extLst>
          </p:cNvPr>
          <p:cNvSpPr>
            <a:spLocks noGrp="1"/>
          </p:cNvSpPr>
          <p:nvPr>
            <p:ph type="title"/>
          </p:nvPr>
        </p:nvSpPr>
        <p:spPr>
          <a:solidFill>
            <a:schemeClr val="accent1">
              <a:lumMod val="75000"/>
            </a:schemeClr>
          </a:solidFill>
        </p:spPr>
        <p:txBody>
          <a:bodyPr/>
          <a:lstStyle/>
          <a:p>
            <a:r>
              <a:rPr lang="en-US" dirty="0" err="1">
                <a:solidFill>
                  <a:schemeClr val="bg1"/>
                </a:solidFill>
              </a:rPr>
              <a:t>Mcbride</a:t>
            </a:r>
            <a:r>
              <a:rPr lang="en-US" dirty="0">
                <a:solidFill>
                  <a:schemeClr val="bg1"/>
                </a:solidFill>
              </a:rPr>
              <a:t> v. jones</a:t>
            </a:r>
          </a:p>
        </p:txBody>
      </p:sp>
      <p:sp>
        <p:nvSpPr>
          <p:cNvPr id="5" name="Content Placeholder 4">
            <a:extLst>
              <a:ext uri="{FF2B5EF4-FFF2-40B4-BE49-F238E27FC236}">
                <a16:creationId xmlns:a16="http://schemas.microsoft.com/office/drawing/2014/main" id="{8D06279E-77D5-A087-C52A-C2670125C1BD}"/>
              </a:ext>
            </a:extLst>
          </p:cNvPr>
          <p:cNvSpPr>
            <a:spLocks noGrp="1"/>
          </p:cNvSpPr>
          <p:nvPr>
            <p:ph idx="1"/>
          </p:nvPr>
        </p:nvSpPr>
        <p:spPr/>
        <p:txBody>
          <a:bodyPr>
            <a:noAutofit/>
          </a:bodyPr>
          <a:lstStyle/>
          <a:p>
            <a:pPr marL="0" indent="0">
              <a:buNone/>
            </a:pPr>
            <a:r>
              <a:rPr lang="en-US" sz="2000" dirty="0"/>
              <a:t>A nonbiological father sued the child’s mother for reimbursement of child support.</a:t>
            </a:r>
          </a:p>
          <a:p>
            <a:pPr marL="0" indent="0">
              <a:buNone/>
            </a:pPr>
            <a:endParaRPr lang="en-US" sz="2000" dirty="0"/>
          </a:p>
          <a:p>
            <a:pPr marL="0" indent="0">
              <a:buNone/>
            </a:pPr>
            <a:r>
              <a:rPr lang="en-US" sz="2000" dirty="0"/>
              <a:t>The supreme court held that the support belonged to the child, was vested, and could not be recovered from the mother.</a:t>
            </a:r>
          </a:p>
          <a:p>
            <a:pPr marL="0" indent="0">
              <a:buNone/>
            </a:pPr>
            <a:endParaRPr lang="en-US" sz="2000" dirty="0"/>
          </a:p>
          <a:p>
            <a:pPr marL="0" indent="0">
              <a:buNone/>
            </a:pPr>
            <a:r>
              <a:rPr lang="en-US" sz="2000" dirty="0"/>
              <a:t>In dicta, the court stated that </a:t>
            </a:r>
            <a:r>
              <a:rPr lang="en-US" sz="2000" dirty="0">
                <a:effectLst/>
                <a:latin typeface="Times New Roman" panose="02020603050405020304" pitchFamily="18" charset="0"/>
                <a:ea typeface="Calibri" panose="020F0502020204030204" pitchFamily="34" charset="0"/>
              </a:rPr>
              <a:t>the father could seek reimbursement from the biological father  or could “pursue a possible claim against the natural mother for fraud.”  </a:t>
            </a:r>
          </a:p>
          <a:p>
            <a:pPr marL="0" indent="0">
              <a:buNone/>
            </a:pPr>
            <a:endParaRPr lang="en-US" sz="2000" i="1" dirty="0">
              <a:solidFill>
                <a:srgbClr val="3D3D3D"/>
              </a:solidFill>
              <a:latin typeface="Times New Roman" panose="02020603050405020304" pitchFamily="18" charset="0"/>
              <a:ea typeface="Calibri" panose="020F0502020204030204" pitchFamily="34" charset="0"/>
            </a:endParaRPr>
          </a:p>
          <a:p>
            <a:pPr marL="0" indent="0">
              <a:buNone/>
            </a:pPr>
            <a:r>
              <a:rPr lang="en-US" sz="2000" i="1" dirty="0">
                <a:solidFill>
                  <a:srgbClr val="3D3D3D"/>
                </a:solidFill>
                <a:effectLst/>
                <a:latin typeface="Times New Roman" panose="02020603050405020304" pitchFamily="18" charset="0"/>
                <a:ea typeface="Calibri" panose="020F0502020204030204" pitchFamily="34" charset="0"/>
              </a:rPr>
              <a:t>McBride v. Jones,</a:t>
            </a:r>
            <a:r>
              <a:rPr lang="en-US" sz="2000" dirty="0">
                <a:solidFill>
                  <a:srgbClr val="3D3D3D"/>
                </a:solidFill>
                <a:effectLst/>
                <a:latin typeface="Times New Roman" panose="02020603050405020304" pitchFamily="18" charset="0"/>
                <a:ea typeface="Calibri" panose="020F0502020204030204" pitchFamily="34" charset="0"/>
              </a:rPr>
              <a:t> 803 So. 2d 1168, 1170 (Miss. 2002). </a:t>
            </a:r>
            <a:endParaRPr lang="en-US" sz="2000" dirty="0"/>
          </a:p>
        </p:txBody>
      </p:sp>
      <p:sp>
        <p:nvSpPr>
          <p:cNvPr id="6" name="Text Placeholder 5">
            <a:extLst>
              <a:ext uri="{FF2B5EF4-FFF2-40B4-BE49-F238E27FC236}">
                <a16:creationId xmlns:a16="http://schemas.microsoft.com/office/drawing/2014/main" id="{FB76FEFD-58B3-C9AD-15A3-4C1B2B6201F3}"/>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1437288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29975-75CD-E106-8CC6-0A6213FCC6EF}"/>
              </a:ext>
            </a:extLst>
          </p:cNvPr>
          <p:cNvSpPr>
            <a:spLocks noGrp="1"/>
          </p:cNvSpPr>
          <p:nvPr>
            <p:ph type="title"/>
          </p:nvPr>
        </p:nvSpPr>
        <p:spPr>
          <a:solidFill>
            <a:schemeClr val="accent1">
              <a:lumMod val="75000"/>
            </a:schemeClr>
          </a:solidFill>
        </p:spPr>
        <p:txBody>
          <a:bodyPr/>
          <a:lstStyle/>
          <a:p>
            <a:r>
              <a:rPr lang="en-US" dirty="0">
                <a:solidFill>
                  <a:schemeClr val="bg1"/>
                </a:solidFill>
              </a:rPr>
              <a:t>DHS v. Ray</a:t>
            </a:r>
          </a:p>
        </p:txBody>
      </p:sp>
      <p:sp>
        <p:nvSpPr>
          <p:cNvPr id="3" name="Content Placeholder 2">
            <a:extLst>
              <a:ext uri="{FF2B5EF4-FFF2-40B4-BE49-F238E27FC236}">
                <a16:creationId xmlns:a16="http://schemas.microsoft.com/office/drawing/2014/main" id="{32727775-78FE-D098-CE06-698EC698A297}"/>
              </a:ext>
            </a:extLst>
          </p:cNvPr>
          <p:cNvSpPr>
            <a:spLocks noGrp="1"/>
          </p:cNvSpPr>
          <p:nvPr>
            <p:ph idx="1"/>
          </p:nvPr>
        </p:nvSpPr>
        <p:spPr/>
        <p:txBody>
          <a:bodyPr>
            <a:noAutofit/>
          </a:bodyPr>
          <a:lstStyle/>
          <a:p>
            <a:pPr marL="0" indent="0">
              <a:buNone/>
            </a:pPr>
            <a:r>
              <a:rPr lang="en-US" sz="2000" dirty="0">
                <a:effectLst/>
                <a:latin typeface="Times New Roman" panose="02020603050405020304" pitchFamily="18" charset="0"/>
                <a:ea typeface="Calibri" panose="020F0502020204030204" pitchFamily="34" charset="0"/>
              </a:rPr>
              <a:t>A father disestablished paternity and sued the mother for paternity fraud, seeking recovery of child support. </a:t>
            </a:r>
          </a:p>
          <a:p>
            <a:pPr marL="0" indent="0">
              <a:buNone/>
            </a:pPr>
            <a:endParaRPr lang="en-US" sz="2000" dirty="0">
              <a:latin typeface="Times New Roman" panose="02020603050405020304" pitchFamily="18" charset="0"/>
              <a:ea typeface="Calibri" panose="020F0502020204030204" pitchFamily="34" charset="0"/>
            </a:endParaRPr>
          </a:p>
          <a:p>
            <a:pPr marL="0" indent="0">
              <a:buNone/>
            </a:pPr>
            <a:r>
              <a:rPr lang="en-US" sz="2000" dirty="0">
                <a:effectLst/>
                <a:latin typeface="Times New Roman" panose="02020603050405020304" pitchFamily="18" charset="0"/>
                <a:ea typeface="Calibri" panose="020F0502020204030204" pitchFamily="34" charset="0"/>
              </a:rPr>
              <a:t>The court of appeals held that the father did not prove fraud.</a:t>
            </a:r>
          </a:p>
          <a:p>
            <a:pPr marL="0" indent="0">
              <a:buNone/>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000" b="0" i="0" u="none" strike="noStrike" dirty="0">
                <a:solidFill>
                  <a:srgbClr val="3D3D3D"/>
                </a:solidFill>
                <a:effectLst/>
                <a:latin typeface="Times New Roman" panose="02020603050405020304" pitchFamily="18" charset="0"/>
                <a:cs typeface="Times New Roman" panose="02020603050405020304" pitchFamily="18" charset="0"/>
              </a:rPr>
              <a:t>“The Appellants </a:t>
            </a:r>
            <a:r>
              <a:rPr lang="en-US" sz="2000" b="0" i="0" u="none" strike="noStrike" dirty="0">
                <a:solidFill>
                  <a:srgbClr val="3D3D3D"/>
                </a:solidFill>
                <a:effectLst/>
                <a:highlight>
                  <a:srgbClr val="FFFF00"/>
                </a:highlight>
                <a:latin typeface="Times New Roman" panose="02020603050405020304" pitchFamily="18" charset="0"/>
                <a:cs typeface="Times New Roman" panose="02020603050405020304" pitchFamily="18" charset="0"/>
              </a:rPr>
              <a:t>correctly cite </a:t>
            </a:r>
            <a:r>
              <a:rPr lang="en-US" sz="2000" b="0" i="1" u="none" strike="noStrike" dirty="0">
                <a:solidFill>
                  <a:srgbClr val="3D3D3D"/>
                </a:solidFill>
                <a:effectLst/>
                <a:highlight>
                  <a:srgbClr val="FFFF00"/>
                </a:highlight>
                <a:latin typeface="Times New Roman" panose="02020603050405020304" pitchFamily="18" charset="0"/>
                <a:cs typeface="Times New Roman" panose="02020603050405020304" pitchFamily="18" charset="0"/>
              </a:rPr>
              <a:t>McBride v. Jones</a:t>
            </a:r>
            <a:r>
              <a:rPr lang="en-US" sz="2000" b="0" i="0" u="none" strike="noStrike" dirty="0">
                <a:solidFill>
                  <a:srgbClr val="3D3D3D"/>
                </a:solidFill>
                <a:effectLst/>
                <a:highlight>
                  <a:srgbClr val="FFFF00"/>
                </a:highlight>
                <a:latin typeface="Times New Roman" panose="02020603050405020304" pitchFamily="18" charset="0"/>
                <a:cs typeface="Times New Roman" panose="02020603050405020304" pitchFamily="18" charset="0"/>
              </a:rPr>
              <a:t> </a:t>
            </a:r>
            <a:r>
              <a:rPr lang="en-US" sz="2000" b="0" i="0" u="none" strike="noStrike" dirty="0">
                <a:solidFill>
                  <a:srgbClr val="3D3D3D"/>
                </a:solidFill>
                <a:effectLst/>
                <a:latin typeface="Times New Roman" panose="02020603050405020304" pitchFamily="18" charset="0"/>
                <a:cs typeface="Times New Roman" panose="02020603050405020304" pitchFamily="18" charset="0"/>
              </a:rPr>
              <a:t>for the proposition that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 </a:t>
            </a:r>
            <a:r>
              <a:rPr lang="en-US" sz="2000"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rPr>
              <a:t>non-biological father is not entitled to reimbursement from a child's biological mother </a:t>
            </a:r>
            <a:r>
              <a:rPr lang="en-US" sz="2000" i="1"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rPr>
              <a:t>for vested child support payments absent a showing of fraud</a:t>
            </a:r>
            <a:r>
              <a:rPr lang="en-US" sz="2000"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i="1"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rPr>
              <a:t>Department of Human Services v. Ray</a:t>
            </a:r>
            <a:r>
              <a:rPr lang="en-US" sz="2000"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rPr>
              <a:t>, 997 So. 2d 983, 990 (Miss. Ct. App. 2008</a:t>
            </a:r>
            <a:r>
              <a:rPr lang="en-US" sz="2000" dirty="0">
                <a:solidFill>
                  <a:srgbClr val="3D3D3D"/>
                </a:solidFill>
                <a:effectLst/>
                <a:latin typeface="Times New Roman" panose="02020603050405020304" pitchFamily="18" charset="0"/>
                <a:ea typeface="Calibri" panose="020F0502020204030204" pitchFamily="34" charset="0"/>
              </a:rPr>
              <a:t>)</a:t>
            </a:r>
            <a:r>
              <a:rPr lang="en-US" sz="2000" dirty="0">
                <a:effectLst/>
              </a:rPr>
              <a:t> </a:t>
            </a:r>
            <a:endParaRPr lang="en-US" sz="2000" dirty="0"/>
          </a:p>
        </p:txBody>
      </p:sp>
      <p:sp>
        <p:nvSpPr>
          <p:cNvPr id="4" name="Text Placeholder 3">
            <a:extLst>
              <a:ext uri="{FF2B5EF4-FFF2-40B4-BE49-F238E27FC236}">
                <a16:creationId xmlns:a16="http://schemas.microsoft.com/office/drawing/2014/main" id="{F92D4236-DC1E-9415-1C1B-AB2EE81A402F}"/>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3984856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C8240B4-FA82-4551-4568-7BA39E171F06}"/>
              </a:ext>
            </a:extLst>
          </p:cNvPr>
          <p:cNvSpPr>
            <a:spLocks noGrp="1"/>
          </p:cNvSpPr>
          <p:nvPr>
            <p:ph type="title"/>
          </p:nvPr>
        </p:nvSpPr>
        <p:spPr>
          <a:solidFill>
            <a:schemeClr val="tx2">
              <a:lumMod val="60000"/>
              <a:lumOff val="40000"/>
            </a:schemeClr>
          </a:solidFill>
        </p:spPr>
        <p:txBody>
          <a:bodyPr/>
          <a:lstStyle/>
          <a:p>
            <a:r>
              <a:rPr lang="en-US" dirty="0">
                <a:solidFill>
                  <a:schemeClr val="bg1"/>
                </a:solidFill>
              </a:rPr>
              <a:t>2011 Paternity statute</a:t>
            </a:r>
          </a:p>
        </p:txBody>
      </p:sp>
      <p:sp>
        <p:nvSpPr>
          <p:cNvPr id="6" name="Content Placeholder 5">
            <a:extLst>
              <a:ext uri="{FF2B5EF4-FFF2-40B4-BE49-F238E27FC236}">
                <a16:creationId xmlns:a16="http://schemas.microsoft.com/office/drawing/2014/main" id="{93A980AF-6A84-6ACB-A3C2-DCBE3233315E}"/>
              </a:ext>
            </a:extLst>
          </p:cNvPr>
          <p:cNvSpPr>
            <a:spLocks noGrp="1"/>
          </p:cNvSpPr>
          <p:nvPr>
            <p:ph idx="1"/>
          </p:nvPr>
        </p:nvSpPr>
        <p:spPr/>
        <p:txBody>
          <a:bodyPr/>
          <a:lstStyle/>
          <a:p>
            <a:pPr marL="0" indent="0">
              <a:buNone/>
            </a:pPr>
            <a:r>
              <a:rPr lang="en-US" sz="2200" dirty="0">
                <a:effectLst/>
                <a:latin typeface="Gill Sans MT" panose="020B0502020104020203" pitchFamily="34" charset="77"/>
                <a:ea typeface="Calibri" panose="020F0502020204030204" pitchFamily="34" charset="0"/>
                <a:cs typeface="Times New Roman" panose="02020603050405020304" pitchFamily="18" charset="0"/>
              </a:rPr>
              <a:t>“</a:t>
            </a:r>
            <a:r>
              <a:rPr lang="en-US" sz="2200" dirty="0">
                <a:solidFill>
                  <a:srgbClr val="000000"/>
                </a:solidFill>
                <a:effectLst/>
                <a:latin typeface="Gill Sans MT" panose="020B0502020104020203" pitchFamily="34" charset="77"/>
                <a:ea typeface="Calibri" panose="020F0502020204030204" pitchFamily="34" charset="0"/>
                <a:cs typeface="Times New Roman" panose="02020603050405020304" pitchFamily="18" charset="0"/>
              </a:rPr>
              <a:t>Relief granted pursuant to this section is limited to the issues of prospective child support payments, past-due child support payments, termination of parental rights, custody, and visitation privileges as otherwise provided by law. </a:t>
            </a:r>
          </a:p>
          <a:p>
            <a:pPr marL="0" indent="0">
              <a:buNone/>
            </a:pPr>
            <a:r>
              <a:rPr lang="en-US" sz="2200" i="1" dirty="0">
                <a:solidFill>
                  <a:srgbClr val="000000"/>
                </a:solidFill>
                <a:effectLst/>
                <a:latin typeface="Gill Sans MT" panose="020B0502020104020203" pitchFamily="34" charset="77"/>
                <a:ea typeface="Calibri" panose="020F0502020204030204" pitchFamily="34" charset="0"/>
                <a:cs typeface="Times New Roman" panose="02020603050405020304" pitchFamily="18" charset="0"/>
              </a:rPr>
              <a:t>This section shall not be construed to create a cause of action to recover child support paid before the filing of the petition to disestablish paternity</a:t>
            </a:r>
            <a:r>
              <a:rPr lang="en-US" sz="2200" dirty="0">
                <a:solidFill>
                  <a:srgbClr val="000000"/>
                </a:solidFill>
                <a:effectLst/>
                <a:latin typeface="Gill Sans MT" panose="020B0502020104020203" pitchFamily="34" charset="77"/>
                <a:ea typeface="Calibri" panose="020F0502020204030204" pitchFamily="34" charset="0"/>
                <a:cs typeface="Times New Roman" panose="02020603050405020304" pitchFamily="18" charset="0"/>
              </a:rPr>
              <a:t>.” </a:t>
            </a:r>
          </a:p>
          <a:p>
            <a:pPr marL="0" indent="0">
              <a:buNone/>
            </a:pPr>
            <a:r>
              <a:rPr lang="en-US" sz="2200" cap="small" dirty="0">
                <a:solidFill>
                  <a:srgbClr val="000000"/>
                </a:solidFill>
                <a:effectLst/>
                <a:latin typeface="Gill Sans MT" panose="020B0502020104020203" pitchFamily="34" charset="77"/>
                <a:ea typeface="Calibri" panose="020F0502020204030204" pitchFamily="34" charset="0"/>
                <a:cs typeface="Times New Roman" panose="02020603050405020304" pitchFamily="18" charset="0"/>
              </a:rPr>
              <a:t>Miss. Code Ann. </a:t>
            </a:r>
            <a:r>
              <a:rPr lang="en-US" sz="2200" cap="small" dirty="0">
                <a:solidFill>
                  <a:srgbClr val="000000"/>
                </a:solidFill>
                <a:effectLst/>
                <a:latin typeface="Gill Sans MT" panose="020B0502020104020203" pitchFamily="34" charset="77"/>
                <a:ea typeface="Calibri" panose="020F0502020204030204" pitchFamily="34" charset="0"/>
                <a:cs typeface="Times New Roman" panose="02020603050405020304" pitchFamily="18" charset="0"/>
                <a:sym typeface="Symbol" pitchFamily="2" charset="2"/>
              </a:rPr>
              <a:t></a:t>
            </a:r>
            <a:r>
              <a:rPr lang="en-US" sz="2200" dirty="0">
                <a:solidFill>
                  <a:srgbClr val="000000"/>
                </a:solidFill>
                <a:effectLst/>
                <a:latin typeface="Gill Sans MT" panose="020B0502020104020203" pitchFamily="34" charset="77"/>
                <a:ea typeface="Calibri" panose="020F0502020204030204" pitchFamily="34" charset="0"/>
                <a:cs typeface="Times New Roman" panose="02020603050405020304" pitchFamily="18" charset="0"/>
              </a:rPr>
              <a:t> 93-9-10(5) (emphasis added). </a:t>
            </a:r>
            <a:endParaRPr lang="en-US" sz="2200" dirty="0">
              <a:effectLst/>
              <a:latin typeface="Gill Sans MT" panose="020B0502020104020203" pitchFamily="34" charset="77"/>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723461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3A2FA0-6F7C-F76C-A826-AB01B7BBC3F8}"/>
              </a:ext>
            </a:extLst>
          </p:cNvPr>
          <p:cNvSpPr>
            <a:spLocks noGrp="1"/>
          </p:cNvSpPr>
          <p:nvPr>
            <p:ph type="title"/>
          </p:nvPr>
        </p:nvSpPr>
        <p:spPr>
          <a:solidFill>
            <a:schemeClr val="accent1">
              <a:lumMod val="75000"/>
            </a:schemeClr>
          </a:solidFill>
        </p:spPr>
        <p:txBody>
          <a:bodyPr/>
          <a:lstStyle/>
          <a:p>
            <a:r>
              <a:rPr lang="en-US" dirty="0">
                <a:solidFill>
                  <a:schemeClr val="bg1"/>
                </a:solidFill>
              </a:rPr>
              <a:t>Paternity fraud actions</a:t>
            </a:r>
          </a:p>
        </p:txBody>
      </p:sp>
      <p:sp>
        <p:nvSpPr>
          <p:cNvPr id="5" name="Content Placeholder 4">
            <a:extLst>
              <a:ext uri="{FF2B5EF4-FFF2-40B4-BE49-F238E27FC236}">
                <a16:creationId xmlns:a16="http://schemas.microsoft.com/office/drawing/2014/main" id="{9905958E-D6DC-8B88-B308-9C93C4A10AA4}"/>
              </a:ext>
            </a:extLst>
          </p:cNvPr>
          <p:cNvSpPr>
            <a:spLocks noGrp="1"/>
          </p:cNvSpPr>
          <p:nvPr>
            <p:ph sz="half" idx="1"/>
          </p:nvPr>
        </p:nvSpPr>
        <p:spPr/>
        <p:txBody>
          <a:bodyPr/>
          <a:lstStyle/>
          <a:p>
            <a:pPr marL="0" indent="0">
              <a:buNone/>
            </a:pPr>
            <a:r>
              <a:rPr lang="en-US" i="1" dirty="0"/>
              <a:t>Some courts recognize:</a:t>
            </a:r>
          </a:p>
          <a:p>
            <a:pPr marL="0" indent="0">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“We find that public policy does not serve to protect people engaging in behavior such as that with which plaintiff's complaint charges defendant, and we will not allow defendant to use her daughter to avoid responsibility for the consequences of her alleged deception.” </a:t>
            </a:r>
          </a:p>
          <a:p>
            <a:pPr marL="0" indent="0">
              <a:buNone/>
            </a:pPr>
            <a:r>
              <a:rPr lang="en-US" sz="1800" i="1" dirty="0" err="1">
                <a:effectLst/>
                <a:latin typeface="Times New Roman" panose="02020603050405020304" pitchFamily="18" charset="0"/>
                <a:ea typeface="Times New Roman" panose="02020603050405020304" pitchFamily="18" charset="0"/>
                <a:cs typeface="Times New Roman" panose="02020603050405020304" pitchFamily="18" charset="0"/>
              </a:rPr>
              <a:t>Koelle</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 v. </a:t>
            </a:r>
            <a:r>
              <a:rPr lang="en-US" sz="1800" i="1" dirty="0" err="1">
                <a:effectLst/>
                <a:latin typeface="Times New Roman" panose="02020603050405020304" pitchFamily="18" charset="0"/>
                <a:ea typeface="Times New Roman" panose="02020603050405020304" pitchFamily="18" charset="0"/>
                <a:cs typeface="Times New Roman" panose="02020603050405020304" pitchFamily="18" charset="0"/>
              </a:rPr>
              <a:t>Zwirin</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672 N.E.2d 868, 876 (Ill. App. 3d 1996).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6" name="Content Placeholder 5">
            <a:extLst>
              <a:ext uri="{FF2B5EF4-FFF2-40B4-BE49-F238E27FC236}">
                <a16:creationId xmlns:a16="http://schemas.microsoft.com/office/drawing/2014/main" id="{87CBA444-B2E9-8477-B851-40606C2F07F2}"/>
              </a:ext>
            </a:extLst>
          </p:cNvPr>
          <p:cNvSpPr>
            <a:spLocks noGrp="1"/>
          </p:cNvSpPr>
          <p:nvPr>
            <p:ph sz="half" idx="2"/>
          </p:nvPr>
        </p:nvSpPr>
        <p:spPr/>
        <p:txBody>
          <a:bodyPr/>
          <a:lstStyle/>
          <a:p>
            <a:pPr marL="0" indent="0">
              <a:buNone/>
            </a:pPr>
            <a:r>
              <a:rPr lang="en-US" i="1" dirty="0"/>
              <a:t>Some do not:</a:t>
            </a:r>
          </a:p>
          <a:p>
            <a:pPr marL="0" indent="0">
              <a:buNone/>
            </a:pPr>
            <a:r>
              <a:rPr lang="en-US" sz="1800" dirty="0">
                <a:solidFill>
                  <a:srgbClr val="000000"/>
                </a:solidFill>
                <a:effectLst/>
                <a:latin typeface="Times New Roman" panose="02020603050405020304" pitchFamily="18" charset="0"/>
                <a:ea typeface="Calibri" panose="020F0502020204030204" pitchFamily="34" charset="0"/>
              </a:rPr>
              <a:t>“</a:t>
            </a:r>
            <a:r>
              <a:rPr lang="en-US" dirty="0">
                <a:solidFill>
                  <a:srgbClr val="000000"/>
                </a:solidFill>
                <a:latin typeface="Times New Roman" panose="02020603050405020304" pitchFamily="18" charset="0"/>
                <a:ea typeface="Calibri" panose="020F0502020204030204" pitchFamily="34" charset="0"/>
              </a:rPr>
              <a:t>[A]</a:t>
            </a:r>
            <a:r>
              <a:rPr lang="en-US" sz="1800" dirty="0" err="1">
                <a:solidFill>
                  <a:srgbClr val="000000"/>
                </a:solidFill>
                <a:effectLst/>
                <a:latin typeface="Times New Roman" panose="02020603050405020304" pitchFamily="18" charset="0"/>
                <a:ea typeface="Calibri" panose="020F0502020204030204" pitchFamily="34" charset="0"/>
              </a:rPr>
              <a:t>llowing</a:t>
            </a:r>
            <a:r>
              <a:rPr lang="en-US" sz="1800" dirty="0">
                <a:solidFill>
                  <a:srgbClr val="000000"/>
                </a:solidFill>
                <a:effectLst/>
                <a:latin typeface="Times New Roman" panose="02020603050405020304" pitchFamily="18" charset="0"/>
                <a:ea typeface="Calibri" panose="020F0502020204030204" pitchFamily="34" charset="0"/>
              </a:rPr>
              <a:t> a nonbiological parent to recover damages for developing a close relationship with a child misrepresented to be his and performing parental acts, is not a ‘damage’ which should be compensable under the law.” </a:t>
            </a:r>
          </a:p>
          <a:p>
            <a:pPr marL="0" indent="0">
              <a:buNone/>
            </a:pPr>
            <a:r>
              <a:rPr lang="en-US" sz="1800" i="1" dirty="0">
                <a:solidFill>
                  <a:srgbClr val="000000"/>
                </a:solidFill>
                <a:effectLst/>
                <a:latin typeface="Times New Roman" panose="02020603050405020304" pitchFamily="18" charset="0"/>
                <a:ea typeface="Calibri" panose="020F0502020204030204" pitchFamily="34" charset="0"/>
              </a:rPr>
              <a:t>Nagy v. Nagy,</a:t>
            </a:r>
            <a:r>
              <a:rPr lang="en-US" sz="1800" dirty="0">
                <a:solidFill>
                  <a:srgbClr val="000000"/>
                </a:solidFill>
                <a:effectLst/>
                <a:latin typeface="Times New Roman" panose="02020603050405020304" pitchFamily="18" charset="0"/>
                <a:ea typeface="Calibri" panose="020F0502020204030204" pitchFamily="34" charset="0"/>
              </a:rPr>
              <a:t> 258 Cal. </a:t>
            </a:r>
            <a:r>
              <a:rPr lang="en-US" sz="1800" dirty="0" err="1">
                <a:solidFill>
                  <a:srgbClr val="000000"/>
                </a:solidFill>
                <a:effectLst/>
                <a:latin typeface="Times New Roman" panose="02020603050405020304" pitchFamily="18" charset="0"/>
                <a:ea typeface="Calibri" panose="020F0502020204030204" pitchFamily="34" charset="0"/>
              </a:rPr>
              <a:t>Rptr</a:t>
            </a:r>
            <a:r>
              <a:rPr lang="en-US" sz="1800" dirty="0">
                <a:solidFill>
                  <a:srgbClr val="000000"/>
                </a:solidFill>
                <a:effectLst/>
                <a:latin typeface="Times New Roman" panose="02020603050405020304" pitchFamily="18" charset="0"/>
                <a:ea typeface="Calibri" panose="020F0502020204030204" pitchFamily="34" charset="0"/>
              </a:rPr>
              <a:t>. 787 (Ct. App. 2d Dist. 1989). </a:t>
            </a:r>
            <a:endParaRPr lang="en-US" dirty="0"/>
          </a:p>
        </p:txBody>
      </p:sp>
    </p:spTree>
    <p:extLst>
      <p:ext uri="{BB962C8B-B14F-4D97-AF65-F5344CB8AC3E}">
        <p14:creationId xmlns:p14="http://schemas.microsoft.com/office/powerpoint/2010/main" val="1879953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DAF37-F89B-DF17-2B38-F8122BA12099}"/>
              </a:ext>
            </a:extLst>
          </p:cNvPr>
          <p:cNvSpPr>
            <a:spLocks noGrp="1"/>
          </p:cNvSpPr>
          <p:nvPr>
            <p:ph type="title"/>
          </p:nvPr>
        </p:nvSpPr>
        <p:spPr>
          <a:solidFill>
            <a:schemeClr val="accent1">
              <a:lumMod val="75000"/>
            </a:schemeClr>
          </a:solidFill>
        </p:spPr>
        <p:txBody>
          <a:bodyPr/>
          <a:lstStyle/>
          <a:p>
            <a:r>
              <a:rPr lang="en-US" dirty="0">
                <a:solidFill>
                  <a:schemeClr val="bg1"/>
                </a:solidFill>
              </a:rPr>
              <a:t>Paternity fraud in </a:t>
            </a:r>
            <a:r>
              <a:rPr lang="en-US" dirty="0" err="1">
                <a:solidFill>
                  <a:schemeClr val="bg1"/>
                </a:solidFill>
              </a:rPr>
              <a:t>mississippi</a:t>
            </a:r>
            <a:endParaRPr lang="en-US" dirty="0">
              <a:solidFill>
                <a:schemeClr val="bg1"/>
              </a:solidFill>
            </a:endParaRPr>
          </a:p>
        </p:txBody>
      </p:sp>
      <p:sp>
        <p:nvSpPr>
          <p:cNvPr id="3" name="Content Placeholder 2">
            <a:extLst>
              <a:ext uri="{FF2B5EF4-FFF2-40B4-BE49-F238E27FC236}">
                <a16:creationId xmlns:a16="http://schemas.microsoft.com/office/drawing/2014/main" id="{0F0B318A-BBE4-3FB3-37ED-FE88FD8F7624}"/>
              </a:ext>
            </a:extLst>
          </p:cNvPr>
          <p:cNvSpPr>
            <a:spLocks noGrp="1"/>
          </p:cNvSpPr>
          <p:nvPr>
            <p:ph idx="1"/>
          </p:nvPr>
        </p:nvSpPr>
        <p:spPr/>
        <p:txBody>
          <a:bodyPr/>
          <a:lstStyle/>
          <a:p>
            <a:pPr marL="0" indent="0" algn="l" fontAlgn="base">
              <a:buNone/>
            </a:pPr>
            <a:r>
              <a:rPr lang="en-US" dirty="0">
                <a:effectLst/>
              </a:rPr>
              <a:t>In </a:t>
            </a:r>
            <a:r>
              <a:rPr lang="en-US" i="1" dirty="0">
                <a:effectLst/>
              </a:rPr>
              <a:t>Ray,  </a:t>
            </a:r>
            <a:r>
              <a:rPr lang="en-US" dirty="0">
                <a:effectLst/>
              </a:rPr>
              <a:t>the court of appeals found that the father failed to establish the elements of fraud, including</a:t>
            </a:r>
          </a:p>
          <a:p>
            <a:pPr algn="l" fontAlgn="base"/>
            <a:r>
              <a:rPr lang="en-US" dirty="0">
                <a:effectLst/>
              </a:rPr>
              <a:t>a material, false representation</a:t>
            </a:r>
          </a:p>
          <a:p>
            <a:pPr algn="l" fontAlgn="base"/>
            <a:r>
              <a:rPr lang="en-US" dirty="0">
                <a:effectLst/>
              </a:rPr>
              <a:t>the speaker's knowledge of its falsity or ignorance of its truth</a:t>
            </a:r>
          </a:p>
          <a:p>
            <a:pPr algn="l" fontAlgn="base"/>
            <a:r>
              <a:rPr lang="en-US" dirty="0">
                <a:effectLst/>
              </a:rPr>
              <a:t>his intent that it should be acted on </a:t>
            </a:r>
          </a:p>
          <a:p>
            <a:pPr algn="l" fontAlgn="base"/>
            <a:r>
              <a:rPr lang="en-US" dirty="0">
                <a:effectLst/>
              </a:rPr>
              <a:t>the hearer's ignorance of its falsity</a:t>
            </a:r>
          </a:p>
          <a:p>
            <a:pPr algn="l" fontAlgn="base"/>
            <a:r>
              <a:rPr lang="en-US" dirty="0">
                <a:effectLst/>
              </a:rPr>
              <a:t>his reliance on its truth and right to do so</a:t>
            </a:r>
          </a:p>
          <a:p>
            <a:pPr algn="l" fontAlgn="base"/>
            <a:r>
              <a:rPr lang="en-US" dirty="0">
                <a:effectLst/>
              </a:rPr>
              <a:t>his consequent and proximate injury.” </a:t>
            </a:r>
          </a:p>
          <a:p>
            <a:pPr algn="l" fontAlgn="base"/>
            <a:endParaRPr lang="en-US" dirty="0"/>
          </a:p>
          <a:p>
            <a:pPr marL="0" indent="0" algn="l" fontAlgn="base">
              <a:buNone/>
            </a:pPr>
            <a:r>
              <a:rPr lang="en-US" i="1" dirty="0">
                <a:effectLst/>
              </a:rPr>
              <a:t>McBride</a:t>
            </a:r>
            <a:r>
              <a:rPr lang="en-US" dirty="0">
                <a:effectLst/>
              </a:rPr>
              <a:t> referred to a “possible” action for fraud.</a:t>
            </a:r>
          </a:p>
          <a:p>
            <a:pPr marL="0" indent="0" algn="l" fontAlgn="base">
              <a:buNone/>
            </a:pPr>
            <a:endParaRPr lang="en-US" dirty="0">
              <a:effectLst/>
            </a:endParaRPr>
          </a:p>
          <a:p>
            <a:pPr marL="0" indent="0">
              <a:buNone/>
            </a:pPr>
            <a:endParaRPr lang="en-US" dirty="0"/>
          </a:p>
        </p:txBody>
      </p:sp>
      <p:sp>
        <p:nvSpPr>
          <p:cNvPr id="4" name="Text Placeholder 3">
            <a:extLst>
              <a:ext uri="{FF2B5EF4-FFF2-40B4-BE49-F238E27FC236}">
                <a16:creationId xmlns:a16="http://schemas.microsoft.com/office/drawing/2014/main" id="{50103DFB-2D12-477F-73F6-2A968E9FC851}"/>
              </a:ext>
            </a:extLst>
          </p:cNvPr>
          <p:cNvSpPr>
            <a:spLocks noGrp="1"/>
          </p:cNvSpPr>
          <p:nvPr>
            <p:ph type="body" sz="half" idx="2"/>
          </p:nvPr>
        </p:nvSpPr>
        <p:spPr/>
        <p:txBody>
          <a:bodyPr/>
          <a:lstStyle/>
          <a:p>
            <a:endParaRPr lang="en-US"/>
          </a:p>
        </p:txBody>
      </p:sp>
      <p:pic>
        <p:nvPicPr>
          <p:cNvPr id="6" name="Audio 5">
            <a:hlinkClick r:id="" action="ppaction://media"/>
            <a:extLst>
              <a:ext uri="{FF2B5EF4-FFF2-40B4-BE49-F238E27FC236}">
                <a16:creationId xmlns:a16="http://schemas.microsoft.com/office/drawing/2014/main" id="{C933CB0C-1F9A-A550-0173-C28BC8246E96}"/>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226800" y="5892800"/>
            <a:ext cx="812800" cy="812800"/>
          </a:xfrm>
          <a:prstGeom prst="rect">
            <a:avLst/>
          </a:prstGeom>
        </p:spPr>
      </p:pic>
    </p:spTree>
    <p:extLst>
      <p:ext uri="{BB962C8B-B14F-4D97-AF65-F5344CB8AC3E}">
        <p14:creationId xmlns:p14="http://schemas.microsoft.com/office/powerpoint/2010/main" val="3102013741"/>
      </p:ext>
    </p:extLst>
  </p:cSld>
  <p:clrMapOvr>
    <a:masterClrMapping/>
  </p:clrMapOvr>
  <mc:AlternateContent xmlns:mc="http://schemas.openxmlformats.org/markup-compatibility/2006" xmlns:p14="http://schemas.microsoft.com/office/powerpoint/2010/main">
    <mc:Choice Requires="p14">
      <p:transition spd="slow" p14:dur="2000" advTm="76575"/>
    </mc:Choice>
    <mc:Fallback xmlns="">
      <p:transition spd="slow" advTm="76575"/>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6"/>
                </p:tgtEl>
              </p:cMediaNode>
            </p:audi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CD0C-BA64-8260-BC52-05D7C3CD6A9D}"/>
              </a:ext>
            </a:extLst>
          </p:cNvPr>
          <p:cNvSpPr>
            <a:spLocks noGrp="1"/>
          </p:cNvSpPr>
          <p:nvPr>
            <p:ph type="title"/>
          </p:nvPr>
        </p:nvSpPr>
        <p:spPr>
          <a:solidFill>
            <a:schemeClr val="accent1">
              <a:lumMod val="75000"/>
            </a:schemeClr>
          </a:solidFill>
        </p:spPr>
        <p:txBody>
          <a:bodyPr/>
          <a:lstStyle/>
          <a:p>
            <a:r>
              <a:rPr lang="en-US" dirty="0">
                <a:solidFill>
                  <a:schemeClr val="bg1"/>
                </a:solidFill>
              </a:rPr>
              <a:t>Suits to recover child support</a:t>
            </a:r>
          </a:p>
        </p:txBody>
      </p:sp>
      <p:sp>
        <p:nvSpPr>
          <p:cNvPr id="3" name="Content Placeholder 2">
            <a:extLst>
              <a:ext uri="{FF2B5EF4-FFF2-40B4-BE49-F238E27FC236}">
                <a16:creationId xmlns:a16="http://schemas.microsoft.com/office/drawing/2014/main" id="{65901500-5F83-1C30-F349-4A986C7F05F4}"/>
              </a:ext>
            </a:extLst>
          </p:cNvPr>
          <p:cNvSpPr>
            <a:spLocks noGrp="1"/>
          </p:cNvSpPr>
          <p:nvPr>
            <p:ph sz="half" idx="1"/>
          </p:nvPr>
        </p:nvSpPr>
        <p:spPr/>
        <p:txBody>
          <a:bodyPr>
            <a:noAutofit/>
          </a:bodyPr>
          <a:lstStyle/>
          <a:p>
            <a:pPr marL="0" indent="0">
              <a:buNone/>
            </a:pPr>
            <a:r>
              <a:rPr lang="en-US" sz="1900" i="1" dirty="0"/>
              <a:t>Majority rule: A man who disestablishes paternity may not recover previously paid child support. </a:t>
            </a:r>
          </a:p>
          <a:p>
            <a:pPr marL="0" indent="0">
              <a:buNone/>
            </a:pPr>
            <a:r>
              <a:rPr lang="en-US" sz="1900" dirty="0"/>
              <a:t>“</a:t>
            </a:r>
            <a:r>
              <a:rPr lang="en-US" sz="1900" dirty="0">
                <a:solidFill>
                  <a:srgbClr val="3D3D3D"/>
                </a:solidFill>
                <a:latin typeface="Times New Roman" panose="02020603050405020304" pitchFamily="18" charset="0"/>
              </a:rPr>
              <a:t>[A]</a:t>
            </a:r>
            <a:r>
              <a:rPr lang="en-US" sz="1900" dirty="0" err="1">
                <a:solidFill>
                  <a:srgbClr val="3D3D3D"/>
                </a:solidFill>
                <a:effectLst/>
                <a:latin typeface="Times New Roman" panose="02020603050405020304" pitchFamily="18" charset="0"/>
                <a:ea typeface="Calibri" panose="020F0502020204030204" pitchFamily="34" charset="0"/>
              </a:rPr>
              <a:t>llowing</a:t>
            </a:r>
            <a:r>
              <a:rPr lang="en-US" sz="1900" dirty="0">
                <a:solidFill>
                  <a:srgbClr val="3D3D3D"/>
                </a:solidFill>
                <a:effectLst/>
                <a:latin typeface="Times New Roman" panose="02020603050405020304" pitchFamily="18" charset="0"/>
                <a:ea typeface="Calibri" panose="020F0502020204030204" pitchFamily="34" charset="0"/>
              </a:rPr>
              <a:t> recovery of child support in tort suit would ‘</a:t>
            </a:r>
            <a:r>
              <a:rPr lang="en-US" sz="1900" dirty="0">
                <a:solidFill>
                  <a:srgbClr val="3D3D3D"/>
                </a:solidFill>
                <a:effectLst/>
                <a:latin typeface="Times New Roman" panose="02020603050405020304" pitchFamily="18" charset="0"/>
                <a:ea typeface="Times New Roman" panose="02020603050405020304" pitchFamily="18" charset="0"/>
              </a:rPr>
              <a:t>visit considerable financial instability and hardship upon the custodial parent and the dependent children.’”	</a:t>
            </a:r>
          </a:p>
          <a:p>
            <a:pPr marL="0" indent="0">
              <a:buNone/>
            </a:pPr>
            <a:r>
              <a:rPr lang="en-US" sz="1900" i="1" dirty="0">
                <a:solidFill>
                  <a:srgbClr val="3D3D3D"/>
                </a:solidFill>
                <a:effectLst/>
                <a:latin typeface="Times New Roman" panose="02020603050405020304" pitchFamily="18" charset="0"/>
                <a:ea typeface="Calibri" panose="020F0502020204030204" pitchFamily="34" charset="0"/>
              </a:rPr>
              <a:t>Hilaire v. </a:t>
            </a:r>
            <a:r>
              <a:rPr lang="en-US" sz="1900" i="1" dirty="0" err="1">
                <a:solidFill>
                  <a:srgbClr val="3D3D3D"/>
                </a:solidFill>
                <a:effectLst/>
                <a:latin typeface="Times New Roman" panose="02020603050405020304" pitchFamily="18" charset="0"/>
                <a:ea typeface="Calibri" panose="020F0502020204030204" pitchFamily="34" charset="0"/>
              </a:rPr>
              <a:t>DeBlois</a:t>
            </a:r>
            <a:r>
              <a:rPr lang="en-US" sz="1900" dirty="0">
                <a:solidFill>
                  <a:srgbClr val="3D3D3D"/>
                </a:solidFill>
                <a:effectLst/>
                <a:latin typeface="Times New Roman" panose="02020603050405020304" pitchFamily="18" charset="0"/>
                <a:ea typeface="Calibri" panose="020F0502020204030204" pitchFamily="34" charset="0"/>
              </a:rPr>
              <a:t>, 721 A. 2d 133, 136 (Vt. 1998)</a:t>
            </a:r>
            <a:r>
              <a:rPr lang="en-US" sz="1900" dirty="0">
                <a:solidFill>
                  <a:srgbClr val="3D3D3D"/>
                </a:solidFill>
                <a:effectLst/>
                <a:latin typeface="Times New Roman" panose="02020603050405020304" pitchFamily="18" charset="0"/>
                <a:ea typeface="Times New Roman" panose="02020603050405020304" pitchFamily="18" charset="0"/>
              </a:rPr>
              <a:t> </a:t>
            </a:r>
            <a:endParaRPr lang="en-US" sz="1900" dirty="0"/>
          </a:p>
        </p:txBody>
      </p:sp>
      <p:sp>
        <p:nvSpPr>
          <p:cNvPr id="4" name="Content Placeholder 3">
            <a:extLst>
              <a:ext uri="{FF2B5EF4-FFF2-40B4-BE49-F238E27FC236}">
                <a16:creationId xmlns:a16="http://schemas.microsoft.com/office/drawing/2014/main" id="{DDCB7B46-9E6A-7439-6069-8287A8A0F7F5}"/>
              </a:ext>
            </a:extLst>
          </p:cNvPr>
          <p:cNvSpPr>
            <a:spLocks noGrp="1"/>
          </p:cNvSpPr>
          <p:nvPr>
            <p:ph sz="half" idx="2"/>
          </p:nvPr>
        </p:nvSpPr>
        <p:spPr/>
        <p:txBody>
          <a:bodyPr>
            <a:noAutofit/>
          </a:bodyPr>
          <a:lstStyle/>
          <a:p>
            <a:pPr marL="0" indent="0">
              <a:buNone/>
            </a:pPr>
            <a:r>
              <a:rPr lang="en-US" sz="1900" i="1" dirty="0"/>
              <a:t>Two states hold to the contrary:</a:t>
            </a:r>
            <a:endParaRPr lang="en-US" sz="1900" dirty="0"/>
          </a:p>
          <a:p>
            <a:pPr marL="0" indent="0">
              <a:buNone/>
            </a:pPr>
            <a:r>
              <a:rPr lang="en-US" sz="1900" dirty="0">
                <a:solidFill>
                  <a:srgbClr val="000000"/>
                </a:solidFill>
                <a:latin typeface="Times New Roman" panose="02020603050405020304" pitchFamily="18" charset="0"/>
                <a:ea typeface="Calibri" panose="020F0502020204030204" pitchFamily="34" charset="0"/>
              </a:rPr>
              <a:t>Mother’s misrepresentation of paternity is “a classic case” of fraud. </a:t>
            </a:r>
            <a:r>
              <a:rPr lang="en-US" sz="1900" i="1" dirty="0" err="1">
                <a:solidFill>
                  <a:srgbClr val="000000"/>
                </a:solidFill>
                <a:effectLst/>
                <a:latin typeface="Times New Roman" panose="02020603050405020304" pitchFamily="18" charset="0"/>
                <a:ea typeface="Calibri" panose="020F0502020204030204" pitchFamily="34" charset="0"/>
              </a:rPr>
              <a:t>Denzik</a:t>
            </a:r>
            <a:r>
              <a:rPr lang="en-US" sz="1900" i="1" dirty="0">
                <a:solidFill>
                  <a:srgbClr val="000000"/>
                </a:solidFill>
                <a:effectLst/>
                <a:latin typeface="Times New Roman" panose="02020603050405020304" pitchFamily="18" charset="0"/>
                <a:ea typeface="Calibri" panose="020F0502020204030204" pitchFamily="34" charset="0"/>
              </a:rPr>
              <a:t> v. </a:t>
            </a:r>
            <a:r>
              <a:rPr lang="en-US" sz="1900" i="1" dirty="0" err="1">
                <a:solidFill>
                  <a:srgbClr val="000000"/>
                </a:solidFill>
                <a:effectLst/>
                <a:latin typeface="Times New Roman" panose="02020603050405020304" pitchFamily="18" charset="0"/>
                <a:ea typeface="Calibri" panose="020F0502020204030204" pitchFamily="34" charset="0"/>
              </a:rPr>
              <a:t>Denzik</a:t>
            </a:r>
            <a:r>
              <a:rPr lang="en-US" sz="1900" i="1" dirty="0">
                <a:solidFill>
                  <a:srgbClr val="000000"/>
                </a:solidFill>
                <a:effectLst/>
                <a:latin typeface="Times New Roman" panose="02020603050405020304" pitchFamily="18" charset="0"/>
                <a:ea typeface="Calibri" panose="020F0502020204030204" pitchFamily="34" charset="0"/>
              </a:rPr>
              <a:t>,</a:t>
            </a:r>
            <a:r>
              <a:rPr lang="en-US" sz="1900" dirty="0">
                <a:solidFill>
                  <a:srgbClr val="000000"/>
                </a:solidFill>
                <a:effectLst/>
                <a:latin typeface="Times New Roman" panose="02020603050405020304" pitchFamily="18" charset="0"/>
                <a:ea typeface="Calibri" panose="020F0502020204030204" pitchFamily="34" charset="0"/>
              </a:rPr>
              <a:t> 197 S.W. 3d 108 (Ky 2006).</a:t>
            </a:r>
            <a:endParaRPr lang="en-US" sz="1900" dirty="0">
              <a:solidFill>
                <a:srgbClr val="000000"/>
              </a:solidFill>
              <a:latin typeface="Times New Roman" panose="02020603050405020304" pitchFamily="18" charset="0"/>
            </a:endParaRPr>
          </a:p>
          <a:p>
            <a:pPr marL="0" indent="0">
              <a:buNone/>
            </a:pPr>
            <a:r>
              <a:rPr lang="en-US" sz="1900" dirty="0">
                <a:solidFill>
                  <a:srgbClr val="3D3D3D"/>
                </a:solidFill>
                <a:effectLst/>
                <a:latin typeface="Times New Roman" panose="02020603050405020304" pitchFamily="18" charset="0"/>
                <a:ea typeface="Calibri" panose="020F0502020204030204" pitchFamily="34" charset="0"/>
              </a:rPr>
              <a:t>“Nothing in this subsection (b) shall preclude the issuance of a judgment against the mother or actual biological father of the child or children in favor of the [nonbiological </a:t>
            </a:r>
            <a:r>
              <a:rPr lang="en-US" sz="1900">
                <a:solidFill>
                  <a:srgbClr val="3D3D3D"/>
                </a:solidFill>
                <a:effectLst/>
                <a:latin typeface="Times New Roman" panose="02020603050405020304" pitchFamily="18" charset="0"/>
                <a:ea typeface="Calibri" panose="020F0502020204030204" pitchFamily="34" charset="0"/>
              </a:rPr>
              <a:t>legal father].” </a:t>
            </a:r>
            <a:r>
              <a:rPr lang="en-US" sz="1900" cap="small" dirty="0">
                <a:solidFill>
                  <a:srgbClr val="3D3D3D"/>
                </a:solidFill>
                <a:latin typeface="Times New Roman" panose="02020603050405020304" pitchFamily="18" charset="0"/>
                <a:ea typeface="Calibri" panose="020F0502020204030204" pitchFamily="34" charset="0"/>
              </a:rPr>
              <a:t>Tenn</a:t>
            </a:r>
            <a:r>
              <a:rPr lang="en-US" sz="1900" cap="small" dirty="0">
                <a:effectLst/>
                <a:latin typeface="Times New Roman" panose="02020603050405020304" pitchFamily="18" charset="0"/>
                <a:ea typeface="Calibri" panose="020F0502020204030204" pitchFamily="34" charset="0"/>
              </a:rPr>
              <a:t>. Code Ann.</a:t>
            </a:r>
            <a:r>
              <a:rPr lang="en-US" sz="1900" dirty="0">
                <a:effectLst/>
                <a:latin typeface="Times New Roman" panose="02020603050405020304" pitchFamily="18" charset="0"/>
                <a:ea typeface="Calibri" panose="020F0502020204030204" pitchFamily="34" charset="0"/>
              </a:rPr>
              <a:t> §</a:t>
            </a:r>
            <a:r>
              <a:rPr lang="en-US" sz="1900" b="1" dirty="0">
                <a:effectLst/>
                <a:latin typeface="Times New Roman" panose="02020603050405020304" pitchFamily="18" charset="0"/>
                <a:ea typeface="Calibri" panose="020F0502020204030204" pitchFamily="34" charset="0"/>
              </a:rPr>
              <a:t> </a:t>
            </a:r>
            <a:r>
              <a:rPr lang="en-US" sz="1900" dirty="0">
                <a:solidFill>
                  <a:srgbClr val="3D3D3D"/>
                </a:solidFill>
                <a:effectLst/>
                <a:latin typeface="Times New Roman" panose="02020603050405020304" pitchFamily="18" charset="0"/>
                <a:ea typeface="Calibri" panose="020F0502020204030204" pitchFamily="34" charset="0"/>
              </a:rPr>
              <a:t>36-2-309(b).</a:t>
            </a:r>
            <a:endParaRPr lang="en-US" sz="1900" dirty="0"/>
          </a:p>
        </p:txBody>
      </p:sp>
    </p:spTree>
    <p:extLst>
      <p:ext uri="{BB962C8B-B14F-4D97-AF65-F5344CB8AC3E}">
        <p14:creationId xmlns:p14="http://schemas.microsoft.com/office/powerpoint/2010/main" val="148365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0D9066-D0B8-92FB-712A-E088EB84B050}"/>
              </a:ext>
            </a:extLst>
          </p:cNvPr>
          <p:cNvSpPr>
            <a:spLocks noGrp="1"/>
          </p:cNvSpPr>
          <p:nvPr>
            <p:ph type="title"/>
          </p:nvPr>
        </p:nvSpPr>
        <p:spPr>
          <a:solidFill>
            <a:schemeClr val="accent1">
              <a:lumMod val="75000"/>
            </a:schemeClr>
          </a:solidFill>
        </p:spPr>
        <p:txBody>
          <a:bodyPr/>
          <a:lstStyle/>
          <a:p>
            <a:r>
              <a:rPr lang="en-US" dirty="0">
                <a:solidFill>
                  <a:schemeClr val="bg1"/>
                </a:solidFill>
              </a:rPr>
              <a:t>Enforcement: arrearages</a:t>
            </a:r>
          </a:p>
        </p:txBody>
      </p:sp>
      <p:sp>
        <p:nvSpPr>
          <p:cNvPr id="5" name="Content Placeholder 4">
            <a:extLst>
              <a:ext uri="{FF2B5EF4-FFF2-40B4-BE49-F238E27FC236}">
                <a16:creationId xmlns:a16="http://schemas.microsoft.com/office/drawing/2014/main" id="{3F86607F-2CD9-1E1E-0510-212D0961C4BC}"/>
              </a:ext>
            </a:extLst>
          </p:cNvPr>
          <p:cNvSpPr>
            <a:spLocks noGrp="1"/>
          </p:cNvSpPr>
          <p:nvPr>
            <p:ph sz="half" idx="1"/>
          </p:nvPr>
        </p:nvSpPr>
        <p:spPr/>
        <p:txBody>
          <a:bodyPr>
            <a:normAutofit/>
          </a:bodyPr>
          <a:lstStyle/>
          <a:p>
            <a:pPr marL="0" indent="0">
              <a:buNone/>
            </a:pPr>
            <a:r>
              <a:rPr lang="en-US" sz="2000" i="1" dirty="0"/>
              <a:t>General rule: </a:t>
            </a:r>
            <a:r>
              <a:rPr lang="en-US" sz="2000" dirty="0"/>
              <a:t>Support is vested when due and cannot be forgiven or modified except prospectively. </a:t>
            </a:r>
          </a:p>
          <a:p>
            <a:pPr marL="0" indent="0">
              <a:buNone/>
            </a:pPr>
            <a:r>
              <a:rPr lang="en-US" sz="2000" i="1" dirty="0"/>
              <a:t>Exception: </a:t>
            </a:r>
            <a:r>
              <a:rPr lang="en-US" sz="2000" dirty="0"/>
              <a:t>A payor’s arrearages may be forgiven for a period in which a child lived with the payor.</a:t>
            </a:r>
          </a:p>
          <a:p>
            <a:pPr marL="0" indent="0">
              <a:buNone/>
            </a:pPr>
            <a:r>
              <a:rPr lang="en-US" sz="2000" i="1" dirty="0"/>
              <a:t>Exception: </a:t>
            </a:r>
            <a:r>
              <a:rPr lang="en-US" sz="2000" dirty="0"/>
              <a:t>A payor’s arrearages may be excused based on a child’s emancipation.</a:t>
            </a:r>
          </a:p>
        </p:txBody>
      </p:sp>
      <p:sp>
        <p:nvSpPr>
          <p:cNvPr id="6" name="Content Placeholder 5">
            <a:extLst>
              <a:ext uri="{FF2B5EF4-FFF2-40B4-BE49-F238E27FC236}">
                <a16:creationId xmlns:a16="http://schemas.microsoft.com/office/drawing/2014/main" id="{21C6CE3F-3535-6126-E841-DAF6C522290F}"/>
              </a:ext>
            </a:extLst>
          </p:cNvPr>
          <p:cNvSpPr>
            <a:spLocks noGrp="1"/>
          </p:cNvSpPr>
          <p:nvPr>
            <p:ph sz="half" idx="2"/>
          </p:nvPr>
        </p:nvSpPr>
        <p:spPr/>
        <p:txBody>
          <a:bodyPr>
            <a:normAutofit/>
          </a:bodyPr>
          <a:lstStyle/>
          <a:p>
            <a:pPr marL="0" indent="0">
              <a:buNone/>
            </a:pPr>
            <a:r>
              <a:rPr lang="en-US" sz="2000" i="1" dirty="0"/>
              <a:t>Wallace v. Wallace: </a:t>
            </a:r>
            <a:r>
              <a:rPr lang="en-US" sz="2000" dirty="0"/>
              <a:t>A father was not entitled to credit against arrearages based on a change in custody; their agreement stated that child support could be altered only by court order.</a:t>
            </a:r>
          </a:p>
          <a:p>
            <a:pPr marL="0" indent="0">
              <a:buNone/>
            </a:pPr>
            <a:r>
              <a:rPr lang="en-US" sz="2000" dirty="0"/>
              <a:t>NOTE: In recent years, the appellate courts have held that it is error to refuse to forgive arrearages based on a change in custody or emancipation.</a:t>
            </a:r>
          </a:p>
        </p:txBody>
      </p:sp>
    </p:spTree>
    <p:extLst>
      <p:ext uri="{BB962C8B-B14F-4D97-AF65-F5344CB8AC3E}">
        <p14:creationId xmlns:p14="http://schemas.microsoft.com/office/powerpoint/2010/main" val="41578728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5D66CED-F1E9-BAAA-3285-53FD906B8414}"/>
              </a:ext>
            </a:extLst>
          </p:cNvPr>
          <p:cNvSpPr>
            <a:spLocks noGrp="1"/>
          </p:cNvSpPr>
          <p:nvPr>
            <p:ph type="title"/>
          </p:nvPr>
        </p:nvSpPr>
        <p:spPr>
          <a:solidFill>
            <a:schemeClr val="accent1">
              <a:lumMod val="75000"/>
            </a:schemeClr>
          </a:solidFill>
        </p:spPr>
        <p:txBody>
          <a:bodyPr/>
          <a:lstStyle/>
          <a:p>
            <a:r>
              <a:rPr lang="en-US" dirty="0">
                <a:solidFill>
                  <a:schemeClr val="bg1"/>
                </a:solidFill>
              </a:rPr>
              <a:t>Ballard v. Ballard</a:t>
            </a:r>
          </a:p>
        </p:txBody>
      </p:sp>
      <p:sp>
        <p:nvSpPr>
          <p:cNvPr id="6" name="Content Placeholder 5">
            <a:extLst>
              <a:ext uri="{FF2B5EF4-FFF2-40B4-BE49-F238E27FC236}">
                <a16:creationId xmlns:a16="http://schemas.microsoft.com/office/drawing/2014/main" id="{7A4435DA-3E5C-3285-98ED-DA6F71539059}"/>
              </a:ext>
            </a:extLst>
          </p:cNvPr>
          <p:cNvSpPr>
            <a:spLocks noGrp="1"/>
          </p:cNvSpPr>
          <p:nvPr>
            <p:ph idx="1"/>
          </p:nvPr>
        </p:nvSpPr>
        <p:spPr/>
        <p:txBody>
          <a:bodyPr>
            <a:noAutofit/>
          </a:bodyPr>
          <a:lstStyle/>
          <a:p>
            <a:pPr marL="0" indent="0">
              <a:buNone/>
            </a:pPr>
            <a:r>
              <a:rPr lang="en-US" sz="2200" dirty="0">
                <a:solidFill>
                  <a:srgbClr val="000000"/>
                </a:solidFill>
                <a:latin typeface="Times New Roman" panose="02020603050405020304" pitchFamily="18" charset="0"/>
                <a:ea typeface="Calibri" panose="020F0502020204030204" pitchFamily="34" charset="0"/>
              </a:rPr>
              <a:t>In 2019, the supreme court created a new rule governing a nonbiological father’s right to maintain a relationship with a child.</a:t>
            </a:r>
          </a:p>
          <a:p>
            <a:pPr>
              <a:buFontTx/>
              <a:buChar char="-"/>
            </a:pPr>
            <a:r>
              <a:rPr lang="en-US" sz="2200" dirty="0">
                <a:solidFill>
                  <a:srgbClr val="000000"/>
                </a:solidFill>
                <a:latin typeface="Times New Roman" panose="02020603050405020304" pitchFamily="18" charset="0"/>
                <a:ea typeface="Calibri" panose="020F0502020204030204" pitchFamily="34" charset="0"/>
              </a:rPr>
              <a:t>If the biological father is “in the picture” the nonbiological father is treated as a third party and must overcome the natural parent presumption.</a:t>
            </a:r>
          </a:p>
          <a:p>
            <a:pPr>
              <a:buFontTx/>
              <a:buChar char="-"/>
            </a:pPr>
            <a:r>
              <a:rPr lang="en-US" sz="2200" dirty="0">
                <a:solidFill>
                  <a:srgbClr val="000000"/>
                </a:solidFill>
                <a:latin typeface="Times New Roman" panose="02020603050405020304" pitchFamily="18" charset="0"/>
                <a:ea typeface="Calibri" panose="020F0502020204030204" pitchFamily="34" charset="0"/>
              </a:rPr>
              <a:t>If the biological father is not in the picture,  </a:t>
            </a:r>
            <a:r>
              <a:rPr lang="en-US" sz="2200" spc="-5" dirty="0">
                <a:solidFill>
                  <a:srgbClr val="000000"/>
                </a:solidFill>
                <a:effectLst/>
                <a:latin typeface="Times New Roman" panose="02020603050405020304" pitchFamily="18" charset="0"/>
                <a:ea typeface="Calibri" panose="020F0502020204030204" pitchFamily="34" charset="0"/>
              </a:rPr>
              <a:t>a man who acted in loco parentis is entitled to parental status equal to the child’s mother in a custody action.</a:t>
            </a:r>
            <a:r>
              <a:rPr lang="en-US" sz="2200" dirty="0">
                <a:effectLst/>
              </a:rPr>
              <a:t> </a:t>
            </a:r>
            <a:r>
              <a:rPr lang="en-US" sz="2200" dirty="0">
                <a:solidFill>
                  <a:srgbClr val="000000"/>
                </a:solidFill>
                <a:latin typeface="Times New Roman" panose="02020603050405020304" pitchFamily="18" charset="0"/>
              </a:rPr>
              <a:t> </a:t>
            </a:r>
          </a:p>
          <a:p>
            <a:pPr marL="0" indent="0">
              <a:buNone/>
            </a:pPr>
            <a:endParaRPr lang="en-US" sz="2200" i="1" dirty="0">
              <a:solidFill>
                <a:srgbClr val="000000"/>
              </a:solidFill>
              <a:effectLst/>
              <a:latin typeface="Times New Roman" panose="02020603050405020304" pitchFamily="18" charset="0"/>
              <a:ea typeface="Calibri" panose="020F0502020204030204" pitchFamily="34" charset="0"/>
            </a:endParaRPr>
          </a:p>
          <a:p>
            <a:pPr marL="0" indent="0">
              <a:buNone/>
            </a:pPr>
            <a:endParaRPr lang="en-US" sz="2200" i="1" dirty="0">
              <a:solidFill>
                <a:srgbClr val="000000"/>
              </a:solidFill>
              <a:latin typeface="Times New Roman" panose="02020603050405020304" pitchFamily="18" charset="0"/>
              <a:ea typeface="Calibri" panose="020F0502020204030204" pitchFamily="34" charset="0"/>
            </a:endParaRPr>
          </a:p>
        </p:txBody>
      </p:sp>
      <p:sp>
        <p:nvSpPr>
          <p:cNvPr id="7" name="Text Placeholder 6">
            <a:extLst>
              <a:ext uri="{FF2B5EF4-FFF2-40B4-BE49-F238E27FC236}">
                <a16:creationId xmlns:a16="http://schemas.microsoft.com/office/drawing/2014/main" id="{4DDE6CB3-3DFB-CA62-8025-C76799A01E1F}"/>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654904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8757DB1-714B-2F2D-AA02-F28F6EC12231}"/>
              </a:ext>
            </a:extLst>
          </p:cNvPr>
          <p:cNvSpPr>
            <a:spLocks noGrp="1"/>
          </p:cNvSpPr>
          <p:nvPr>
            <p:ph type="title"/>
          </p:nvPr>
        </p:nvSpPr>
        <p:spPr>
          <a:solidFill>
            <a:schemeClr val="accent1">
              <a:lumMod val="75000"/>
            </a:schemeClr>
          </a:solidFill>
        </p:spPr>
        <p:txBody>
          <a:bodyPr/>
          <a:lstStyle/>
          <a:p>
            <a:r>
              <a:rPr lang="en-US" dirty="0">
                <a:solidFill>
                  <a:schemeClr val="bg1"/>
                </a:solidFill>
              </a:rPr>
              <a:t>Kelly v. </a:t>
            </a:r>
            <a:r>
              <a:rPr lang="en-US" dirty="0" err="1">
                <a:solidFill>
                  <a:schemeClr val="bg1"/>
                </a:solidFill>
              </a:rPr>
              <a:t>kelly</a:t>
            </a:r>
            <a:endParaRPr lang="en-US" dirty="0">
              <a:solidFill>
                <a:schemeClr val="bg1"/>
              </a:solidFill>
            </a:endParaRPr>
          </a:p>
        </p:txBody>
      </p:sp>
      <p:sp>
        <p:nvSpPr>
          <p:cNvPr id="6" name="Content Placeholder 5">
            <a:extLst>
              <a:ext uri="{FF2B5EF4-FFF2-40B4-BE49-F238E27FC236}">
                <a16:creationId xmlns:a16="http://schemas.microsoft.com/office/drawing/2014/main" id="{AE2CC0F9-FCEF-05FE-1B34-30B841682D1C}"/>
              </a:ext>
            </a:extLst>
          </p:cNvPr>
          <p:cNvSpPr>
            <a:spLocks noGrp="1"/>
          </p:cNvSpPr>
          <p:nvPr>
            <p:ph idx="1"/>
          </p:nvPr>
        </p:nvSpPr>
        <p:spPr/>
        <p:txBody>
          <a:bodyPr>
            <a:normAutofit/>
          </a:bodyPr>
          <a:lstStyle/>
          <a:p>
            <a:pPr marL="0" indent="0">
              <a:buNone/>
            </a:pPr>
            <a:r>
              <a:rPr lang="en-US" sz="2200" dirty="0"/>
              <a:t>A father was not entitled to a credit against arrearages for payments for daughter’s cheerleading pursuant to an out-of-court agreement -- they were a voluntary undertaking on his part.</a:t>
            </a:r>
          </a:p>
          <a:p>
            <a:pPr marL="0" indent="0">
              <a:buNone/>
            </a:pPr>
            <a:endParaRPr lang="en-US" sz="2200" dirty="0"/>
          </a:p>
          <a:p>
            <a:pPr marL="0" indent="0">
              <a:buNone/>
            </a:pPr>
            <a:r>
              <a:rPr lang="en-US" sz="2200" dirty="0"/>
              <a:t>A parent may receive credit against arrearages for direct payments ONLY for basic necessities that would be covered by child support.</a:t>
            </a:r>
          </a:p>
        </p:txBody>
      </p:sp>
      <p:sp>
        <p:nvSpPr>
          <p:cNvPr id="7" name="Text Placeholder 6">
            <a:extLst>
              <a:ext uri="{FF2B5EF4-FFF2-40B4-BE49-F238E27FC236}">
                <a16:creationId xmlns:a16="http://schemas.microsoft.com/office/drawing/2014/main" id="{DD78D88D-37E5-650A-EF69-E8AAE2885073}"/>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1726811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8745D-D95C-0BBE-2912-2911A7F96BE8}"/>
              </a:ext>
            </a:extLst>
          </p:cNvPr>
          <p:cNvSpPr>
            <a:spLocks noGrp="1"/>
          </p:cNvSpPr>
          <p:nvPr>
            <p:ph type="title"/>
          </p:nvPr>
        </p:nvSpPr>
        <p:spPr>
          <a:solidFill>
            <a:schemeClr val="accent1">
              <a:lumMod val="75000"/>
            </a:schemeClr>
          </a:solidFill>
        </p:spPr>
        <p:txBody>
          <a:bodyPr/>
          <a:lstStyle/>
          <a:p>
            <a:r>
              <a:rPr lang="en-US" dirty="0">
                <a:solidFill>
                  <a:schemeClr val="bg1"/>
                </a:solidFill>
              </a:rPr>
              <a:t>Seals v. </a:t>
            </a:r>
            <a:r>
              <a:rPr lang="en-US" dirty="0" err="1">
                <a:solidFill>
                  <a:schemeClr val="bg1"/>
                </a:solidFill>
              </a:rPr>
              <a:t>stanton</a:t>
            </a:r>
            <a:endParaRPr lang="en-US" dirty="0">
              <a:solidFill>
                <a:schemeClr val="bg1"/>
              </a:solidFill>
            </a:endParaRPr>
          </a:p>
        </p:txBody>
      </p:sp>
      <p:sp>
        <p:nvSpPr>
          <p:cNvPr id="3" name="Content Placeholder 2">
            <a:extLst>
              <a:ext uri="{FF2B5EF4-FFF2-40B4-BE49-F238E27FC236}">
                <a16:creationId xmlns:a16="http://schemas.microsoft.com/office/drawing/2014/main" id="{32D1E1DA-2B06-55F3-39DE-C84C24FD2283}"/>
              </a:ext>
            </a:extLst>
          </p:cNvPr>
          <p:cNvSpPr>
            <a:spLocks noGrp="1"/>
          </p:cNvSpPr>
          <p:nvPr>
            <p:ph idx="1"/>
          </p:nvPr>
        </p:nvSpPr>
        <p:spPr/>
        <p:txBody>
          <a:bodyPr/>
          <a:lstStyle/>
          <a:p>
            <a:pPr marL="0" indent="0">
              <a:buNone/>
            </a:pPr>
            <a:r>
              <a:rPr lang="en-US" sz="2200" dirty="0"/>
              <a:t>March 7 – Hearing date; continued indefinitely; parties later agreed to April 7 hearing date</a:t>
            </a:r>
          </a:p>
          <a:p>
            <a:pPr marL="0" indent="0">
              <a:buNone/>
            </a:pPr>
            <a:r>
              <a:rPr lang="en-US" sz="2200" dirty="0"/>
              <a:t>April 6 – wife retained new counsel who requested continuance, which was denied</a:t>
            </a:r>
          </a:p>
          <a:p>
            <a:pPr marL="0" indent="0">
              <a:buNone/>
            </a:pPr>
            <a:r>
              <a:rPr lang="en-US" sz="2200" dirty="0"/>
              <a:t>New counsel informed the court by email they would not appear on April 7</a:t>
            </a:r>
          </a:p>
          <a:p>
            <a:pPr marL="0" indent="0">
              <a:buNone/>
            </a:pPr>
            <a:r>
              <a:rPr lang="en-US" sz="2200" dirty="0"/>
              <a:t>April 7 – Chancellor held former attorney, new attorneys, and wife in contempt and fined them $250/day</a:t>
            </a:r>
          </a:p>
          <a:p>
            <a:pPr marL="0" indent="0">
              <a:buNone/>
            </a:pPr>
            <a:endParaRPr lang="en-US" dirty="0"/>
          </a:p>
        </p:txBody>
      </p:sp>
      <p:sp>
        <p:nvSpPr>
          <p:cNvPr id="4" name="Text Placeholder 3">
            <a:extLst>
              <a:ext uri="{FF2B5EF4-FFF2-40B4-BE49-F238E27FC236}">
                <a16:creationId xmlns:a16="http://schemas.microsoft.com/office/drawing/2014/main" id="{5F4A5DD5-81CC-BC52-6CD3-DAF3F4D7FF2E}"/>
              </a:ext>
            </a:extLst>
          </p:cNvPr>
          <p:cNvSpPr>
            <a:spLocks noGrp="1"/>
          </p:cNvSpPr>
          <p:nvPr>
            <p:ph type="body" sz="half" idx="2"/>
          </p:nvPr>
        </p:nvSpPr>
        <p:spPr/>
        <p:txBody>
          <a:bodyPr>
            <a:normAutofit/>
          </a:bodyPr>
          <a:lstStyle/>
          <a:p>
            <a:r>
              <a:rPr lang="en-US" sz="2000" dirty="0"/>
              <a:t>Criminal contempt</a:t>
            </a:r>
          </a:p>
        </p:txBody>
      </p:sp>
    </p:spTree>
    <p:extLst>
      <p:ext uri="{BB962C8B-B14F-4D97-AF65-F5344CB8AC3E}">
        <p14:creationId xmlns:p14="http://schemas.microsoft.com/office/powerpoint/2010/main" val="511453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9F43018-E3EE-F070-7BA0-E00D3FD0FC21}"/>
              </a:ext>
            </a:extLst>
          </p:cNvPr>
          <p:cNvSpPr>
            <a:spLocks noGrp="1"/>
          </p:cNvSpPr>
          <p:nvPr>
            <p:ph type="title"/>
          </p:nvPr>
        </p:nvSpPr>
        <p:spPr>
          <a:solidFill>
            <a:schemeClr val="accent1">
              <a:lumMod val="75000"/>
            </a:schemeClr>
          </a:solidFill>
        </p:spPr>
        <p:txBody>
          <a:bodyPr/>
          <a:lstStyle/>
          <a:p>
            <a:r>
              <a:rPr lang="en-US" dirty="0">
                <a:solidFill>
                  <a:schemeClr val="bg1"/>
                </a:solidFill>
              </a:rPr>
              <a:t>Criminal contempt</a:t>
            </a:r>
          </a:p>
        </p:txBody>
      </p:sp>
      <p:sp>
        <p:nvSpPr>
          <p:cNvPr id="6" name="Content Placeholder 5">
            <a:extLst>
              <a:ext uri="{FF2B5EF4-FFF2-40B4-BE49-F238E27FC236}">
                <a16:creationId xmlns:a16="http://schemas.microsoft.com/office/drawing/2014/main" id="{F4CE8691-C408-E9E9-C8F2-EEB9CF3F0F9C}"/>
              </a:ext>
            </a:extLst>
          </p:cNvPr>
          <p:cNvSpPr>
            <a:spLocks noGrp="1"/>
          </p:cNvSpPr>
          <p:nvPr>
            <p:ph sz="half" idx="1"/>
          </p:nvPr>
        </p:nvSpPr>
        <p:spPr/>
        <p:txBody>
          <a:bodyPr>
            <a:noAutofit/>
          </a:bodyPr>
          <a:lstStyle/>
          <a:p>
            <a:pPr marL="0" indent="0">
              <a:buNone/>
            </a:pPr>
            <a:r>
              <a:rPr lang="en-US" sz="2000" dirty="0"/>
              <a:t>Direct criminal contempt</a:t>
            </a:r>
          </a:p>
          <a:p>
            <a:pPr>
              <a:buFontTx/>
              <a:buChar char="-"/>
            </a:pPr>
            <a:r>
              <a:rPr lang="en-US" sz="2000" dirty="0"/>
              <a:t>takes place in the court’s presence</a:t>
            </a:r>
          </a:p>
          <a:p>
            <a:pPr>
              <a:buFontTx/>
              <a:buChar char="-"/>
            </a:pPr>
            <a:r>
              <a:rPr lang="en-US" sz="2000" dirty="0"/>
              <a:t>does not require notice or a hearing</a:t>
            </a:r>
          </a:p>
          <a:p>
            <a:pPr marL="0" indent="0">
              <a:buNone/>
            </a:pPr>
            <a:r>
              <a:rPr lang="en-US" sz="2000" dirty="0"/>
              <a:t>Constructive criminal contempt</a:t>
            </a:r>
          </a:p>
          <a:p>
            <a:pPr>
              <a:buFontTx/>
              <a:buChar char="-"/>
            </a:pPr>
            <a:r>
              <a:rPr lang="en-US" sz="2000" dirty="0"/>
              <a:t>takes place out of the court’s presence</a:t>
            </a:r>
          </a:p>
          <a:p>
            <a:pPr>
              <a:buFontTx/>
              <a:buChar char="-"/>
            </a:pPr>
            <a:r>
              <a:rPr lang="en-US" sz="2000" dirty="0"/>
              <a:t>requires notice and a hearing</a:t>
            </a:r>
          </a:p>
        </p:txBody>
      </p:sp>
      <p:sp>
        <p:nvSpPr>
          <p:cNvPr id="7" name="Content Placeholder 6">
            <a:extLst>
              <a:ext uri="{FF2B5EF4-FFF2-40B4-BE49-F238E27FC236}">
                <a16:creationId xmlns:a16="http://schemas.microsoft.com/office/drawing/2014/main" id="{DB3D7C34-0792-9DEE-2552-7EE24E4CD3A4}"/>
              </a:ext>
            </a:extLst>
          </p:cNvPr>
          <p:cNvSpPr>
            <a:spLocks noGrp="1"/>
          </p:cNvSpPr>
          <p:nvPr>
            <p:ph sz="half" idx="2"/>
          </p:nvPr>
        </p:nvSpPr>
        <p:spPr/>
        <p:txBody>
          <a:bodyPr>
            <a:noAutofit/>
          </a:bodyPr>
          <a:lstStyle/>
          <a:p>
            <a:pPr marL="0" indent="0">
              <a:buNone/>
            </a:pPr>
            <a:r>
              <a:rPr lang="en-US" sz="2000" i="1" dirty="0"/>
              <a:t>Seals v. Stanton:</a:t>
            </a:r>
          </a:p>
          <a:p>
            <a:pPr marL="0" indent="0">
              <a:buNone/>
            </a:pPr>
            <a:r>
              <a:rPr lang="en-US" sz="2000" dirty="0"/>
              <a:t>Attorneys who emailed a court their intention not to attend a hearing were in direct criminal contempt. </a:t>
            </a:r>
          </a:p>
          <a:p>
            <a:pPr marL="0" indent="0">
              <a:buNone/>
            </a:pPr>
            <a:endParaRPr lang="en-US" sz="2000" dirty="0"/>
          </a:p>
          <a:p>
            <a:pPr marL="0" indent="0">
              <a:buNone/>
            </a:pPr>
            <a:r>
              <a:rPr lang="en-US" sz="2000" dirty="0"/>
              <a:t>An attorney who failed to appear was in constructive criminal contempt and was entitled to notice of the charge and a hearing.</a:t>
            </a:r>
          </a:p>
        </p:txBody>
      </p:sp>
    </p:spTree>
    <p:extLst>
      <p:ext uri="{BB962C8B-B14F-4D97-AF65-F5344CB8AC3E}">
        <p14:creationId xmlns:p14="http://schemas.microsoft.com/office/powerpoint/2010/main" val="3850556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4EA8B-8B56-93AC-0CF6-A4647AC84284}"/>
              </a:ext>
            </a:extLst>
          </p:cNvPr>
          <p:cNvSpPr>
            <a:spLocks noGrp="1"/>
          </p:cNvSpPr>
          <p:nvPr>
            <p:ph type="title"/>
          </p:nvPr>
        </p:nvSpPr>
        <p:spPr>
          <a:solidFill>
            <a:schemeClr val="accent1">
              <a:lumMod val="75000"/>
            </a:schemeClr>
          </a:solidFill>
        </p:spPr>
        <p:txBody>
          <a:bodyPr/>
          <a:lstStyle/>
          <a:p>
            <a:r>
              <a:rPr lang="en-US" dirty="0" err="1">
                <a:solidFill>
                  <a:schemeClr val="bg1"/>
                </a:solidFill>
              </a:rPr>
              <a:t>Haaland</a:t>
            </a:r>
            <a:r>
              <a:rPr lang="en-US" dirty="0">
                <a:solidFill>
                  <a:schemeClr val="bg1"/>
                </a:solidFill>
              </a:rPr>
              <a:t> v. </a:t>
            </a:r>
            <a:r>
              <a:rPr lang="en-US" dirty="0" err="1">
                <a:solidFill>
                  <a:schemeClr val="bg1"/>
                </a:solidFill>
              </a:rPr>
              <a:t>brackeen</a:t>
            </a:r>
            <a:endParaRPr lang="en-US" dirty="0">
              <a:solidFill>
                <a:schemeClr val="bg1"/>
              </a:solidFill>
            </a:endParaRPr>
          </a:p>
        </p:txBody>
      </p:sp>
      <p:sp>
        <p:nvSpPr>
          <p:cNvPr id="5" name="Content Placeholder 4">
            <a:extLst>
              <a:ext uri="{FF2B5EF4-FFF2-40B4-BE49-F238E27FC236}">
                <a16:creationId xmlns:a16="http://schemas.microsoft.com/office/drawing/2014/main" id="{F01B983C-1FC6-4362-31DB-4B14BEA64AFE}"/>
              </a:ext>
            </a:extLst>
          </p:cNvPr>
          <p:cNvSpPr>
            <a:spLocks noGrp="1"/>
          </p:cNvSpPr>
          <p:nvPr>
            <p:ph idx="1"/>
          </p:nvPr>
        </p:nvSpPr>
        <p:spPr/>
        <p:txBody>
          <a:bodyPr/>
          <a:lstStyle/>
          <a:p>
            <a:pPr marL="0" indent="0">
              <a:buNone/>
            </a:pPr>
            <a:r>
              <a:rPr lang="en-US" sz="2200" dirty="0"/>
              <a:t>The Supreme Court upheld the Indian Child Welfare Act provision providing preferences in foster care and adoption</a:t>
            </a:r>
          </a:p>
          <a:p>
            <a:pPr>
              <a:buFontTx/>
              <a:buChar char="-"/>
            </a:pPr>
            <a:r>
              <a:rPr lang="en-US" sz="2200" dirty="0"/>
              <a:t>first, for a child’s relatives;</a:t>
            </a:r>
          </a:p>
          <a:p>
            <a:pPr>
              <a:buFontTx/>
              <a:buChar char="-"/>
            </a:pPr>
            <a:r>
              <a:rPr lang="en-US" sz="2200" dirty="0"/>
              <a:t>second, for members of the child’s tribe; and</a:t>
            </a:r>
          </a:p>
          <a:p>
            <a:pPr>
              <a:buFontTx/>
              <a:buChar char="-"/>
            </a:pPr>
            <a:r>
              <a:rPr lang="en-US" sz="2200" dirty="0"/>
              <a:t>third, for members of other tribes.</a:t>
            </a:r>
          </a:p>
          <a:p>
            <a:pPr>
              <a:buFontTx/>
              <a:buChar char="-"/>
            </a:pPr>
            <a:endParaRPr lang="en-US" sz="2200" dirty="0"/>
          </a:p>
          <a:p>
            <a:pPr marL="0" indent="0">
              <a:buNone/>
            </a:pPr>
            <a:r>
              <a:rPr lang="en-US" sz="2200" dirty="0"/>
              <a:t>The Court held that the statute does not impermissibly intrude on state family law matters. </a:t>
            </a:r>
          </a:p>
          <a:p>
            <a:pPr marL="0" indent="0">
              <a:buNone/>
            </a:pPr>
            <a:endParaRPr lang="en-US" dirty="0"/>
          </a:p>
        </p:txBody>
      </p:sp>
      <p:sp>
        <p:nvSpPr>
          <p:cNvPr id="6" name="Text Placeholder 5">
            <a:extLst>
              <a:ext uri="{FF2B5EF4-FFF2-40B4-BE49-F238E27FC236}">
                <a16:creationId xmlns:a16="http://schemas.microsoft.com/office/drawing/2014/main" id="{D2D0A226-DB81-BA6B-3A7D-2EBD71E24E65}"/>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615431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90F5F-674B-50F4-D75F-88206BC493A2}"/>
              </a:ext>
            </a:extLst>
          </p:cNvPr>
          <p:cNvSpPr>
            <a:spLocks noGrp="1"/>
          </p:cNvSpPr>
          <p:nvPr>
            <p:ph type="title"/>
          </p:nvPr>
        </p:nvSpPr>
        <p:spPr>
          <a:solidFill>
            <a:schemeClr val="accent1">
              <a:lumMod val="75000"/>
            </a:schemeClr>
          </a:solidFill>
        </p:spPr>
        <p:txBody>
          <a:bodyPr/>
          <a:lstStyle/>
          <a:p>
            <a:r>
              <a:rPr lang="en-US" dirty="0" err="1">
                <a:solidFill>
                  <a:schemeClr val="bg1"/>
                </a:solidFill>
              </a:rPr>
              <a:t>Uccjea</a:t>
            </a:r>
            <a:r>
              <a:rPr lang="en-US" dirty="0">
                <a:solidFill>
                  <a:schemeClr val="bg1"/>
                </a:solidFill>
              </a:rPr>
              <a:t> home state jurisdiction</a:t>
            </a:r>
          </a:p>
        </p:txBody>
      </p:sp>
      <p:sp>
        <p:nvSpPr>
          <p:cNvPr id="3" name="Content Placeholder 2">
            <a:extLst>
              <a:ext uri="{FF2B5EF4-FFF2-40B4-BE49-F238E27FC236}">
                <a16:creationId xmlns:a16="http://schemas.microsoft.com/office/drawing/2014/main" id="{C541D187-8971-398D-0568-29811ADAC0C2}"/>
              </a:ext>
            </a:extLst>
          </p:cNvPr>
          <p:cNvSpPr>
            <a:spLocks noGrp="1"/>
          </p:cNvSpPr>
          <p:nvPr>
            <p:ph idx="1"/>
          </p:nvPr>
        </p:nvSpPr>
        <p:spPr/>
        <p:txBody>
          <a:bodyPr>
            <a:normAutofit/>
          </a:bodyPr>
          <a:lstStyle/>
          <a:p>
            <a:pPr marL="0" indent="0">
              <a:buNone/>
            </a:pPr>
            <a:r>
              <a:rPr lang="en-US" sz="2200" dirty="0"/>
              <a:t>Custody jurisdiction lies in a child’s home state – the state where the child has lived for six months </a:t>
            </a:r>
            <a:r>
              <a:rPr lang="en-US" sz="2200" dirty="0">
                <a:highlight>
                  <a:srgbClr val="FFFF00"/>
                </a:highlight>
              </a:rPr>
              <a:t>within six months </a:t>
            </a:r>
            <a:r>
              <a:rPr lang="en-US" sz="2200" dirty="0"/>
              <a:t>of the filing of the action.</a:t>
            </a:r>
          </a:p>
          <a:p>
            <a:pPr marL="0" indent="0">
              <a:buNone/>
            </a:pPr>
            <a:endParaRPr lang="en-US" sz="2200" dirty="0"/>
          </a:p>
          <a:p>
            <a:pPr marL="0" indent="0">
              <a:buNone/>
            </a:pPr>
            <a:r>
              <a:rPr lang="en-US" sz="2200" i="1" dirty="0"/>
              <a:t>Smith v. Banks:  </a:t>
            </a:r>
            <a:r>
              <a:rPr lang="en-US" sz="2200" dirty="0"/>
              <a:t>Mississippi lacked jurisdiction in a case filed within weeks of a mother’s bringing her son from Louisiana to Mississippi and enrolling him in school in Mississippi. </a:t>
            </a:r>
          </a:p>
          <a:p>
            <a:pPr marL="0" indent="0">
              <a:buNone/>
            </a:pPr>
            <a:endParaRPr lang="en-US" sz="2200" dirty="0"/>
          </a:p>
          <a:p>
            <a:pPr marL="0" indent="0">
              <a:buNone/>
            </a:pPr>
            <a:r>
              <a:rPr lang="en-US" sz="2200" dirty="0"/>
              <a:t>Louisiana was the state with jurisdiction to hear a custody action.</a:t>
            </a:r>
          </a:p>
        </p:txBody>
      </p:sp>
      <p:sp>
        <p:nvSpPr>
          <p:cNvPr id="4" name="Text Placeholder 3">
            <a:extLst>
              <a:ext uri="{FF2B5EF4-FFF2-40B4-BE49-F238E27FC236}">
                <a16:creationId xmlns:a16="http://schemas.microsoft.com/office/drawing/2014/main" id="{DB1B212A-AB16-4300-C2C5-69232EA2E586}"/>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2821441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FBB1D-4CB8-AE63-2875-61294D2A5EDC}"/>
              </a:ext>
            </a:extLst>
          </p:cNvPr>
          <p:cNvSpPr>
            <a:spLocks noGrp="1"/>
          </p:cNvSpPr>
          <p:nvPr>
            <p:ph type="title"/>
          </p:nvPr>
        </p:nvSpPr>
        <p:spPr>
          <a:solidFill>
            <a:schemeClr val="accent1">
              <a:lumMod val="75000"/>
            </a:schemeClr>
          </a:solidFill>
        </p:spPr>
        <p:txBody>
          <a:bodyPr/>
          <a:lstStyle/>
          <a:p>
            <a:r>
              <a:rPr lang="en-US" dirty="0">
                <a:solidFill>
                  <a:schemeClr val="bg1"/>
                </a:solidFill>
              </a:rPr>
              <a:t>Denham v. Denham</a:t>
            </a:r>
          </a:p>
        </p:txBody>
      </p:sp>
      <p:sp>
        <p:nvSpPr>
          <p:cNvPr id="3" name="Content Placeholder 2">
            <a:extLst>
              <a:ext uri="{FF2B5EF4-FFF2-40B4-BE49-F238E27FC236}">
                <a16:creationId xmlns:a16="http://schemas.microsoft.com/office/drawing/2014/main" id="{8126DFB7-6E4A-B389-891F-494221E3EBCA}"/>
              </a:ext>
            </a:extLst>
          </p:cNvPr>
          <p:cNvSpPr>
            <a:spLocks noGrp="1"/>
          </p:cNvSpPr>
          <p:nvPr>
            <p:ph idx="1"/>
          </p:nvPr>
        </p:nvSpPr>
        <p:spPr/>
        <p:txBody>
          <a:bodyPr/>
          <a:lstStyle/>
          <a:p>
            <a:pPr marL="0" indent="0">
              <a:buNone/>
            </a:pPr>
            <a:r>
              <a:rPr lang="en-US" sz="2000" dirty="0"/>
              <a:t>When a parent requests that a child testify, a chancellor must</a:t>
            </a:r>
          </a:p>
          <a:p>
            <a:pPr>
              <a:buFontTx/>
              <a:buChar char="-"/>
            </a:pPr>
            <a:r>
              <a:rPr lang="en-US" sz="2000" dirty="0"/>
              <a:t>interview the child in chambers and record the interview;</a:t>
            </a:r>
          </a:p>
          <a:p>
            <a:pPr>
              <a:buFontTx/>
              <a:buChar char="-"/>
            </a:pPr>
            <a:r>
              <a:rPr lang="en-US" sz="2000" dirty="0"/>
              <a:t>determine whether the child is competent to testify and whether the evidence is relevant; AND</a:t>
            </a:r>
          </a:p>
          <a:p>
            <a:pPr>
              <a:buFontTx/>
              <a:buChar char="-"/>
            </a:pPr>
            <a:r>
              <a:rPr lang="en-US" sz="2000" dirty="0"/>
              <a:t>determine whether it is in the child’s best interest to testify.</a:t>
            </a:r>
          </a:p>
          <a:p>
            <a:pPr marL="0" indent="0">
              <a:buNone/>
            </a:pPr>
            <a:r>
              <a:rPr lang="en-US" sz="2000" dirty="0"/>
              <a:t>If the request is denied, the court must make findings in the record of the reason for the denial and what the child’s testimony would have shown.</a:t>
            </a:r>
          </a:p>
          <a:p>
            <a:pPr>
              <a:buFontTx/>
              <a:buChar char="-"/>
            </a:pPr>
            <a:endParaRPr lang="en-US" dirty="0"/>
          </a:p>
        </p:txBody>
      </p:sp>
      <p:sp>
        <p:nvSpPr>
          <p:cNvPr id="4" name="Text Placeholder 3">
            <a:extLst>
              <a:ext uri="{FF2B5EF4-FFF2-40B4-BE49-F238E27FC236}">
                <a16:creationId xmlns:a16="http://schemas.microsoft.com/office/drawing/2014/main" id="{298B4ACD-848B-48D5-EAB8-FA926CD77CD3}"/>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2072899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F72AAE-9E2D-D5E3-94CE-ABAB9689AA35}"/>
              </a:ext>
            </a:extLst>
          </p:cNvPr>
          <p:cNvSpPr>
            <a:spLocks noGrp="1"/>
          </p:cNvSpPr>
          <p:nvPr>
            <p:ph type="title"/>
          </p:nvPr>
        </p:nvSpPr>
        <p:spPr>
          <a:solidFill>
            <a:schemeClr val="accent1">
              <a:lumMod val="75000"/>
            </a:schemeClr>
          </a:solidFill>
        </p:spPr>
        <p:txBody>
          <a:bodyPr>
            <a:normAutofit fontScale="90000"/>
          </a:bodyPr>
          <a:lstStyle/>
          <a:p>
            <a:r>
              <a:rPr lang="en-US" dirty="0">
                <a:solidFill>
                  <a:schemeClr val="bg1"/>
                </a:solidFill>
              </a:rPr>
              <a:t>Paternity disestablishment and paternity fraud suits</a:t>
            </a:r>
          </a:p>
        </p:txBody>
      </p:sp>
      <p:sp>
        <p:nvSpPr>
          <p:cNvPr id="5" name="Content Placeholder 4">
            <a:extLst>
              <a:ext uri="{FF2B5EF4-FFF2-40B4-BE49-F238E27FC236}">
                <a16:creationId xmlns:a16="http://schemas.microsoft.com/office/drawing/2014/main" id="{F15ABB02-4260-8FD6-428C-4274EC981646}"/>
              </a:ext>
            </a:extLst>
          </p:cNvPr>
          <p:cNvSpPr>
            <a:spLocks noGrp="1"/>
          </p:cNvSpPr>
          <p:nvPr>
            <p:ph idx="1"/>
          </p:nvPr>
        </p:nvSpPr>
        <p:spPr/>
        <p:txBody>
          <a:bodyPr>
            <a:normAutofit/>
          </a:bodyPr>
          <a:lstStyle/>
          <a:p>
            <a:pPr marL="457200" indent="-457200">
              <a:buAutoNum type="arabicPeriod"/>
            </a:pPr>
            <a:r>
              <a:rPr lang="en-US" sz="2200" dirty="0"/>
              <a:t>Should a nonbiological legal father be allowed to </a:t>
            </a:r>
            <a:r>
              <a:rPr lang="en-US" sz="2200" i="1" dirty="0"/>
              <a:t>disestablish</a:t>
            </a:r>
            <a:r>
              <a:rPr lang="en-US" sz="2200" dirty="0"/>
              <a:t> his paternity over the objections of the child’s mother?</a:t>
            </a:r>
          </a:p>
          <a:p>
            <a:pPr marL="457200" indent="-457200">
              <a:buAutoNum type="arabicPeriod"/>
            </a:pPr>
            <a:r>
              <a:rPr lang="en-US" sz="2200" dirty="0"/>
              <a:t>If so, should he be allowed to sue for damages in tort and should those damages include previously paid child support?</a:t>
            </a:r>
          </a:p>
          <a:p>
            <a:pPr marL="457200" indent="-457200">
              <a:buAutoNum type="arabicPeriod"/>
            </a:pPr>
            <a:r>
              <a:rPr lang="en-US" sz="2200" dirty="0"/>
              <a:t>Should a nonbiological legal father be allowed to </a:t>
            </a:r>
            <a:r>
              <a:rPr lang="en-US" sz="2200" i="1" dirty="0"/>
              <a:t>maintain</a:t>
            </a:r>
            <a:r>
              <a:rPr lang="en-US" sz="2200" dirty="0"/>
              <a:t> his legal status over the objection of the mother and/or biological father?</a:t>
            </a:r>
          </a:p>
        </p:txBody>
      </p:sp>
      <p:sp>
        <p:nvSpPr>
          <p:cNvPr id="6" name="Text Placeholder 5">
            <a:extLst>
              <a:ext uri="{FF2B5EF4-FFF2-40B4-BE49-F238E27FC236}">
                <a16:creationId xmlns:a16="http://schemas.microsoft.com/office/drawing/2014/main" id="{6FF94007-E3B5-51B7-743B-0F1049D9985A}"/>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135844325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Drafting Premarital Agreement FINAL" id="{AFF9FCB1-9515-1447-8917-E4BD1B751E37}" vid="{6D18D8E4-83A5-8545-A73B-5777CC680C61}"/>
    </a:ext>
  </a:extLst>
</a:theme>
</file>

<file path=docProps/app.xml><?xml version="1.0" encoding="utf-8"?>
<Properties xmlns="http://schemas.openxmlformats.org/officeDocument/2006/extended-properties" xmlns:vt="http://schemas.openxmlformats.org/officeDocument/2006/docPropsVTypes">
  <Template>Jack wms 3</Template>
  <TotalTime>5018</TotalTime>
  <Words>1664</Words>
  <Application>Microsoft Macintosh PowerPoint</Application>
  <PresentationFormat>Widescreen</PresentationFormat>
  <Paragraphs>124</Paragraphs>
  <Slides>20</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Gill Sans MT</vt:lpstr>
      <vt:lpstr>Times New Roman</vt:lpstr>
      <vt:lpstr>Parcel</vt:lpstr>
      <vt:lpstr>Fourth hour: Update part III, paternity disestablishment</vt:lpstr>
      <vt:lpstr>Enforcement: arrearages</vt:lpstr>
      <vt:lpstr>Kelly v. kelly</vt:lpstr>
      <vt:lpstr>Seals v. stanton</vt:lpstr>
      <vt:lpstr>Criminal contempt</vt:lpstr>
      <vt:lpstr>Haaland v. brackeen</vt:lpstr>
      <vt:lpstr>Uccjea home state jurisdiction</vt:lpstr>
      <vt:lpstr>Denham v. Denham</vt:lpstr>
      <vt:lpstr>Paternity disestablishment and paternity fraud suits</vt:lpstr>
      <vt:lpstr>Disestablishment by married father</vt:lpstr>
      <vt:lpstr>Nonmarital father: paternity acknowledgment</vt:lpstr>
      <vt:lpstr>Nonmarital father: paternity action</vt:lpstr>
      <vt:lpstr>Davis v. Davis</vt:lpstr>
      <vt:lpstr>Mcbride v. jones</vt:lpstr>
      <vt:lpstr>DHS v. Ray</vt:lpstr>
      <vt:lpstr>2011 Paternity statute</vt:lpstr>
      <vt:lpstr>Paternity fraud actions</vt:lpstr>
      <vt:lpstr>Paternity fraud in mississippi</vt:lpstr>
      <vt:lpstr>Suits to recover child support</vt:lpstr>
      <vt:lpstr>Ballard v. Ballard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Paternity disestablishment </dc:title>
  <dc:creator>Debbie Bell</dc:creator>
  <cp:lastModifiedBy>Debbie Bell</cp:lastModifiedBy>
  <cp:revision>15</cp:revision>
  <dcterms:created xsi:type="dcterms:W3CDTF">2023-06-03T15:12:55Z</dcterms:created>
  <dcterms:modified xsi:type="dcterms:W3CDTF">2023-07-07T19:20:31Z</dcterms:modified>
</cp:coreProperties>
</file>