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15"/>
  </p:normalViewPr>
  <p:slideViewPr>
    <p:cSldViewPr snapToGrid="0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80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8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3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1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2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0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1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9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2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9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E843AEE-630E-C94F-8FE4-F5DD4723BFF4}" type="datetimeFigureOut">
              <a:rPr lang="en-US" smtClean="0"/>
              <a:t>7/6/23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0D9396C-2004-2343-8E35-16BD4251D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7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A7A86-EAF6-C569-BC90-B09413F02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SeCond</a:t>
            </a:r>
            <a:r>
              <a:rPr lang="en-US" dirty="0">
                <a:solidFill>
                  <a:schemeClr val="tx1"/>
                </a:solidFill>
              </a:rPr>
              <a:t> Hour: Alimony, custody, child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DB1668-9049-6F09-2E83-EDB993CA8B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15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67FD95D-F836-AE5C-DF0C-178D1982C2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Bryant v </a:t>
            </a:r>
            <a:r>
              <a:rPr lang="en-US" dirty="0" err="1">
                <a:solidFill>
                  <a:schemeClr val="bg1"/>
                </a:solidFill>
              </a:rPr>
              <a:t>bryant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086D7-52C3-2887-B0F4-54BD0658B1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33901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000" dirty="0"/>
              <a:t>Custody: Joint physical and legal custody, with the father as the decision-maker in case of dispute.</a:t>
            </a:r>
          </a:p>
          <a:p>
            <a:pPr>
              <a:buFontTx/>
              <a:buChar char="-"/>
            </a:pPr>
            <a:r>
              <a:rPr lang="en-US" sz="2000" dirty="0"/>
              <a:t>Modified: to sole custody in the mother, leaving other provisions intact.</a:t>
            </a:r>
          </a:p>
          <a:p>
            <a:pPr>
              <a:buFontTx/>
              <a:buChar char="-"/>
            </a:pPr>
            <a:r>
              <a:rPr lang="en-US" sz="2000" dirty="0"/>
              <a:t>Chancellor held: The children’s best interest was to attend school where they lived, overriding the father’s choice.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D0D4C0-92ED-2329-9355-5A897FDF0F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i="1" dirty="0"/>
              <a:t>Held: </a:t>
            </a:r>
          </a:p>
          <a:p>
            <a:pPr marL="0" indent="0">
              <a:buNone/>
            </a:pPr>
            <a:r>
              <a:rPr lang="en-US" sz="2000" dirty="0"/>
              <a:t>Chancellors are the guardians of children of divorce, with authority to determine what is in their best interest.</a:t>
            </a:r>
          </a:p>
          <a:p>
            <a:pPr marL="0" indent="0">
              <a:buNone/>
            </a:pPr>
            <a:r>
              <a:rPr lang="en-US" sz="2000" dirty="0"/>
              <a:t>The chancellor was not required to find a material change in circumstances to override the father’s choice.</a:t>
            </a:r>
          </a:p>
          <a:p>
            <a:pPr marL="0" indent="0">
              <a:buNone/>
            </a:pPr>
            <a:r>
              <a:rPr lang="en-US" sz="2000" dirty="0"/>
              <a:t>Parents may not deprive the chancellor of authority by agreement.</a:t>
            </a:r>
          </a:p>
        </p:txBody>
      </p:sp>
    </p:spTree>
    <p:extLst>
      <p:ext uri="{BB962C8B-B14F-4D97-AF65-F5344CB8AC3E}">
        <p14:creationId xmlns:p14="http://schemas.microsoft.com/office/powerpoint/2010/main" val="806771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3ABD4-9156-B887-0F77-9D2CC3D1FBD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Shared parenting deviations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C2A4-5620-B40F-DBB3-07477D9C36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Child support guidelines were based on noncustodial parent visitation 20% of the time.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Mississippi guidelines allow a chancellor to deviate based on “shared parenting.” </a:t>
            </a:r>
            <a:r>
              <a:rPr lang="en-US" sz="2200" cap="small" dirty="0"/>
              <a:t>Miss. Code Ann</a:t>
            </a:r>
            <a:r>
              <a:rPr lang="en-US" sz="2200" dirty="0"/>
              <a:t>. 43-19-103.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7FB03-B266-0514-8B68-EC8FA36410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/>
              <a:t>Wooten v. Wooten: </a:t>
            </a:r>
            <a:r>
              <a:rPr lang="en-US" sz="2000" dirty="0"/>
              <a:t>A chancellor did not abuse his discretion by ordering support under the guidelines for a payor with 40% visitation.</a:t>
            </a:r>
          </a:p>
          <a:p>
            <a:pPr marL="0" indent="0">
              <a:buNone/>
            </a:pPr>
            <a:r>
              <a:rPr lang="en-US" sz="2000" i="1" dirty="0"/>
              <a:t>Doe v. Doe, 341 So. 3d 953 (Miss. Ct. App. 2021). </a:t>
            </a:r>
            <a:r>
              <a:rPr lang="en-US" sz="2000" dirty="0"/>
              <a:t>A chancellor abused her discretion in ordering support under the guidelines for a payor with 42% visitation. </a:t>
            </a:r>
          </a:p>
        </p:txBody>
      </p:sp>
    </p:spTree>
    <p:extLst>
      <p:ext uri="{BB962C8B-B14F-4D97-AF65-F5344CB8AC3E}">
        <p14:creationId xmlns:p14="http://schemas.microsoft.com/office/powerpoint/2010/main" val="3118468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D8E26-33C8-778C-4A9F-28722DD6941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Modification of child support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7D9AC0-9F33-AB92-C4F2-F9B72135E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i="1" dirty="0"/>
              <a:t>Test for modification: </a:t>
            </a:r>
          </a:p>
          <a:p>
            <a:pPr marL="0" indent="0">
              <a:buNone/>
            </a:pPr>
            <a:r>
              <a:rPr lang="en-US" sz="2000" dirty="0"/>
              <a:t>A material change in circumstances of the child, payor, or payee, </a:t>
            </a:r>
          </a:p>
          <a:p>
            <a:pPr marL="0" indent="0">
              <a:buNone/>
            </a:pPr>
            <a:r>
              <a:rPr lang="en-US" sz="2000" dirty="0"/>
              <a:t>that was </a:t>
            </a:r>
            <a:r>
              <a:rPr lang="en-US" sz="2000" dirty="0">
                <a:highlight>
                  <a:srgbClr val="FFFF00"/>
                </a:highlight>
              </a:rPr>
              <a:t>not foreseeable </a:t>
            </a:r>
            <a:r>
              <a:rPr lang="en-US" sz="2000" dirty="0"/>
              <a:t>at the time of the order,</a:t>
            </a:r>
          </a:p>
          <a:p>
            <a:pPr marL="0" indent="0">
              <a:buNone/>
            </a:pPr>
            <a:r>
              <a:rPr lang="en-US" sz="2000" dirty="0"/>
              <a:t>and did not involve a voluntary income reduction by the payor.</a:t>
            </a:r>
          </a:p>
          <a:p>
            <a:pPr marL="0" indent="0">
              <a:buNone/>
            </a:pPr>
            <a:r>
              <a:rPr lang="en-US" sz="2000" i="1" dirty="0"/>
              <a:t>Nowell v. Stewart:  </a:t>
            </a:r>
          </a:p>
          <a:p>
            <a:pPr marL="0" indent="0">
              <a:buNone/>
            </a:pPr>
            <a:r>
              <a:rPr lang="en-US" sz="2000" dirty="0"/>
              <a:t>The question is not whether a child’s diagnosis was foreseeable or known at the time of the order, but whether the amount of her expenses were foreseeable.</a:t>
            </a:r>
            <a:endParaRPr lang="en-US" sz="2000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40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498A4E-B230-C13B-FA21-95CF31C2DF1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Voluntary income loss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392321-EAE9-E152-1ECD-70C8ED1128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i="1" dirty="0"/>
              <a:t>Issue:  </a:t>
            </a:r>
            <a:r>
              <a:rPr lang="en-US" sz="2200" dirty="0"/>
              <a:t>When a support payor makes a choice that leads to income loss, are they prohibited from modification?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Example</a:t>
            </a:r>
            <a:r>
              <a:rPr lang="en-US" sz="2200" dirty="0"/>
              <a:t>: In the past, some states refused to allow modification based on income loss due to incarceration.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758DE-7D67-B3D6-9E5A-2329962BE4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/>
              <a:t>Tolliver v. Tolliver: </a:t>
            </a:r>
            <a:r>
              <a:rPr lang="en-US" sz="2000" dirty="0"/>
              <a:t>A father’s loss of income based on his violation of company rules was voluntary – he was denied modification.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Compare: Braswell v. Braswell</a:t>
            </a:r>
            <a:r>
              <a:rPr lang="en-US" sz="2000" dirty="0"/>
              <a:t>, 336 So. 3d 1121 (Miss. Ct. App. 2021) (allowing modification based on payor’s income loss linked to substance abuse treatment and Covid shutdown).</a:t>
            </a:r>
          </a:p>
        </p:txBody>
      </p:sp>
    </p:spTree>
    <p:extLst>
      <p:ext uri="{BB962C8B-B14F-4D97-AF65-F5344CB8AC3E}">
        <p14:creationId xmlns:p14="http://schemas.microsoft.com/office/powerpoint/2010/main" val="1566725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6CA181-0067-BF15-5E47-BF3EA999DFD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Kelly v. </a:t>
            </a:r>
            <a:r>
              <a:rPr lang="en-US" dirty="0" err="1">
                <a:solidFill>
                  <a:schemeClr val="bg1"/>
                </a:solidFill>
              </a:rPr>
              <a:t>kelly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32C986-672E-3B19-49FA-84D180EB82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Parents’ out-of-court agreement to reduce support from $800 to $550 (and for the father to pay for cheerleading) was not enforceable.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Parents may not agree to reduce support, which belongs to the child, and cannot be modified except by court order.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0BACDA2-B90D-B84B-ECC3-D1965F731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9" y="2638044"/>
            <a:ext cx="4270247" cy="3363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A father who requested modification based on income reduction was denied adjustment of his CA order to MS guidelines.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See</a:t>
            </a:r>
            <a:r>
              <a:rPr lang="en-US" sz="2200" dirty="0"/>
              <a:t> </a:t>
            </a:r>
            <a:r>
              <a:rPr lang="en-US" sz="2200" i="1" dirty="0" err="1"/>
              <a:t>Cadigan</a:t>
            </a:r>
            <a:r>
              <a:rPr lang="en-US" sz="2200" i="1" dirty="0"/>
              <a:t> v. Sullivan </a:t>
            </a:r>
            <a:r>
              <a:rPr lang="en-US" sz="2200" dirty="0"/>
              <a:t>(affirming adjustment of a mother’s FL order to MS guidelines without proof of a material change in circumstances). </a:t>
            </a:r>
          </a:p>
        </p:txBody>
      </p:sp>
    </p:spTree>
    <p:extLst>
      <p:ext uri="{BB962C8B-B14F-4D97-AF65-F5344CB8AC3E}">
        <p14:creationId xmlns:p14="http://schemas.microsoft.com/office/powerpoint/2010/main" val="126927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F4F8DEA-074F-7979-9377-34906D5E8B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Retroactive modification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B7BA1-7859-D87A-F74A-203575F92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Reductions in support </a:t>
            </a:r>
            <a:r>
              <a:rPr lang="en-US" sz="2200" dirty="0">
                <a:highlight>
                  <a:srgbClr val="FFFF00"/>
                </a:highlight>
              </a:rPr>
              <a:t>may only be prospective </a:t>
            </a:r>
            <a:r>
              <a:rPr lang="en-US" sz="2200" dirty="0"/>
              <a:t>from the date of judgment.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Increases in support may be retroactive </a:t>
            </a:r>
            <a:r>
              <a:rPr lang="en-US" sz="2200" dirty="0">
                <a:highlight>
                  <a:srgbClr val="FFFF00"/>
                </a:highlight>
              </a:rPr>
              <a:t>prior to the date of filing,</a:t>
            </a:r>
            <a:r>
              <a:rPr lang="en-US" sz="2200" dirty="0"/>
              <a:t> to the date of the event on which modification is based.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Ponder v. Ponder:  </a:t>
            </a:r>
            <a:r>
              <a:rPr lang="en-US" sz="2200" dirty="0"/>
              <a:t>A chancellor properly ordered a father’s support to be paid retroactive eighteen months prior to the mother’s filing.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A3CC8B3-893A-F39B-8216-22BF6AD29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94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C3441-AD30-282D-0A16-F56AE010F3C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Termination of support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BEF048-9C67-E175-1B2F-E5A6E03FC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i="1" dirty="0"/>
              <a:t>Chancellor: </a:t>
            </a:r>
            <a:r>
              <a:rPr lang="en-US" sz="2200" dirty="0"/>
              <a:t>A boy’s refusal to visit his father for 3 years was “clear and extreme” conduct that justified suspending support unless he resumed visitation.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Court of appeals: </a:t>
            </a:r>
            <a:r>
              <a:rPr lang="en-US" sz="2200" dirty="0"/>
              <a:t>The circumstances fell short of the clear and extreme conduct in prior cases; the father was partly at fault in this case (based on an abusive incident when the boy was 14).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Supreme court: </a:t>
            </a:r>
            <a:r>
              <a:rPr lang="en-US" sz="2200" dirty="0"/>
              <a:t>The court of appeals should have deferred to the chancellor’s finding of clear and extreme conduct. </a:t>
            </a:r>
          </a:p>
        </p:txBody>
      </p:sp>
    </p:spTree>
    <p:extLst>
      <p:ext uri="{BB962C8B-B14F-4D97-AF65-F5344CB8AC3E}">
        <p14:creationId xmlns:p14="http://schemas.microsoft.com/office/powerpoint/2010/main" val="79151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308BFC-A9DB-2D44-4705-8181AE1573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Permanent alimony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55AA86-F306-5AF6-8070-A1403B55B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Permanent alimony characteristics may not be altered by a court.  Permanent alimony 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Tx/>
              <a:buChar char="-"/>
            </a:pPr>
            <a:r>
              <a:rPr lang="en-US" sz="2200" dirty="0"/>
              <a:t>is payable indefinitely,</a:t>
            </a:r>
          </a:p>
          <a:p>
            <a:pPr>
              <a:buFontTx/>
              <a:buChar char="-"/>
            </a:pPr>
            <a:r>
              <a:rPr lang="en-US" sz="2200" dirty="0"/>
              <a:t>is vested when payment is due,</a:t>
            </a:r>
          </a:p>
          <a:p>
            <a:pPr>
              <a:buFontTx/>
              <a:buChar char="-"/>
            </a:pPr>
            <a:r>
              <a:rPr lang="en-US" sz="2200" dirty="0"/>
              <a:t>can be modified based on a material change in circumstances,</a:t>
            </a:r>
          </a:p>
          <a:p>
            <a:pPr>
              <a:buFontTx/>
              <a:buChar char="-"/>
            </a:pPr>
            <a:r>
              <a:rPr lang="en-US" sz="2200" dirty="0"/>
              <a:t>terminates at remarriage of the payee,</a:t>
            </a:r>
          </a:p>
          <a:p>
            <a:pPr>
              <a:buFontTx/>
              <a:buChar char="-"/>
            </a:pPr>
            <a:r>
              <a:rPr lang="en-US" sz="2200" dirty="0"/>
              <a:t>terminates at the death of the payor, and </a:t>
            </a:r>
          </a:p>
          <a:p>
            <a:pPr>
              <a:buFontTx/>
              <a:buChar char="-"/>
            </a:pPr>
            <a:r>
              <a:rPr lang="en-US" sz="2200" dirty="0"/>
              <a:t>terminates at the death of the payee.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B843E1-6F5B-0C53-43A4-C740D2082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7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0638934-6F3F-2246-00C7-498166FE57C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Phang</a:t>
            </a:r>
            <a:r>
              <a:rPr lang="en-US" dirty="0">
                <a:solidFill>
                  <a:schemeClr val="bg1"/>
                </a:solidFill>
              </a:rPr>
              <a:t> v. </a:t>
            </a:r>
            <a:r>
              <a:rPr lang="en-US" dirty="0" err="1">
                <a:solidFill>
                  <a:schemeClr val="bg1"/>
                </a:solidFill>
              </a:rPr>
              <a:t>phang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FF1E0F-509C-A55C-EC99-B4EB80D4CE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/>
              <a:t>Modification must be based on a material, </a:t>
            </a:r>
            <a:r>
              <a:rPr lang="en-US" sz="2200" dirty="0">
                <a:highlight>
                  <a:srgbClr val="FFFF00"/>
                </a:highlight>
              </a:rPr>
              <a:t>unforeseeable </a:t>
            </a:r>
            <a:r>
              <a:rPr lang="en-US" sz="2200" dirty="0"/>
              <a:t>change in circumstances.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The question is </a:t>
            </a:r>
            <a:r>
              <a:rPr lang="en-US" sz="2200" dirty="0">
                <a:highlight>
                  <a:srgbClr val="FFFF00"/>
                </a:highlight>
              </a:rPr>
              <a:t>not whether an event was foreseeable</a:t>
            </a:r>
            <a:r>
              <a:rPr lang="en-US" sz="2200" dirty="0"/>
              <a:t>, but whether the future financial impact of the event was foreseeable. </a:t>
            </a:r>
            <a:r>
              <a:rPr lang="en-US" sz="2200" i="1" dirty="0"/>
              <a:t>Alford v. Alford.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D6807B-2C62-682C-0CB0-D3BD5AB797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i="1" dirty="0"/>
              <a:t>Held:</a:t>
            </a:r>
          </a:p>
          <a:p>
            <a:pPr marL="0" indent="0">
              <a:buNone/>
            </a:pPr>
            <a:r>
              <a:rPr lang="en-US" sz="2200" dirty="0"/>
              <a:t>A chancellor properly awarded alimony based on the husband’s current income even though he planned to retire in two years.</a:t>
            </a:r>
          </a:p>
          <a:p>
            <a:pPr marL="0" indent="0">
              <a:buNone/>
            </a:pPr>
            <a:r>
              <a:rPr lang="en-US" sz="2200" dirty="0"/>
              <a:t>The husband could petition to modify alimony when he retired if his income was reduced.</a:t>
            </a:r>
          </a:p>
        </p:txBody>
      </p:sp>
    </p:spTree>
    <p:extLst>
      <p:ext uri="{BB962C8B-B14F-4D97-AF65-F5344CB8AC3E}">
        <p14:creationId xmlns:p14="http://schemas.microsoft.com/office/powerpoint/2010/main" val="241499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D1F045-6634-0841-4E34-B8D61CD06FD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Rehabilitative alimony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8BA33AF-1EF4-02EC-DE9B-C1CE2111D2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Rehabilitative alimony</a:t>
            </a:r>
          </a:p>
          <a:p>
            <a:pPr>
              <a:buFontTx/>
              <a:buChar char="-"/>
            </a:pPr>
            <a:r>
              <a:rPr lang="en-US" sz="2000" dirty="0"/>
              <a:t>has a fixed ending date,</a:t>
            </a:r>
          </a:p>
          <a:p>
            <a:pPr>
              <a:buFontTx/>
              <a:buChar char="-"/>
            </a:pPr>
            <a:r>
              <a:rPr lang="en-US" sz="2000" dirty="0"/>
              <a:t>is vested when due,</a:t>
            </a:r>
          </a:p>
          <a:p>
            <a:pPr>
              <a:buFontTx/>
              <a:buChar char="-"/>
            </a:pPr>
            <a:r>
              <a:rPr lang="en-US" sz="2000" dirty="0"/>
              <a:t>can be modified,</a:t>
            </a:r>
          </a:p>
          <a:p>
            <a:pPr>
              <a:buFontTx/>
              <a:buChar char="-"/>
            </a:pPr>
            <a:r>
              <a:rPr lang="en-US" sz="2000" dirty="0"/>
              <a:t> terminates at the death of either party,</a:t>
            </a:r>
          </a:p>
          <a:p>
            <a:pPr>
              <a:buFontTx/>
              <a:buChar char="-"/>
            </a:pPr>
            <a:r>
              <a:rPr lang="en-US" sz="2000" dirty="0"/>
              <a:t>may be terminable at remarriage in the discretion of the chancellor.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6F8B2BC-76AD-70E0-8909-BC772E428A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Support should be awarded in an amount to allow the payee to transition after divorce without becoming destitute. </a:t>
            </a:r>
            <a:r>
              <a:rPr lang="en-US" sz="2000" i="1" dirty="0"/>
              <a:t>Case v. Case.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dirty="0"/>
              <a:t>Rehabilitative alimony may be awarded as transition alimony to a spouse who is fully employed. </a:t>
            </a:r>
            <a:r>
              <a:rPr lang="en-US" sz="2000" i="1" dirty="0"/>
              <a:t>Denham v. Denham. </a:t>
            </a:r>
          </a:p>
        </p:txBody>
      </p:sp>
    </p:spTree>
    <p:extLst>
      <p:ext uri="{BB962C8B-B14F-4D97-AF65-F5344CB8AC3E}">
        <p14:creationId xmlns:p14="http://schemas.microsoft.com/office/powerpoint/2010/main" val="85375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9287155-C11B-4F19-1704-3F66268214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Phang</a:t>
            </a:r>
            <a:r>
              <a:rPr lang="en-US" dirty="0">
                <a:solidFill>
                  <a:schemeClr val="bg1"/>
                </a:solidFill>
              </a:rPr>
              <a:t> v. </a:t>
            </a:r>
            <a:r>
              <a:rPr lang="en-US" dirty="0" err="1">
                <a:solidFill>
                  <a:schemeClr val="bg1"/>
                </a:solidFill>
              </a:rPr>
              <a:t>phang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F8BA99-D0D4-E7AE-61CD-CFC8C7982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Life insurance should be awarded in an amount needed to secure payments that may be in arrears at a payor’s death.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Held</a:t>
            </a:r>
            <a:r>
              <a:rPr lang="en-US" sz="2200" dirty="0"/>
              <a:t>:  A $91,000 insurance policy was excessive to secure a $2,700 a month alimony award – it would cover 33 months of payments in arrears.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Held: </a:t>
            </a:r>
            <a:r>
              <a:rPr lang="en-US" sz="2200" dirty="0"/>
              <a:t>It may be unnecessary to order a payor who has regularly paid temporary support to maintain life insurance to secure alimony.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BF6134-C450-5B57-E130-F855883F0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29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5CEF69-D511-1B0C-619B-A6DA8A66576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Presumption against custody to violent parent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B36BA5-3CE3-3F39-ABB1-54E10CD7C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presumption against custody to a parent with a history of family violence is triggered if there is (1) a pattern of violence or (2) a single incident of violence that caused serious injury.</a:t>
            </a:r>
          </a:p>
          <a:p>
            <a:pPr marL="0" indent="0">
              <a:buNone/>
            </a:pPr>
            <a:r>
              <a:rPr lang="en-US" sz="2000" i="1" dirty="0"/>
              <a:t>Compare:</a:t>
            </a:r>
          </a:p>
          <a:p>
            <a:pPr marL="0" indent="0">
              <a:buNone/>
            </a:pPr>
            <a:r>
              <a:rPr lang="en-US" sz="2000" dirty="0"/>
              <a:t>Habitual, cruel, and inhuman treatment divorce may be awarded without a showing of any physical violence.</a:t>
            </a:r>
          </a:p>
          <a:p>
            <a:pPr marL="0" indent="0">
              <a:buNone/>
            </a:pPr>
            <a:r>
              <a:rPr lang="en-US" sz="2000" dirty="0"/>
              <a:t>A Domestic Abuse Protection Order may be granted based on a single act of violence that did not cause serious injury.</a:t>
            </a:r>
          </a:p>
        </p:txBody>
      </p:sp>
    </p:spTree>
    <p:extLst>
      <p:ext uri="{BB962C8B-B14F-4D97-AF65-F5344CB8AC3E}">
        <p14:creationId xmlns:p14="http://schemas.microsoft.com/office/powerpoint/2010/main" val="2850576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8F3B7A-FABF-AE36-8809-F41D735F639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Lamey</a:t>
            </a:r>
            <a:r>
              <a:rPr lang="en-US" dirty="0">
                <a:solidFill>
                  <a:schemeClr val="bg1"/>
                </a:solidFill>
              </a:rPr>
              <a:t> v. </a:t>
            </a:r>
            <a:r>
              <a:rPr lang="en-US" dirty="0" err="1">
                <a:solidFill>
                  <a:schemeClr val="bg1"/>
                </a:solidFill>
              </a:rPr>
              <a:t>lamey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EA9FBE-D832-5B7A-FEBD-8698751B5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Parents agreed to</a:t>
            </a:r>
          </a:p>
          <a:p>
            <a:pPr>
              <a:buFontTx/>
              <a:buChar char="-"/>
            </a:pPr>
            <a:r>
              <a:rPr lang="en-US" sz="2200" dirty="0"/>
              <a:t>“joint physical and legal custody, with the mother having </a:t>
            </a:r>
            <a:r>
              <a:rPr lang="en-US" sz="2200" dirty="0">
                <a:highlight>
                  <a:srgbClr val="FFFF00"/>
                </a:highlight>
              </a:rPr>
              <a:t>primary physical </a:t>
            </a:r>
            <a:r>
              <a:rPr lang="en-US" sz="2200" dirty="0"/>
              <a:t>custody,”</a:t>
            </a:r>
          </a:p>
          <a:p>
            <a:pPr>
              <a:buFontTx/>
              <a:buChar char="-"/>
            </a:pPr>
            <a:r>
              <a:rPr lang="en-US" sz="2200" dirty="0"/>
              <a:t>to alternate weeks of “custody” with each having holiday “visitation,”</a:t>
            </a:r>
          </a:p>
          <a:p>
            <a:pPr>
              <a:buFontTx/>
              <a:buChar char="-"/>
            </a:pPr>
            <a:r>
              <a:rPr lang="en-US" sz="2200" dirty="0"/>
              <a:t>that neither would pay child support, and</a:t>
            </a:r>
          </a:p>
          <a:p>
            <a:pPr>
              <a:buFontTx/>
              <a:buChar char="-"/>
            </a:pPr>
            <a:r>
              <a:rPr lang="en-US" sz="2200" dirty="0"/>
              <a:t>they would have equal decision-making authority.</a:t>
            </a:r>
          </a:p>
          <a:p>
            <a:pPr>
              <a:buFontTx/>
              <a:buChar char="-"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Held: </a:t>
            </a:r>
            <a:r>
              <a:rPr lang="en-US" sz="2200" dirty="0"/>
              <a:t>The agreement created joint physical custody.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DE75836-66C9-9F0F-E603-3DB8AE3E1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8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9F175F-1AFE-7BA9-7D3C-F21E5D715BC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Modification based on relocation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99B950-DA81-2A54-2A73-A067ACE00D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If one parent has sole custody</a:t>
            </a:r>
          </a:p>
          <a:p>
            <a:pPr marL="0" indent="0">
              <a:buNone/>
            </a:pPr>
            <a:r>
              <a:rPr lang="en-US" sz="2200" dirty="0"/>
              <a:t>- relocation is not in itself a material change in circumstances, and </a:t>
            </a:r>
          </a:p>
          <a:p>
            <a:pPr marL="0" indent="0">
              <a:buNone/>
            </a:pPr>
            <a:r>
              <a:rPr lang="en-US" sz="2200" dirty="0"/>
              <a:t>- the noncustodial parent must prove some adverse impact other than that the move separates the child and noncustodial parent.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732E69-C6F4-485C-54F8-40A66744DE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If the parents share joint physical custody,</a:t>
            </a:r>
          </a:p>
          <a:p>
            <a:pPr>
              <a:buFontTx/>
              <a:buChar char="-"/>
            </a:pPr>
            <a:r>
              <a:rPr lang="en-US" sz="2000" dirty="0"/>
              <a:t>relocation is a material change in circumstances that requires an </a:t>
            </a:r>
            <a:r>
              <a:rPr lang="en-US" sz="2000" i="1" dirty="0"/>
              <a:t>Albright</a:t>
            </a:r>
            <a:r>
              <a:rPr lang="en-US" sz="2000" dirty="0"/>
              <a:t> analysis to determine custody.</a:t>
            </a:r>
          </a:p>
          <a:p>
            <a:pPr>
              <a:buFontTx/>
              <a:buChar char="-"/>
            </a:pPr>
            <a:r>
              <a:rPr lang="en-US" sz="2000" dirty="0"/>
              <a:t>The </a:t>
            </a:r>
            <a:r>
              <a:rPr lang="en-US" sz="2000" i="1" dirty="0"/>
              <a:t>Albright</a:t>
            </a:r>
            <a:r>
              <a:rPr lang="en-US" sz="2000" dirty="0"/>
              <a:t> factors often favor the parent remaining in the child’s hometown.</a:t>
            </a:r>
          </a:p>
        </p:txBody>
      </p:sp>
    </p:spTree>
    <p:extLst>
      <p:ext uri="{BB962C8B-B14F-4D97-AF65-F5344CB8AC3E}">
        <p14:creationId xmlns:p14="http://schemas.microsoft.com/office/powerpoint/2010/main" val="606121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C9A35E-34EB-C649-B69E-4C198A1E54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Modification: adverse impact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D05DE-A902-D7C8-FABC-16D253F2A2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Wall v. Wall </a:t>
            </a:r>
            <a:r>
              <a:rPr lang="en-US" dirty="0"/>
              <a:t>included proof that</a:t>
            </a:r>
          </a:p>
          <a:p>
            <a:pPr>
              <a:buFontTx/>
              <a:buChar char="-"/>
            </a:pPr>
            <a:r>
              <a:rPr lang="en-US" dirty="0"/>
              <a:t>the mother briefly cohabited with a sex offender,</a:t>
            </a:r>
          </a:p>
          <a:p>
            <a:pPr>
              <a:buFontTx/>
              <a:buChar char="-"/>
            </a:pPr>
            <a:r>
              <a:rPr lang="en-US" dirty="0"/>
              <a:t>the boy was often late or absent from school,</a:t>
            </a:r>
          </a:p>
          <a:p>
            <a:pPr>
              <a:buFontTx/>
              <a:buChar char="-"/>
            </a:pPr>
            <a:r>
              <a:rPr lang="en-US" dirty="0"/>
              <a:t>the mother left him at home alone at night, and</a:t>
            </a:r>
          </a:p>
          <a:p>
            <a:pPr>
              <a:buFontTx/>
              <a:buChar char="-"/>
            </a:pPr>
            <a:r>
              <a:rPr lang="en-US" dirty="0"/>
              <a:t>made inappropriate social media posts.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6E254EB-FE23-2E09-4B68-58AB9A29C3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Held:  </a:t>
            </a:r>
          </a:p>
          <a:p>
            <a:pPr marL="0" indent="0">
              <a:buNone/>
            </a:pPr>
            <a:r>
              <a:rPr lang="en-US" dirty="0"/>
              <a:t>The changes were not material and the boy was not adversely impacted.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mother ended her relationship; there were reasons for at least some absences; relatives lived next door with whom he could stay when his mother went out. He was well-adjusted and doing well in school.</a:t>
            </a:r>
          </a:p>
        </p:txBody>
      </p:sp>
    </p:spTree>
    <p:extLst>
      <p:ext uri="{BB962C8B-B14F-4D97-AF65-F5344CB8AC3E}">
        <p14:creationId xmlns:p14="http://schemas.microsoft.com/office/powerpoint/2010/main" val="3937831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afting Premarital Agreement FINAL" id="{AFF9FCB1-9515-1447-8917-E4BD1B751E37}" vid="{6D18D8E4-83A5-8545-A73B-5777CC680C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Jack wms 3</Template>
  <TotalTime>1466</TotalTime>
  <Words>1295</Words>
  <Application>Microsoft Macintosh PowerPoint</Application>
  <PresentationFormat>Widescreen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Parcel</vt:lpstr>
      <vt:lpstr>SeCond Hour: Alimony, custody, child support</vt:lpstr>
      <vt:lpstr>Permanent alimony</vt:lpstr>
      <vt:lpstr>Phang v. phang</vt:lpstr>
      <vt:lpstr>Rehabilitative alimony</vt:lpstr>
      <vt:lpstr>Phang v. phang</vt:lpstr>
      <vt:lpstr>Presumption against custody to violent parent</vt:lpstr>
      <vt:lpstr>Lamey v. lamey</vt:lpstr>
      <vt:lpstr>Modification based on relocation</vt:lpstr>
      <vt:lpstr>Modification: adverse impact</vt:lpstr>
      <vt:lpstr>Bryant v bryant</vt:lpstr>
      <vt:lpstr>Shared parenting deviations</vt:lpstr>
      <vt:lpstr>Modification of child support</vt:lpstr>
      <vt:lpstr>Voluntary income loss</vt:lpstr>
      <vt:lpstr>Kelly v. kelly</vt:lpstr>
      <vt:lpstr>Retroactive modification</vt:lpstr>
      <vt:lpstr>Termination of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Hour: Alimony, custody, child support</dc:title>
  <dc:creator>Debbie Bell</dc:creator>
  <cp:lastModifiedBy>Debbie Bell</cp:lastModifiedBy>
  <cp:revision>12</cp:revision>
  <dcterms:created xsi:type="dcterms:W3CDTF">2023-07-04T18:09:33Z</dcterms:created>
  <dcterms:modified xsi:type="dcterms:W3CDTF">2023-07-06T20:57:01Z</dcterms:modified>
</cp:coreProperties>
</file>