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93" r:id="rId3"/>
    <p:sldId id="258" r:id="rId4"/>
    <p:sldId id="259" r:id="rId5"/>
    <p:sldId id="260" r:id="rId6"/>
    <p:sldId id="294" r:id="rId7"/>
    <p:sldId id="297" r:id="rId8"/>
    <p:sldId id="261" r:id="rId9"/>
    <p:sldId id="264" r:id="rId10"/>
    <p:sldId id="285" r:id="rId11"/>
    <p:sldId id="286" r:id="rId12"/>
    <p:sldId id="287" r:id="rId13"/>
    <p:sldId id="288" r:id="rId14"/>
    <p:sldId id="289" r:id="rId15"/>
    <p:sldId id="290" r:id="rId16"/>
    <p:sldId id="295" r:id="rId17"/>
    <p:sldId id="291" r:id="rId18"/>
    <p:sldId id="292" r:id="rId19"/>
    <p:sldId id="296" r:id="rId20"/>
    <p:sldId id="29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09"/>
  </p:normalViewPr>
  <p:slideViewPr>
    <p:cSldViewPr snapToGrid="0">
      <p:cViewPr varScale="1">
        <p:scale>
          <a:sx n="115" d="100"/>
          <a:sy n="115" d="100"/>
        </p:scale>
        <p:origin x="4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ADE10-E973-9E41-AD43-5C1762FD374E}" type="datetimeFigureOut">
              <a:rPr lang="en-US" smtClean="0"/>
              <a:t>7/7/23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7D8D-1725-F246-9D04-20D1738D64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280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ADE10-E973-9E41-AD43-5C1762FD374E}" type="datetimeFigureOut">
              <a:rPr lang="en-US" smtClean="0"/>
              <a:t>7/7/23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7D8D-1725-F246-9D04-20D1738D64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692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ADE10-E973-9E41-AD43-5C1762FD374E}" type="datetimeFigureOut">
              <a:rPr lang="en-US" smtClean="0"/>
              <a:t>7/7/23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7D8D-1725-F246-9D04-20D1738D64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36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ADE10-E973-9E41-AD43-5C1762FD374E}" type="datetimeFigureOut">
              <a:rPr lang="en-US" smtClean="0"/>
              <a:t>7/7/23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7D8D-1725-F246-9D04-20D1738D64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230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ADE10-E973-9E41-AD43-5C1762FD374E}" type="datetimeFigureOut">
              <a:rPr lang="en-US" smtClean="0"/>
              <a:t>7/7/23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7D8D-1725-F246-9D04-20D1738D64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275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ADE10-E973-9E41-AD43-5C1762FD374E}" type="datetimeFigureOut">
              <a:rPr lang="en-US" smtClean="0"/>
              <a:t>7/7/23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7D8D-1725-F246-9D04-20D1738D64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64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ADE10-E973-9E41-AD43-5C1762FD374E}" type="datetimeFigureOut">
              <a:rPr lang="en-US" smtClean="0"/>
              <a:t>7/7/23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7D8D-1725-F246-9D04-20D1738D646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111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ADE10-E973-9E41-AD43-5C1762FD374E}" type="datetimeFigureOut">
              <a:rPr lang="en-US" smtClean="0"/>
              <a:t>7/7/23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7D8D-1725-F246-9D04-20D1738D64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200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ADE10-E973-9E41-AD43-5C1762FD374E}" type="datetimeFigureOut">
              <a:rPr lang="en-US" smtClean="0"/>
              <a:t>7/7/23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7D8D-1725-F246-9D04-20D1738D64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27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ADE10-E973-9E41-AD43-5C1762FD374E}" type="datetimeFigureOut">
              <a:rPr lang="en-US" smtClean="0"/>
              <a:t>7/7/23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7D8D-1725-F246-9D04-20D1738D64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846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4EADE10-E973-9E41-AD43-5C1762FD374E}" type="datetimeFigureOut">
              <a:rPr lang="en-US" smtClean="0"/>
              <a:t>7/7/23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7D8D-1725-F246-9D04-20D1738D64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671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4EADE10-E973-9E41-AD43-5C1762FD374E}" type="datetimeFigureOut">
              <a:rPr lang="en-US" smtClean="0"/>
              <a:t>7/7/23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52467D8D-1725-F246-9D04-20D1738D64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310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1.next.westlaw.com/Link/Document/FullText?findType=Y&amp;serNum=1986109353&amp;pubNum=0000162&amp;originatingDoc=Idf9673980e9711d998cacb08b39c0d39&amp;refType=RP&amp;originationContext=document&amp;transitionType=DocumentItem&amp;ppcid=b6263f5f34f24b9d8b736882b4a433d5&amp;contextData=(sc.Default)" TargetMode="External"/><Relationship Id="rId2" Type="http://schemas.openxmlformats.org/officeDocument/2006/relationships/hyperlink" Target="https://1.next.westlaw.com/Link/Document/FullText?findType=Y&amp;serNum=1992030729&amp;pubNum=0000162&amp;originatingDoc=Idf9673980e9711d998cacb08b39c0d39&amp;refType=RP&amp;fi=co_pp_sp_162_518&amp;originationContext=document&amp;transitionType=DocumentItem&amp;ppcid=b6263f5f34f24b9d8b736882b4a433d5&amp;contextData=(sc.Default)#co_pp_sp_162_518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533184-6C9E-2D5E-9885-D27977AF88D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Key Features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69F8AE-2FCD-2650-BA1B-F500A6974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i="1" dirty="0"/>
              <a:t>Equitable distribution</a:t>
            </a:r>
          </a:p>
          <a:p>
            <a:pPr marL="0" indent="0">
              <a:buNone/>
            </a:pPr>
            <a:endParaRPr lang="en-US" sz="2200" dirty="0"/>
          </a:p>
          <a:p>
            <a:pPr>
              <a:buFontTx/>
              <a:buChar char="-"/>
            </a:pPr>
            <a:r>
              <a:rPr lang="en-US" sz="2200" dirty="0"/>
              <a:t>allows division of assets without regard to title.</a:t>
            </a:r>
          </a:p>
          <a:p>
            <a:pPr>
              <a:buFontTx/>
              <a:buChar char="-"/>
            </a:pPr>
            <a:r>
              <a:rPr lang="en-US" sz="2200" dirty="0"/>
              <a:t>does not allow division of separate property.</a:t>
            </a:r>
          </a:p>
          <a:p>
            <a:pPr>
              <a:buFontTx/>
              <a:buChar char="-"/>
            </a:pPr>
            <a:r>
              <a:rPr lang="en-US" sz="2200" dirty="0"/>
              <a:t>divides assets fairly, not equally.</a:t>
            </a:r>
          </a:p>
          <a:p>
            <a:pPr>
              <a:buFontTx/>
              <a:buChar char="-"/>
            </a:pPr>
            <a:r>
              <a:rPr lang="en-US" sz="2200" dirty="0"/>
              <a:t>replaced alimony as the primary financial tool at divorce.</a:t>
            </a:r>
          </a:p>
          <a:p>
            <a:pPr>
              <a:buFontTx/>
              <a:buChar char="-"/>
            </a:pPr>
            <a:r>
              <a:rPr lang="en-US" sz="2200" dirty="0"/>
              <a:t>creates a rebuttable presumption that all assets are marital.</a:t>
            </a:r>
          </a:p>
          <a:p>
            <a:pPr>
              <a:buFontTx/>
              <a:buChar char="-"/>
            </a:pPr>
            <a:r>
              <a:rPr lang="en-US" sz="2200" dirty="0"/>
              <a:t>does not apply to an intact marriage.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043B0F-EECB-EC8B-301E-17E028769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943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68FE1E-BD56-7248-90CC-187707B6D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790" y="365125"/>
            <a:ext cx="11223702" cy="1039929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ACTIVE AND PASSIVE APPRECIATION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FBAE20-3960-D54C-873F-C822C367DD55}"/>
              </a:ext>
            </a:extLst>
          </p:cNvPr>
          <p:cNvSpPr txBox="1"/>
          <p:nvPr/>
        </p:nvSpPr>
        <p:spPr>
          <a:xfrm>
            <a:off x="291790" y="1310678"/>
            <a:ext cx="11223702" cy="34163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	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Marriage				     		   Separation		      		Divorce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Jan. 1, 2010			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June 30, 2020	                    Dec. 31, 2022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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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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retirement: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$30,000			No new contributions		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 			H retirement: $55,000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business:  $100,000			W works in business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    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			W’s business :$250,000</a:t>
            </a: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 land: $300,00				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 payment				 			H land: $500,00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 savings: $30,000				Deposits from income: $50,000		 	Deposits: $10,000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A29770-F83A-840A-450B-9279FECDBA8F}"/>
              </a:ext>
            </a:extLst>
          </p:cNvPr>
          <p:cNvSpPr txBox="1"/>
          <p:nvPr/>
        </p:nvSpPr>
        <p:spPr>
          <a:xfrm>
            <a:off x="1019437" y="5975958"/>
            <a:ext cx="10153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</a:t>
            </a:r>
            <a:r>
              <a:rPr lang="en-US" sz="20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4BE45-0127-58D4-DEA4-395081C08AAC}"/>
              </a:ext>
            </a:extLst>
          </p:cNvPr>
          <p:cNvSpPr txBox="1"/>
          <p:nvPr/>
        </p:nvSpPr>
        <p:spPr>
          <a:xfrm>
            <a:off x="291791" y="5759532"/>
            <a:ext cx="10574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H’s retirement: 	$25,000  passive appreciation</a:t>
            </a:r>
          </a:p>
          <a:p>
            <a:r>
              <a:rPr lang="en-US" sz="2000" dirty="0"/>
              <a:t>W’s business: 	$150,000 active appreciation</a:t>
            </a:r>
          </a:p>
          <a:p>
            <a:r>
              <a:rPr lang="en-US" sz="2000" dirty="0"/>
              <a:t>H’s land: 	             $200,000 passive appreciation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627A7C2-7B2E-2497-A8F8-89016B7B05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0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35"/>
    </mc:Choice>
    <mc:Fallback xmlns="">
      <p:transition spd="slow" advTm="445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68FE1E-BD56-7248-90CC-187707B6D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790" y="365125"/>
            <a:ext cx="11223702" cy="1039929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ACTIVE AND PASSIVE APPRECIATION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FBAE20-3960-D54C-873F-C822C367DD55}"/>
              </a:ext>
            </a:extLst>
          </p:cNvPr>
          <p:cNvSpPr txBox="1"/>
          <p:nvPr/>
        </p:nvSpPr>
        <p:spPr>
          <a:xfrm>
            <a:off x="291790" y="1310678"/>
            <a:ext cx="11223702" cy="36933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	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Marriage				     		   Separation		      		Divorce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Jan. 1, 2010			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June 30, 2020	                    Dec. 31, 2022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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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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 retirement: $30,000			No new contributions		</a:t>
            </a:r>
            <a:r>
              <a:rPr lang="en-US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 			H retirement: $55,000</a:t>
            </a:r>
            <a:endParaRPr lang="en-US" sz="18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business:  $100,000			W works in business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    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			W’s business :$250,000</a:t>
            </a: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 land: $300,000				</a:t>
            </a:r>
            <a:r>
              <a:rPr lang="en-US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payment				 			H land: $500,000</a:t>
            </a:r>
            <a:endParaRPr lang="en-US" sz="18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</a:p>
          <a:p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 savings: $30,000				Deposits from income: $50,000		 	Deposits: $10,000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A29770-F83A-840A-450B-9279FECDBA8F}"/>
              </a:ext>
            </a:extLst>
          </p:cNvPr>
          <p:cNvSpPr txBox="1"/>
          <p:nvPr/>
        </p:nvSpPr>
        <p:spPr>
          <a:xfrm>
            <a:off x="1019437" y="5975958"/>
            <a:ext cx="10153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</a:t>
            </a:r>
            <a:r>
              <a:rPr lang="en-US" sz="20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4BE45-0127-58D4-DEA4-395081C08AAC}"/>
              </a:ext>
            </a:extLst>
          </p:cNvPr>
          <p:cNvSpPr txBox="1"/>
          <p:nvPr/>
        </p:nvSpPr>
        <p:spPr>
          <a:xfrm>
            <a:off x="291791" y="5759532"/>
            <a:ext cx="10574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H’s retirement: 	$25,000  passive appreciation</a:t>
            </a:r>
          </a:p>
          <a:p>
            <a:r>
              <a:rPr lang="en-US" sz="2000" dirty="0"/>
              <a:t>W’s business: 	$150,000 active appreciation</a:t>
            </a:r>
          </a:p>
          <a:p>
            <a:r>
              <a:rPr lang="en-US" sz="2000" dirty="0"/>
              <a:t>H’s land: 	             $200,000 passive appreciation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24FF7B9D-E1F6-D4C3-B202-8BAC4D5A2B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5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78"/>
    </mc:Choice>
    <mc:Fallback xmlns="">
      <p:transition spd="slow" advTm="713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68FE1E-BD56-7248-90CC-187707B6D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790" y="365125"/>
            <a:ext cx="11223702" cy="1039929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ACTIVE AND PASSIVE APPRECIATION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FBAE20-3960-D54C-873F-C822C367DD55}"/>
              </a:ext>
            </a:extLst>
          </p:cNvPr>
          <p:cNvSpPr txBox="1"/>
          <p:nvPr/>
        </p:nvSpPr>
        <p:spPr>
          <a:xfrm>
            <a:off x="291790" y="1454246"/>
            <a:ext cx="11223702" cy="36933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	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Marriage				     		   Separation		      		Divorce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Jan. 1, 2010			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June 30, 2020	                    Dec. 31, 2022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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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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 retirement: $30,000			No new contributions		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 			H retirement: $55,000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business: $100,000			W works in business</a:t>
            </a:r>
            <a:r>
              <a:rPr lang="en-US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    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			W’s business :$250,000</a:t>
            </a: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 land: $300,000				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payments				 			H land: $500,00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</a:p>
          <a:p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 savings: $30,000				Deposits from income: $50,000		 	Deposits: $10,000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A29770-F83A-840A-450B-9279FECDBA8F}"/>
              </a:ext>
            </a:extLst>
          </p:cNvPr>
          <p:cNvSpPr txBox="1"/>
          <p:nvPr/>
        </p:nvSpPr>
        <p:spPr>
          <a:xfrm>
            <a:off x="1019437" y="5975958"/>
            <a:ext cx="10153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</a:t>
            </a:r>
            <a:r>
              <a:rPr lang="en-US" sz="20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4BE45-0127-58D4-DEA4-395081C08AAC}"/>
              </a:ext>
            </a:extLst>
          </p:cNvPr>
          <p:cNvSpPr txBox="1"/>
          <p:nvPr/>
        </p:nvSpPr>
        <p:spPr>
          <a:xfrm>
            <a:off x="291790" y="5668887"/>
            <a:ext cx="10574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H’s retirement: 	$25,000  passive appreciation</a:t>
            </a:r>
          </a:p>
          <a:p>
            <a:r>
              <a:rPr lang="en-US" sz="2000" dirty="0"/>
              <a:t>W’s business: 	$150,000 active appreciation</a:t>
            </a:r>
          </a:p>
          <a:p>
            <a:r>
              <a:rPr lang="en-US" sz="2000" dirty="0"/>
              <a:t>H’s land: 	             $200,000 passive appreciation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2493B0B7-C867-729B-9F3C-16F73DB89A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21"/>
    </mc:Choice>
    <mc:Fallback xmlns="">
      <p:transition spd="slow" advTm="253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68FE1E-BD56-7248-90CC-187707B6D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790" y="365125"/>
            <a:ext cx="11223702" cy="1039929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MiXED</a:t>
            </a:r>
            <a:r>
              <a:rPr lang="en-US" dirty="0">
                <a:solidFill>
                  <a:schemeClr val="bg1"/>
                </a:solidFill>
              </a:rPr>
              <a:t> ASSETS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FBAE20-3960-D54C-873F-C822C367DD55}"/>
              </a:ext>
            </a:extLst>
          </p:cNvPr>
          <p:cNvSpPr txBox="1"/>
          <p:nvPr/>
        </p:nvSpPr>
        <p:spPr>
          <a:xfrm>
            <a:off x="291790" y="1310678"/>
            <a:ext cx="11223702" cy="403187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	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Marriage				     		   Separation		      		Divorce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Jan. 1, 2010			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June 30, 2020	                    Dec. 31, 2022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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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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retirement:</a:t>
            </a:r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$30,000		No new contributions		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 				H account $55,000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business:  $100,000		W works in business</a:t>
            </a:r>
            <a:r>
              <a:rPr lang="en-US" sz="16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    </a:t>
            </a:r>
            <a:r>
              <a:rPr lang="en-US" sz="16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				W’s business :$250,000</a:t>
            </a:r>
          </a:p>
          <a:p>
            <a:endParaRPr lang="en-US" sz="16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 land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$300,000</a:t>
            </a:r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Land rented for farming		 			H land: $500,00</a:t>
            </a:r>
          </a:p>
          <a:p>
            <a:endParaRPr lang="en-US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 savings: $30,000			Contributed $50,000						Contribute $10,000</a:t>
            </a:r>
            <a:endParaRPr lang="en-US" sz="16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A29770-F83A-840A-450B-9279FECDBA8F}"/>
              </a:ext>
            </a:extLst>
          </p:cNvPr>
          <p:cNvSpPr txBox="1"/>
          <p:nvPr/>
        </p:nvSpPr>
        <p:spPr>
          <a:xfrm>
            <a:off x="1019437" y="5975958"/>
            <a:ext cx="10153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</a:t>
            </a:r>
            <a:r>
              <a:rPr lang="en-US" sz="20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4BE45-0127-58D4-DEA4-395081C08AAC}"/>
              </a:ext>
            </a:extLst>
          </p:cNvPr>
          <p:cNvSpPr txBox="1"/>
          <p:nvPr/>
        </p:nvSpPr>
        <p:spPr>
          <a:xfrm>
            <a:off x="652668" y="5384968"/>
            <a:ext cx="105741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H’s retirement: 		Classification: All separate property (premarital, passive appreciation)</a:t>
            </a:r>
          </a:p>
          <a:p>
            <a:r>
              <a:rPr lang="en-US" sz="1600" dirty="0">
                <a:highlight>
                  <a:srgbClr val="FFFF00"/>
                </a:highlight>
              </a:rPr>
              <a:t>W’s business: 		Classification: Mixed asset ($100,000 SP; $150,000 MP)</a:t>
            </a:r>
          </a:p>
          <a:p>
            <a:r>
              <a:rPr lang="en-US" sz="1600" dirty="0"/>
              <a:t>H’s land: 	             	Classification: All separate property (premarital, passive appreciation)</a:t>
            </a:r>
          </a:p>
          <a:p>
            <a:r>
              <a:rPr lang="en-US" sz="1600" dirty="0">
                <a:highlight>
                  <a:srgbClr val="FFFF00"/>
                </a:highlight>
              </a:rPr>
              <a:t>H’s savings account:    Classification: Mixed asset ($40,000 SP; $50,000 MP)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B70D3B6-C974-E289-9787-207ADEC6E8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67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175"/>
    </mc:Choice>
    <mc:Fallback xmlns="">
      <p:transition spd="slow" advTm="631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B884AD-46F3-65E3-154B-EC7EC76654F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Exceptions to family use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1A284C-87BD-D796-1187-A892C5222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some cases, courts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classify a premarital home as separate, without discussion of the family use doctrine.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treat the home as a mixed asset, allowing the separate property owner to trace the separate portion. 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Classify a home as marital but award the owning spouse most of the equity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\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disregard family use because of the short length of the marriage.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55301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3E2B5C-CDA1-6FF6-0601-84D55E0E967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USE OF ACCOUNT FUNDS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0F6C919-770B-98F2-5527-082E3DAD925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i="1" dirty="0"/>
              <a:t>Mississippi rule:</a:t>
            </a:r>
          </a:p>
          <a:p>
            <a:pPr marL="0" indent="0">
              <a:buNone/>
            </a:pPr>
            <a:endParaRPr lang="en-US" sz="2200" dirty="0"/>
          </a:p>
          <a:p>
            <a:pPr>
              <a:buFontTx/>
              <a:buChar char="-"/>
            </a:pPr>
            <a:r>
              <a:rPr lang="en-US" sz="2200" dirty="0"/>
              <a:t>Using funds from an account for family purposes does not convert the underlying account to marital.</a:t>
            </a:r>
          </a:p>
          <a:p>
            <a:pPr>
              <a:buFontTx/>
              <a:buChar char="-"/>
            </a:pPr>
            <a:r>
              <a:rPr lang="en-US" sz="2200" dirty="0"/>
              <a:t>Only the funds used are converted to marital.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9401C-E6EC-5F0F-FA26-F29546E06FA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i="1" dirty="0"/>
              <a:t>Exception;</a:t>
            </a:r>
          </a:p>
          <a:p>
            <a:pPr marL="0" indent="0">
              <a:buNone/>
            </a:pPr>
            <a:r>
              <a:rPr lang="en-US" sz="2200" i="1" dirty="0"/>
              <a:t>Pettersen v. Pettersen:  </a:t>
            </a:r>
            <a:r>
              <a:rPr lang="en-US" sz="2200" dirty="0"/>
              <a:t>A husband’s use of separate retirement funds for family purposes converted the appreciated value to marital. (Also finding that the appreciation was caused by his active management of the retirement account). </a:t>
            </a:r>
          </a:p>
        </p:txBody>
      </p:sp>
    </p:spTree>
    <p:extLst>
      <p:ext uri="{BB962C8B-B14F-4D97-AF65-F5344CB8AC3E}">
        <p14:creationId xmlns:p14="http://schemas.microsoft.com/office/powerpoint/2010/main" val="1258997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68FE1E-BD56-7248-90CC-187707B6D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790" y="365125"/>
            <a:ext cx="11223702" cy="1039929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MiXED</a:t>
            </a:r>
            <a:r>
              <a:rPr lang="en-US" dirty="0">
                <a:solidFill>
                  <a:schemeClr val="bg1"/>
                </a:solidFill>
              </a:rPr>
              <a:t> ASSETS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FBAE20-3960-D54C-873F-C822C367DD55}"/>
              </a:ext>
            </a:extLst>
          </p:cNvPr>
          <p:cNvSpPr txBox="1"/>
          <p:nvPr/>
        </p:nvSpPr>
        <p:spPr>
          <a:xfrm>
            <a:off x="291790" y="1310678"/>
            <a:ext cx="11223702" cy="403187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	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Marriage				     		   Separation		      		Divorce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Jan. 1, 2010			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June 30, 2020	                    Dec. 31, 2022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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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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retirement:</a:t>
            </a:r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$30,000		No new contributions		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 				H account $55,000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business:  $100,000		W works in business</a:t>
            </a:r>
            <a:r>
              <a:rPr lang="en-US" sz="16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    </a:t>
            </a:r>
            <a:r>
              <a:rPr lang="en-US" sz="16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				W’s business :$250,000</a:t>
            </a:r>
          </a:p>
          <a:p>
            <a:endParaRPr lang="en-US" sz="16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 land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$300,000</a:t>
            </a:r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Land rented for farming		 			H land: $500,00</a:t>
            </a:r>
          </a:p>
          <a:p>
            <a:endParaRPr lang="en-US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 savings: $30,000			Contributed $50,000						Contribute $10,000</a:t>
            </a:r>
            <a:endParaRPr lang="en-US" sz="16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A29770-F83A-840A-450B-9279FECDBA8F}"/>
              </a:ext>
            </a:extLst>
          </p:cNvPr>
          <p:cNvSpPr txBox="1"/>
          <p:nvPr/>
        </p:nvSpPr>
        <p:spPr>
          <a:xfrm>
            <a:off x="1019437" y="5975958"/>
            <a:ext cx="10153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</a:t>
            </a:r>
            <a:r>
              <a:rPr lang="en-US" sz="20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4BE45-0127-58D4-DEA4-395081C08AAC}"/>
              </a:ext>
            </a:extLst>
          </p:cNvPr>
          <p:cNvSpPr txBox="1"/>
          <p:nvPr/>
        </p:nvSpPr>
        <p:spPr>
          <a:xfrm>
            <a:off x="652668" y="5384968"/>
            <a:ext cx="105741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H’s retirement: 		Classification: All separate property (premarital, passive appreciation)</a:t>
            </a:r>
          </a:p>
          <a:p>
            <a:r>
              <a:rPr lang="en-US" sz="1600" dirty="0">
                <a:highlight>
                  <a:srgbClr val="FFFF00"/>
                </a:highlight>
              </a:rPr>
              <a:t>W’s business: 		Classification: Mixed asset ($100,000 SP; $150,000 MP)</a:t>
            </a:r>
          </a:p>
          <a:p>
            <a:r>
              <a:rPr lang="en-US" sz="1600" dirty="0"/>
              <a:t>H’s land: 	             	Classification: All separate property (premarital, passive appreciation)</a:t>
            </a:r>
          </a:p>
          <a:p>
            <a:r>
              <a:rPr lang="en-US" sz="1600" dirty="0">
                <a:highlight>
                  <a:srgbClr val="FFFF00"/>
                </a:highlight>
              </a:rPr>
              <a:t>H’s savings account:    Classification: Mixed asset ($40,000 SP; $50,000 MP)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B70D3B6-C974-E289-9787-207ADEC6E8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175"/>
    </mc:Choice>
    <mc:Fallback xmlns="">
      <p:transition spd="slow" advTm="631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32566F8-8981-7CF2-1179-BFC1711D1E4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Conversion by commingling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4105CD-3F73-B6B1-55EC-F76BC5E649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i="1" dirty="0"/>
              <a:t>The commingling rule does not apply to</a:t>
            </a:r>
          </a:p>
          <a:p>
            <a:pPr marL="0" indent="0">
              <a:buNone/>
            </a:pPr>
            <a:endParaRPr lang="en-US" sz="2200" dirty="0"/>
          </a:p>
          <a:p>
            <a:pPr>
              <a:buFontTx/>
              <a:buChar char="-"/>
            </a:pPr>
            <a:r>
              <a:rPr lang="en-US" sz="2200" dirty="0"/>
              <a:t>Retirement accounts</a:t>
            </a:r>
          </a:p>
          <a:p>
            <a:pPr>
              <a:buFontTx/>
              <a:buChar char="-"/>
            </a:pPr>
            <a:r>
              <a:rPr lang="en-US" sz="2200" dirty="0"/>
              <a:t>Investment accounts</a:t>
            </a:r>
          </a:p>
          <a:p>
            <a:pPr>
              <a:buFontTx/>
              <a:buChar char="-"/>
            </a:pPr>
            <a:r>
              <a:rPr lang="en-US" sz="2200" dirty="0"/>
              <a:t>Businesses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69A6550-AECC-FEF3-1A21-0C596CDC56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i="1" dirty="0"/>
              <a:t>The commingling rule does apply to</a:t>
            </a:r>
          </a:p>
          <a:p>
            <a:pPr marL="0" indent="0">
              <a:buNone/>
            </a:pPr>
            <a:endParaRPr lang="en-US" sz="2200" dirty="0"/>
          </a:p>
          <a:p>
            <a:pPr>
              <a:buFontTx/>
              <a:buChar char="-"/>
            </a:pPr>
            <a:r>
              <a:rPr lang="en-US" sz="2200" dirty="0"/>
              <a:t>Real property, including the marital home</a:t>
            </a:r>
          </a:p>
          <a:p>
            <a:pPr>
              <a:buFontTx/>
              <a:buChar char="-"/>
            </a:pPr>
            <a:r>
              <a:rPr lang="en-US" sz="2200" dirty="0"/>
              <a:t>Most tangible assets</a:t>
            </a:r>
          </a:p>
          <a:p>
            <a:pPr>
              <a:buFontTx/>
              <a:buChar char="-"/>
            </a:pPr>
            <a:r>
              <a:rPr lang="en-US" sz="2200" dirty="0"/>
              <a:t>Bank accounts</a:t>
            </a:r>
          </a:p>
        </p:txBody>
      </p:sp>
    </p:spTree>
    <p:extLst>
      <p:ext uri="{BB962C8B-B14F-4D97-AF65-F5344CB8AC3E}">
        <p14:creationId xmlns:p14="http://schemas.microsoft.com/office/powerpoint/2010/main" val="2312700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68FE1E-BD56-7248-90CC-187707B6D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790" y="365125"/>
            <a:ext cx="11223702" cy="1039929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MiXED</a:t>
            </a:r>
            <a:r>
              <a:rPr lang="en-US" dirty="0">
                <a:solidFill>
                  <a:schemeClr val="bg1"/>
                </a:solidFill>
              </a:rPr>
              <a:t> ASSETS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FBAE20-3960-D54C-873F-C822C367DD55}"/>
              </a:ext>
            </a:extLst>
          </p:cNvPr>
          <p:cNvSpPr txBox="1"/>
          <p:nvPr/>
        </p:nvSpPr>
        <p:spPr>
          <a:xfrm>
            <a:off x="291790" y="1310678"/>
            <a:ext cx="11223702" cy="403187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	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Marriage				     		   Separation		      		Divorce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Jan. 1, 2010			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June 30, 2020	                    Dec. 31, 2022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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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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retirement:</a:t>
            </a:r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$30,000		No new contributions		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itchFamily="2" charset="2"/>
              </a:rPr>
              <a:t> 				H account $55,000</a:t>
            </a:r>
          </a:p>
          <a:p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business:  $100,000		W works in business</a:t>
            </a:r>
            <a:r>
              <a:rPr lang="en-US" sz="16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    </a:t>
            </a:r>
            <a:r>
              <a:rPr lang="en-US" sz="16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				W’s business :$250,000</a:t>
            </a:r>
          </a:p>
          <a:p>
            <a:endParaRPr lang="en-US" sz="16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 land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$300,000</a:t>
            </a:r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Land rented for farming		 			H land: $500,00</a:t>
            </a:r>
          </a:p>
          <a:p>
            <a:endParaRPr lang="en-US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 savings: $30,000			Contributed $50,000						Contribute $10,000</a:t>
            </a:r>
            <a:endParaRPr lang="en-US" sz="16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A29770-F83A-840A-450B-9279FECDBA8F}"/>
              </a:ext>
            </a:extLst>
          </p:cNvPr>
          <p:cNvSpPr txBox="1"/>
          <p:nvPr/>
        </p:nvSpPr>
        <p:spPr>
          <a:xfrm>
            <a:off x="1019437" y="5975958"/>
            <a:ext cx="10153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</a:t>
            </a:r>
            <a:r>
              <a:rPr lang="en-US" sz="20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4BE45-0127-58D4-DEA4-395081C08AAC}"/>
              </a:ext>
            </a:extLst>
          </p:cNvPr>
          <p:cNvSpPr txBox="1"/>
          <p:nvPr/>
        </p:nvSpPr>
        <p:spPr>
          <a:xfrm>
            <a:off x="652668" y="5384968"/>
            <a:ext cx="105741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H’s retirement: 		Classification: All separate property (premarital, passive appreciation)</a:t>
            </a:r>
          </a:p>
          <a:p>
            <a:r>
              <a:rPr lang="en-US" sz="1600" dirty="0">
                <a:highlight>
                  <a:srgbClr val="FFFF00"/>
                </a:highlight>
              </a:rPr>
              <a:t>W’s business: 		Classification: Mixed asset ($100,000 SP; $150,000 MP) NOT CONVERTED BY COMMINGLING</a:t>
            </a:r>
          </a:p>
          <a:p>
            <a:r>
              <a:rPr lang="en-US" sz="1600" dirty="0"/>
              <a:t>H’s land: 	             	Classification: All separate property (premarital, passive appreciation)</a:t>
            </a:r>
          </a:p>
          <a:p>
            <a:r>
              <a:rPr lang="en-US" sz="1600" dirty="0">
                <a:highlight>
                  <a:srgbClr val="FFFF00"/>
                </a:highlight>
              </a:rPr>
              <a:t>H’s savings account:    Classification: Mixed asset ($40,000 SP; $50,000 MP) CONVERTED TO MP BY COMMINGLING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B70D3B6-C974-E289-9787-207ADEC6E8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72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175"/>
    </mc:Choice>
    <mc:Fallback xmlns="">
      <p:transition spd="slow" advTm="631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8F83E6-C96B-9A1F-08C9-A438DB566B4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Mixed asset tracing permitted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A8D056-70B5-552A-604B-51C5E7B7C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In spite of the commingling rule, some cases have allowed tracing of separate funds in real property or bank accounts, including </a:t>
            </a:r>
          </a:p>
          <a:p>
            <a:pPr marL="0" indent="0">
              <a:buNone/>
            </a:pPr>
            <a:endParaRPr lang="en-US" sz="2200" dirty="0"/>
          </a:p>
          <a:p>
            <a:pPr>
              <a:buFontTx/>
              <a:buChar char="-"/>
            </a:pPr>
            <a:r>
              <a:rPr lang="en-US" sz="2200" dirty="0"/>
              <a:t>the marital home,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Delk v. Delk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41 So. 3d 738, 740 (Miss. Ct. App. 2010); </a:t>
            </a:r>
          </a:p>
          <a:p>
            <a:pPr>
              <a:buFontTx/>
              <a:buChar char="-"/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other real property,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Dorsey v. Dorsey,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972 So. 2d 48, 52 (Miss. Ct. App. 2008); and</a:t>
            </a:r>
          </a:p>
          <a:p>
            <a:pPr>
              <a:buFontTx/>
              <a:buChar char="-"/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ank accounts,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Oliver v. Oliver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812 So. 2d 1128, 1134 (Miss. Ct. App. 2002).</a:t>
            </a:r>
            <a:endParaRPr lang="en-US" sz="2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6AB031-564C-E272-9CD4-439E3568E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46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84B60-0CF3-38C1-DCA0-F5821E5DF48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Equitable Distribution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DFE40-6B25-03F6-957A-73F4D39EE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2200" dirty="0"/>
              <a:t>Classify assets as separate or marital.</a:t>
            </a:r>
          </a:p>
          <a:p>
            <a:pPr marL="342900" indent="-342900">
              <a:buAutoNum type="arabicPeriod"/>
            </a:pPr>
            <a:r>
              <a:rPr lang="en-US" sz="2200" dirty="0"/>
              <a:t>Value all assets.</a:t>
            </a:r>
          </a:p>
          <a:p>
            <a:pPr marL="342900" indent="-342900">
              <a:buAutoNum type="arabicPeriod"/>
            </a:pPr>
            <a:r>
              <a:rPr lang="en-US" sz="2200" dirty="0"/>
              <a:t>Divide marital assets based on </a:t>
            </a:r>
            <a:r>
              <a:rPr lang="en-US" sz="2200" i="1" dirty="0"/>
              <a:t>Ferguson</a:t>
            </a:r>
            <a:r>
              <a:rPr lang="en-US" sz="2200" dirty="0"/>
              <a:t> factors.</a:t>
            </a:r>
          </a:p>
          <a:p>
            <a:pPr marL="342900" indent="-342900">
              <a:buAutoNum type="arabicPeriod"/>
            </a:pPr>
            <a:r>
              <a:rPr lang="en-US" sz="2200" dirty="0"/>
              <a:t>If one spouse is ”left with a deficit,” consider alimony.</a:t>
            </a:r>
          </a:p>
          <a:p>
            <a:pPr marL="342900" indent="-342900">
              <a:buAutoNum type="arabicPeriod"/>
            </a:pPr>
            <a:endParaRPr lang="en-US" sz="2200" dirty="0"/>
          </a:p>
          <a:p>
            <a:pPr marL="0" indent="0">
              <a:buNone/>
            </a:pPr>
            <a:r>
              <a:rPr lang="en-US" sz="2200" i="1" dirty="0"/>
              <a:t>Ferguson v. Ferguson</a:t>
            </a:r>
            <a:r>
              <a:rPr lang="en-US" sz="2200" dirty="0"/>
              <a:t>, 639 So. 2d 921 (Miss. 1994).</a:t>
            </a:r>
          </a:p>
        </p:txBody>
      </p:sp>
    </p:spTree>
    <p:extLst>
      <p:ext uri="{BB962C8B-B14F-4D97-AF65-F5344CB8AC3E}">
        <p14:creationId xmlns:p14="http://schemas.microsoft.com/office/powerpoint/2010/main" val="357995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52956-5571-6541-4CA5-0B00CB1067F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C63E2-436A-BAF5-1E14-EBCDA4DD4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dirty="0"/>
              <a:t>When was an asset acquired – prior to the marriage, during the marriage, after the marriage? Identify the periods during which value accumulated.</a:t>
            </a:r>
          </a:p>
          <a:p>
            <a:pPr marL="457200" indent="-457200">
              <a:buAutoNum type="arabicPeriod"/>
            </a:pPr>
            <a:r>
              <a:rPr lang="en-US" dirty="0"/>
              <a:t>If the asset was acquired during the marriage, was it acquired with spousal efforts?</a:t>
            </a:r>
          </a:p>
          <a:p>
            <a:pPr marL="457200" indent="-457200">
              <a:buAutoNum type="arabicPeriod"/>
            </a:pPr>
            <a:r>
              <a:rPr lang="en-US" dirty="0"/>
              <a:t>Does the asset include appreciation during the marriage? If so, determine whether it is active or passive.</a:t>
            </a:r>
          </a:p>
          <a:p>
            <a:pPr marL="457200" indent="-457200">
              <a:buAutoNum type="arabicPeriod"/>
            </a:pPr>
            <a:r>
              <a:rPr lang="en-US" dirty="0"/>
              <a:t>Is the asset mixed, party separate and partly marital? Identify the separate and marital portions.</a:t>
            </a:r>
          </a:p>
          <a:p>
            <a:pPr marL="457200" indent="-457200">
              <a:buAutoNum type="arabicPeriod"/>
            </a:pPr>
            <a:r>
              <a:rPr lang="en-US" dirty="0"/>
              <a:t>If the asset is mixed, has it been converted to marital by commingling?</a:t>
            </a:r>
          </a:p>
          <a:p>
            <a:pPr marL="457200" indent="-457200">
              <a:buAutoNum type="arabicPeriod"/>
            </a:pPr>
            <a:r>
              <a:rPr lang="en-US" dirty="0"/>
              <a:t>If the asset is separate or mixed, has it been converted to marital by family use?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93313-A2EA-7666-633C-69CE8E111E1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69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D51628-B2B1-AB3C-E637-D899126A2CB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Marital Property defined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6B75B4-B24E-A6F9-67B6-EBFBF091A6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arital property includes “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[a]ssets acquired or accumulated during the course of a marriage [unless] such assets are attributable to one of the parties' separate estates prior to the marriage or </a:t>
            </a:r>
            <a:r>
              <a:rPr lang="en-US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outside the marriage.” </a:t>
            </a:r>
          </a:p>
          <a:p>
            <a:pPr marL="0" indent="0">
              <a:buNone/>
            </a:pPr>
            <a:endParaRPr lang="en-US" sz="20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Hemsley v. Hemsley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639 So. 2d 909, 914 (Miss. 1994). </a:t>
            </a:r>
            <a:endParaRPr lang="en-US" sz="2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189B9A5-5407-5674-D70B-F1C1CD11C4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 alternative:</a:t>
            </a:r>
          </a:p>
          <a:p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arital property includes “any property acquired or value created </a:t>
            </a:r>
            <a:r>
              <a:rPr lang="en-US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through the efforts of one of the spouses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during the marriage.”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93573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06A653D-E8AA-4F59-6E7B-1520973296C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Separate Property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F9130F-69C1-FEBD-C637-B4FC2CFEA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i="1" dirty="0"/>
              <a:t>Separate property includes</a:t>
            </a:r>
          </a:p>
          <a:p>
            <a:pPr>
              <a:buFontTx/>
              <a:buChar char="-"/>
            </a:pPr>
            <a:r>
              <a:rPr lang="en-US" sz="2000" dirty="0"/>
              <a:t>gifts and inheritances,</a:t>
            </a:r>
          </a:p>
          <a:p>
            <a:pPr>
              <a:buFontTx/>
              <a:buChar char="-"/>
            </a:pPr>
            <a:r>
              <a:rPr lang="en-US" sz="2000" dirty="0"/>
              <a:t>passive appreciation on separate property,</a:t>
            </a:r>
          </a:p>
          <a:p>
            <a:pPr>
              <a:buFontTx/>
              <a:buChar char="-"/>
            </a:pPr>
            <a:r>
              <a:rPr lang="en-US" sz="2000" dirty="0"/>
              <a:t>property acquired before marriage,</a:t>
            </a:r>
          </a:p>
          <a:p>
            <a:pPr>
              <a:buFontTx/>
              <a:buChar char="-"/>
            </a:pPr>
            <a:r>
              <a:rPr lang="en-US" sz="2000" dirty="0"/>
              <a:t>property acquired after the marital property cutoff date, and </a:t>
            </a:r>
          </a:p>
          <a:p>
            <a:pPr>
              <a:buFontTx/>
              <a:buChar char="-"/>
            </a:pPr>
            <a:r>
              <a:rPr lang="en-US" sz="2000" dirty="0"/>
              <a:t>property excluded by agreement.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061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A618F8-EA88-5D11-E641-B83F6F4F1B2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Property acquired in contemplation of marriage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76D5CC-862D-4F9A-63C6-0AF3C45FC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0" i="0" u="none" strike="noStrike" dirty="0">
                <a:solidFill>
                  <a:srgbClr val="3D3D3D"/>
                </a:solidFill>
                <a:effectLst/>
                <a:latin typeface="Source Sans Pro" panose="020B0503030403020204" pitchFamily="34" charset="0"/>
              </a:rPr>
              <a:t>Other jurisdictions have held that assets acquired during cohabitation prior to marriage are not subject to equitable distribution.  . </a:t>
            </a:r>
            <a:r>
              <a:rPr lang="en-US" sz="2000" dirty="0">
                <a:solidFill>
                  <a:srgbClr val="3D3D3D"/>
                </a:solidFill>
                <a:latin typeface="Source Sans Pro" panose="020B0503030403020204" pitchFamily="34" charset="0"/>
              </a:rPr>
              <a:t> .  . </a:t>
            </a:r>
            <a:r>
              <a:rPr lang="en-US" sz="2000" b="0" i="0" u="none" strike="noStrike" dirty="0">
                <a:solidFill>
                  <a:srgbClr val="3D3D3D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There have been exceptions where it was proven that certain property was specifically acquired in contemplation of marriage</a:t>
            </a:r>
            <a:r>
              <a:rPr lang="en-US" sz="2000" b="0" i="0" u="none" strike="noStrike" dirty="0">
                <a:solidFill>
                  <a:srgbClr val="3D3D3D"/>
                </a:solidFill>
                <a:effectLst/>
                <a:latin typeface="Source Sans Pro" panose="020B0503030403020204" pitchFamily="34" charset="0"/>
              </a:rPr>
              <a:t>. </a:t>
            </a:r>
            <a:r>
              <a:rPr lang="en-US" sz="2000" b="0" i="1" u="none" strike="noStrike" dirty="0">
                <a:solidFill>
                  <a:srgbClr val="0E568C"/>
                </a:solidFill>
                <a:effectLst/>
                <a:latin typeface="Source Sans Pro" panose="020B0503030403020204" pitchFamily="34" charset="0"/>
                <a:hlinkClick r:id="rId2"/>
              </a:rPr>
              <a:t>Berrie v. Berrie,</a:t>
            </a:r>
            <a:r>
              <a:rPr lang="en-US" sz="2000" b="0" i="0" u="none" strike="noStrike" dirty="0">
                <a:solidFill>
                  <a:srgbClr val="0E568C"/>
                </a:solidFill>
                <a:effectLst/>
                <a:latin typeface="Source Sans Pro" panose="020B0503030403020204" pitchFamily="34" charset="0"/>
                <a:hlinkClick r:id="rId2"/>
              </a:rPr>
              <a:t> 252 N.J.Super. 635, 600 A.2d 512, 518 (1991)</a:t>
            </a:r>
            <a:r>
              <a:rPr lang="en-US" sz="2000" b="0" i="0" u="none" strike="noStrike" dirty="0">
                <a:solidFill>
                  <a:srgbClr val="3D3D3D"/>
                </a:solidFill>
                <a:effectLst/>
                <a:latin typeface="Source Sans Pro" panose="020B0503030403020204" pitchFamily="34" charset="0"/>
              </a:rPr>
              <a:t>; </a:t>
            </a:r>
            <a:r>
              <a:rPr lang="en-US" sz="2000" b="0" i="1" u="none" strike="noStrike" dirty="0">
                <a:solidFill>
                  <a:srgbClr val="0E568C"/>
                </a:solidFill>
                <a:effectLst/>
                <a:latin typeface="Source Sans Pro" panose="020B0503030403020204" pitchFamily="34" charset="0"/>
                <a:hlinkClick r:id="rId3"/>
              </a:rPr>
              <a:t>Raspa v. Raspa,</a:t>
            </a:r>
            <a:r>
              <a:rPr lang="en-US" sz="2000" b="0" i="0" u="none" strike="noStrike" dirty="0">
                <a:solidFill>
                  <a:srgbClr val="0E568C"/>
                </a:solidFill>
                <a:effectLst/>
                <a:latin typeface="Source Sans Pro" panose="020B0503030403020204" pitchFamily="34" charset="0"/>
                <a:hlinkClick r:id="rId3"/>
              </a:rPr>
              <a:t> 207 N.J.Super. 371, 504 A.2d 683 (1985)</a:t>
            </a:r>
            <a:r>
              <a:rPr lang="en-US" sz="2000" b="0" i="0" u="none" strike="noStrike" dirty="0">
                <a:solidFill>
                  <a:srgbClr val="3D3D3D"/>
                </a:solidFill>
                <a:effectLst/>
                <a:latin typeface="Source Sans Pro" panose="020B0503030403020204" pitchFamily="34" charset="0"/>
              </a:rPr>
              <a:t>.</a:t>
            </a:r>
          </a:p>
          <a:p>
            <a:pPr marL="0" indent="0">
              <a:buNone/>
            </a:pPr>
            <a:endParaRPr lang="en-US" sz="2000" dirty="0">
              <a:solidFill>
                <a:srgbClr val="3D3D3D"/>
              </a:solidFill>
              <a:latin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en-US" sz="2000" i="1" dirty="0">
                <a:solidFill>
                  <a:srgbClr val="3D3D3D"/>
                </a:solidFill>
                <a:latin typeface="Source Sans Pro" panose="020B0503030403020204" pitchFamily="34" charset="0"/>
              </a:rPr>
              <a:t>Bunyard v. Bunyard, </a:t>
            </a:r>
            <a:r>
              <a:rPr lang="en-US" sz="2000" dirty="0">
                <a:solidFill>
                  <a:srgbClr val="3D3D3D"/>
                </a:solidFill>
                <a:latin typeface="Source Sans Pro" panose="020B0503030403020204" pitchFamily="34" charset="0"/>
              </a:rPr>
              <a:t>828 So. 2d 775, 777 (Miss. 2002).</a:t>
            </a:r>
            <a:endParaRPr lang="en-US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78F44B-B98B-7DEE-7CA7-FD68763AF06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53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97958-6633-7BA8-7C2F-9BFDF8EF732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Pre-</a:t>
            </a:r>
            <a:r>
              <a:rPr lang="en-US" i="1" dirty="0">
                <a:solidFill>
                  <a:schemeClr val="bg1"/>
                </a:solidFill>
              </a:rPr>
              <a:t>Collins</a:t>
            </a:r>
            <a:r>
              <a:rPr lang="en-US" dirty="0">
                <a:solidFill>
                  <a:schemeClr val="bg1"/>
                </a:solidFill>
              </a:rPr>
              <a:t> demarcation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FAE53-55F2-FE44-5B6B-1262010A8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Prior to 2013, marital property accumulation ceased </a:t>
            </a:r>
          </a:p>
          <a:p>
            <a:pPr>
              <a:buFontTx/>
              <a:buChar char="-"/>
            </a:pPr>
            <a:r>
              <a:rPr lang="en-US" sz="2200" dirty="0"/>
              <a:t>upon entry of a separate maintenance order, </a:t>
            </a:r>
            <a:r>
              <a:rPr lang="en-US" sz="2200" i="1" dirty="0"/>
              <a:t>Godwin v. Godwin, </a:t>
            </a:r>
            <a:r>
              <a:rPr lang="en-US" sz="2200" dirty="0"/>
              <a:t>or</a:t>
            </a:r>
          </a:p>
          <a:p>
            <a:pPr>
              <a:buFontTx/>
              <a:buChar char="-"/>
            </a:pPr>
            <a:r>
              <a:rPr lang="en-US" sz="2200" dirty="0"/>
              <a:t>upon entry of a temporary support order,  </a:t>
            </a:r>
            <a:r>
              <a:rPr lang="en-US" sz="2200" i="1" dirty="0"/>
              <a:t>Pittman v. Pittman.</a:t>
            </a:r>
          </a:p>
          <a:p>
            <a:pPr>
              <a:buFontTx/>
              <a:buChar char="-"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In the absence of a separate maintenance or temporary support order, marital property accumulation ended at divorce.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2125A5-FC95-8812-C7BB-7208DF9E7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23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4CC2E23-CCBA-B521-D595-6DF058B8113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MARITAL PROPERTY CUTOFF DATE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D9C1BC-CFF5-F77F-644A-F60467528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Temporary support orders are no longer an automatic line of demarcation.</a:t>
            </a:r>
          </a:p>
          <a:p>
            <a:r>
              <a:rPr lang="en-US" sz="2200" dirty="0"/>
              <a:t>Financial interdependence is a significant factor – greater dependence suggests a later cutoff date.</a:t>
            </a:r>
          </a:p>
          <a:p>
            <a:r>
              <a:rPr lang="en-US" sz="2200" dirty="0"/>
              <a:t>Separate maintenance orders may still be a demarcation point.</a:t>
            </a:r>
          </a:p>
          <a:p>
            <a:r>
              <a:rPr lang="en-US" sz="2200" dirty="0"/>
              <a:t>Assets acquired after cutoff with marital funds are marital.</a:t>
            </a:r>
          </a:p>
        </p:txBody>
      </p:sp>
    </p:spTree>
    <p:extLst>
      <p:ext uri="{BB962C8B-B14F-4D97-AF65-F5344CB8AC3E}">
        <p14:creationId xmlns:p14="http://schemas.microsoft.com/office/powerpoint/2010/main" val="3039855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720FD4B-A8E0-08DA-2A97-8B5D384E996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Assets acquired with loans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349B4B-0237-09B3-6CB0-7744D7386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/>
              <a:t>An asset acquired through a loan is marital if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- the loan was secured by marital assets; </a:t>
            </a:r>
          </a:p>
          <a:p>
            <a:pPr marL="0" indent="0">
              <a:buNone/>
            </a:pPr>
            <a:r>
              <a:rPr lang="en-US" sz="2200" dirty="0"/>
              <a:t>-  the other spouse was liable on the loan; </a:t>
            </a:r>
            <a:r>
              <a:rPr lang="en-US" sz="2200" i="1" dirty="0"/>
              <a:t>OR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-  the loan was repaid using marital funds.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4CB856-D33C-5B95-BD10-3CE2A1594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144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5EDDC-941F-7043-951E-7E36D64048E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Appreciation in separate property assets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65B1C-05CD-A048-BC7F-FB5992CA2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i="1" dirty="0"/>
              <a:t>Appreciation in a separate property asset may be separate or marital. </a:t>
            </a:r>
            <a:r>
              <a:rPr lang="en-US" sz="2200" dirty="0"/>
              <a:t>Classification of appreciation is determined by the active-passive rule:</a:t>
            </a:r>
          </a:p>
          <a:p>
            <a:r>
              <a:rPr lang="en-US" sz="2200" dirty="0"/>
              <a:t> If the appreciation is “active” (caused by a spouse’s efforts) the appreciation is marital.</a:t>
            </a:r>
          </a:p>
          <a:p>
            <a:r>
              <a:rPr lang="en-US" sz="2200" dirty="0"/>
              <a:t> If the appreciation is “passive” (caused by other forces) the appreciation is separate.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29309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783"/>
    </mc:Choice>
    <mc:Fallback xmlns="">
      <p:transition spd="slow" advTm="118783"/>
    </mc:Fallback>
  </mc:AlternateContent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afting Premarital Agreement FINAL" id="{AFF9FCB1-9515-1447-8917-E4BD1B751E37}" vid="{6D18D8E4-83A5-8545-A73B-5777CC680C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Jack wms 3</Template>
  <TotalTime>2182</TotalTime>
  <Words>2119</Words>
  <Application>Microsoft Macintosh PowerPoint</Application>
  <PresentationFormat>Widescreen</PresentationFormat>
  <Paragraphs>214</Paragraphs>
  <Slides>20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Gill Sans MT</vt:lpstr>
      <vt:lpstr>Source Sans Pro</vt:lpstr>
      <vt:lpstr>Symbol</vt:lpstr>
      <vt:lpstr>Times New Roman</vt:lpstr>
      <vt:lpstr>Parcel</vt:lpstr>
      <vt:lpstr>Key Features</vt:lpstr>
      <vt:lpstr>Equitable Distribution steps</vt:lpstr>
      <vt:lpstr>Marital Property defined</vt:lpstr>
      <vt:lpstr>Separate Property</vt:lpstr>
      <vt:lpstr>Property acquired in contemplation of marriage</vt:lpstr>
      <vt:lpstr>Pre-Collins demarcation rules</vt:lpstr>
      <vt:lpstr>MARITAL PROPERTY CUTOFF DATE</vt:lpstr>
      <vt:lpstr>Assets acquired with loans</vt:lpstr>
      <vt:lpstr>Appreciation in separate property assets</vt:lpstr>
      <vt:lpstr>ACTIVE AND PASSIVE APPRECIATION</vt:lpstr>
      <vt:lpstr>ACTIVE AND PASSIVE APPRECIATION</vt:lpstr>
      <vt:lpstr>ACTIVE AND PASSIVE APPRECIATION</vt:lpstr>
      <vt:lpstr>MiXED ASSETS</vt:lpstr>
      <vt:lpstr>Exceptions to family use</vt:lpstr>
      <vt:lpstr>USE OF ACCOUNT FUNDS</vt:lpstr>
      <vt:lpstr>MiXED ASSETS</vt:lpstr>
      <vt:lpstr>Conversion by commingling</vt:lpstr>
      <vt:lpstr>MiXED ASSETS</vt:lpstr>
      <vt:lpstr>Mixed asset tracing permitted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 Bell</dc:creator>
  <cp:lastModifiedBy>Debbie Bell</cp:lastModifiedBy>
  <cp:revision>17</cp:revision>
  <dcterms:created xsi:type="dcterms:W3CDTF">2023-05-31T16:24:54Z</dcterms:created>
  <dcterms:modified xsi:type="dcterms:W3CDTF">2023-07-08T17:07:45Z</dcterms:modified>
</cp:coreProperties>
</file>