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82" r:id="rId4"/>
    <p:sldId id="283" r:id="rId5"/>
    <p:sldId id="284" r:id="rId6"/>
    <p:sldId id="286" r:id="rId7"/>
    <p:sldId id="285" r:id="rId8"/>
    <p:sldId id="257" r:id="rId9"/>
    <p:sldId id="260" r:id="rId10"/>
    <p:sldId id="261" r:id="rId11"/>
    <p:sldId id="266" r:id="rId12"/>
    <p:sldId id="289" r:id="rId13"/>
    <p:sldId id="291" r:id="rId14"/>
    <p:sldId id="290" r:id="rId15"/>
    <p:sldId id="267" r:id="rId16"/>
    <p:sldId id="268" r:id="rId17"/>
    <p:sldId id="269" r:id="rId18"/>
    <p:sldId id="278" r:id="rId19"/>
    <p:sldId id="279" r:id="rId20"/>
    <p:sldId id="271" r:id="rId21"/>
    <p:sldId id="272" r:id="rId22"/>
    <p:sldId id="292" r:id="rId23"/>
    <p:sldId id="293" r:id="rId24"/>
    <p:sldId id="294" r:id="rId25"/>
    <p:sldId id="295" r:id="rId26"/>
    <p:sldId id="2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5890"/>
  </p:normalViewPr>
  <p:slideViewPr>
    <p:cSldViewPr snapToGrid="0">
      <p:cViewPr varScale="1">
        <p:scale>
          <a:sx n="115" d="100"/>
          <a:sy n="115" d="100"/>
        </p:scale>
        <p:origin x="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6097CA4-D6FD-304B-8022-223E544502F5}" type="datetimeFigureOut">
              <a:rPr lang="en-US" smtClean="0"/>
              <a:t>7/7/23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8730759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097CA4-D6FD-304B-8022-223E544502F5}" type="datetimeFigureOut">
              <a:rPr lang="en-US" smtClean="0"/>
              <a:t>7/7/23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86225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097CA4-D6FD-304B-8022-223E544502F5}" type="datetimeFigureOut">
              <a:rPr lang="en-US" smtClean="0"/>
              <a:t>7/7/23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3622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097CA4-D6FD-304B-8022-223E544502F5}" type="datetimeFigureOut">
              <a:rPr lang="en-US" smtClean="0"/>
              <a:t>7/7/23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297626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6097CA4-D6FD-304B-8022-223E544502F5}" type="datetimeFigureOut">
              <a:rPr lang="en-US" smtClean="0"/>
              <a:t>7/7/23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8249464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6097CA4-D6FD-304B-8022-223E544502F5}" type="datetimeFigureOut">
              <a:rPr lang="en-US" smtClean="0"/>
              <a:t>7/7/23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397028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6097CA4-D6FD-304B-8022-223E544502F5}" type="datetimeFigureOut">
              <a:rPr lang="en-US" smtClean="0"/>
              <a:t>7/7/23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62EAAA-0217-AE48-8786-E2D175F10E4B}"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173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097CA4-D6FD-304B-8022-223E544502F5}" type="datetimeFigureOut">
              <a:rPr lang="en-US" smtClean="0"/>
              <a:t>7/7/23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398987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97CA4-D6FD-304B-8022-223E544502F5}" type="datetimeFigureOut">
              <a:rPr lang="en-US" smtClean="0"/>
              <a:t>7/7/23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425793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6097CA4-D6FD-304B-8022-223E544502F5}" type="datetimeFigureOut">
              <a:rPr lang="en-US" smtClean="0"/>
              <a:t>7/7/23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423746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6097CA4-D6FD-304B-8022-223E544502F5}" type="datetimeFigureOut">
              <a:rPr lang="en-US" smtClean="0"/>
              <a:t>7/7/23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562EAAA-0217-AE48-8786-E2D175F10E4B}" type="slidenum">
              <a:rPr lang="en-US" smtClean="0"/>
              <a:t>‹#›</a:t>
            </a:fld>
            <a:endParaRPr lang="en-US" dirty="0"/>
          </a:p>
        </p:txBody>
      </p:sp>
    </p:spTree>
    <p:extLst>
      <p:ext uri="{BB962C8B-B14F-4D97-AF65-F5344CB8AC3E}">
        <p14:creationId xmlns:p14="http://schemas.microsoft.com/office/powerpoint/2010/main" val="246965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6097CA4-D6FD-304B-8022-223E544502F5}" type="datetimeFigureOut">
              <a:rPr lang="en-US" smtClean="0"/>
              <a:t>7/7/23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562EAAA-0217-AE48-8786-E2D175F10E4B}" type="slidenum">
              <a:rPr lang="en-US" smtClean="0"/>
              <a:t>‹#›</a:t>
            </a:fld>
            <a:endParaRPr lang="en-US" dirty="0"/>
          </a:p>
        </p:txBody>
      </p:sp>
    </p:spTree>
    <p:extLst>
      <p:ext uri="{BB962C8B-B14F-4D97-AF65-F5344CB8AC3E}">
        <p14:creationId xmlns:p14="http://schemas.microsoft.com/office/powerpoint/2010/main" val="103629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1.next.westlaw.com/Link/Document/FullText?findType=L&amp;pubNum=1008414&amp;cite=MSRRPCR1.7&amp;originatingDoc=N7CA0C53065D611DCA204A4EECBB71484&amp;refType=LQ&amp;originationContext=document&amp;transitionType=DocumentItem&amp;ppcid=4f916a3a7c8b4b90a5a2f8291105cf00&amp;contextData=(sc.Category)"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845A-8083-02A0-05A9-C9CB7472F20C}"/>
              </a:ext>
            </a:extLst>
          </p:cNvPr>
          <p:cNvSpPr>
            <a:spLocks noGrp="1"/>
          </p:cNvSpPr>
          <p:nvPr>
            <p:ph type="ctrTitle"/>
          </p:nvPr>
        </p:nvSpPr>
        <p:spPr/>
        <p:txBody>
          <a:bodyPr/>
          <a:lstStyle/>
          <a:p>
            <a:r>
              <a:rPr lang="en-US" dirty="0"/>
              <a:t>Third hour: Ethics Hour</a:t>
            </a:r>
          </a:p>
        </p:txBody>
      </p:sp>
      <p:sp>
        <p:nvSpPr>
          <p:cNvPr id="3" name="Subtitle 2">
            <a:extLst>
              <a:ext uri="{FF2B5EF4-FFF2-40B4-BE49-F238E27FC236}">
                <a16:creationId xmlns:a16="http://schemas.microsoft.com/office/drawing/2014/main" id="{23A82F51-A793-2334-E751-73BB0E8282D1}"/>
              </a:ext>
            </a:extLst>
          </p:cNvPr>
          <p:cNvSpPr>
            <a:spLocks noGrp="1"/>
          </p:cNvSpPr>
          <p:nvPr>
            <p:ph type="subTitle" idx="1"/>
          </p:nvPr>
        </p:nvSpPr>
        <p:spPr>
          <a:solidFill>
            <a:schemeClr val="tx1"/>
          </a:solidFill>
        </p:spPr>
        <p:txBody>
          <a:bodyPr>
            <a:normAutofit/>
          </a:bodyPr>
          <a:lstStyle/>
          <a:p>
            <a:r>
              <a:rPr lang="en-US" sz="2800" i="1" dirty="0">
                <a:solidFill>
                  <a:schemeClr val="bg1"/>
                </a:solidFill>
              </a:rPr>
              <a:t>With Michael McCauley</a:t>
            </a:r>
          </a:p>
          <a:p>
            <a:r>
              <a:rPr lang="en-US" sz="2800" i="1" dirty="0">
                <a:solidFill>
                  <a:schemeClr val="bg1"/>
                </a:solidFill>
              </a:rPr>
              <a:t>David Calder</a:t>
            </a:r>
          </a:p>
        </p:txBody>
      </p:sp>
    </p:spTree>
    <p:extLst>
      <p:ext uri="{BB962C8B-B14F-4D97-AF65-F5344CB8AC3E}">
        <p14:creationId xmlns:p14="http://schemas.microsoft.com/office/powerpoint/2010/main" val="226636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3D9005-76F8-10C5-AF24-E72C5BA633D9}"/>
              </a:ext>
            </a:extLst>
          </p:cNvPr>
          <p:cNvSpPr>
            <a:spLocks noGrp="1"/>
          </p:cNvSpPr>
          <p:nvPr>
            <p:ph type="title"/>
          </p:nvPr>
        </p:nvSpPr>
        <p:spPr>
          <a:solidFill>
            <a:schemeClr val="tx2">
              <a:lumMod val="40000"/>
              <a:lumOff val="60000"/>
            </a:schemeClr>
          </a:solidFill>
        </p:spPr>
        <p:txBody>
          <a:bodyPr/>
          <a:lstStyle/>
          <a:p>
            <a:r>
              <a:rPr lang="en-US" dirty="0">
                <a:solidFill>
                  <a:schemeClr val="bg1"/>
                </a:solidFill>
              </a:rPr>
              <a:t>modification during incarceration</a:t>
            </a:r>
          </a:p>
        </p:txBody>
      </p:sp>
      <p:sp>
        <p:nvSpPr>
          <p:cNvPr id="2" name="Content Placeholder 1">
            <a:extLst>
              <a:ext uri="{FF2B5EF4-FFF2-40B4-BE49-F238E27FC236}">
                <a16:creationId xmlns:a16="http://schemas.microsoft.com/office/drawing/2014/main" id="{99027C53-3E67-F558-1A34-B6DC5562ACDA}"/>
              </a:ext>
            </a:extLst>
          </p:cNvPr>
          <p:cNvSpPr>
            <a:spLocks noGrp="1"/>
          </p:cNvSpPr>
          <p:nvPr>
            <p:ph idx="1"/>
          </p:nvPr>
        </p:nvSpPr>
        <p:spPr/>
        <p:txBody>
          <a:bodyPr>
            <a:normAutofit/>
          </a:bodyPr>
          <a:lstStyle/>
          <a:p>
            <a:pPr marL="0" indent="0">
              <a:buNone/>
            </a:pPr>
            <a:r>
              <a:rPr lang="en-US" sz="2200" dirty="0"/>
              <a:t>In 2022, the Mississippi Legislature enacted a statute providing,</a:t>
            </a:r>
          </a:p>
          <a:p>
            <a:endParaRPr lang="en-US" sz="2200" dirty="0">
              <a:latin typeface="Gill Sans MT" panose="020B0502020104020203" pitchFamily="34" charset="77"/>
            </a:endParaRPr>
          </a:p>
          <a:p>
            <a:pPr marL="0" indent="0">
              <a:buNone/>
            </a:pPr>
            <a:r>
              <a:rPr lang="en-US" sz="2200" dirty="0">
                <a:latin typeface="Gill Sans MT" panose="020B0502020104020203" pitchFamily="34" charset="77"/>
              </a:rPr>
              <a:t>“</a:t>
            </a:r>
            <a:r>
              <a:rPr lang="en-US" sz="2200" dirty="0">
                <a:solidFill>
                  <a:srgbClr val="000000"/>
                </a:solidFill>
                <a:effectLst/>
                <a:latin typeface="Gill Sans MT" panose="020B0502020104020203" pitchFamily="34" charset="77"/>
                <a:ea typeface="Times New Roman" panose="02020603050405020304" pitchFamily="18" charset="0"/>
              </a:rPr>
              <a:t>The court may not consider incarceration as intentional or voluntary unemployment or underemployment when establishing or modifying a child-support order</a:t>
            </a:r>
            <a:r>
              <a:rPr lang="en-US" sz="2200" dirty="0">
                <a:solidFill>
                  <a:srgbClr val="000000"/>
                </a:solidFill>
                <a:latin typeface="Gill Sans MT" panose="020B0502020104020203" pitchFamily="34" charset="77"/>
                <a:ea typeface="Times New Roman" panose="02020603050405020304" pitchFamily="18" charset="0"/>
              </a:rPr>
              <a:t>.” </a:t>
            </a:r>
          </a:p>
          <a:p>
            <a:pPr marL="0" indent="0">
              <a:buNone/>
            </a:pPr>
            <a:endParaRPr lang="en-US" sz="2200" dirty="0">
              <a:solidFill>
                <a:srgbClr val="000000"/>
              </a:solidFill>
              <a:latin typeface="Gill Sans MT" panose="020B0502020104020203" pitchFamily="34" charset="77"/>
              <a:ea typeface="Times New Roman" panose="02020603050405020304" pitchFamily="18" charset="0"/>
            </a:endParaRPr>
          </a:p>
          <a:p>
            <a:pPr marL="0" indent="0">
              <a:buNone/>
            </a:pPr>
            <a:r>
              <a:rPr lang="en-US" sz="2200" dirty="0">
                <a:solidFill>
                  <a:srgbClr val="000000"/>
                </a:solidFill>
                <a:latin typeface="Gill Sans MT" panose="020B0502020104020203" pitchFamily="34" charset="77"/>
                <a:ea typeface="Times New Roman" panose="02020603050405020304" pitchFamily="18" charset="0"/>
              </a:rPr>
              <a:t>Senate Bill 2082.</a:t>
            </a:r>
            <a:endParaRPr lang="en-US" sz="2200" dirty="0">
              <a:latin typeface="Gill Sans MT" panose="020B0502020104020203" pitchFamily="34" charset="77"/>
            </a:endParaRPr>
          </a:p>
        </p:txBody>
      </p:sp>
    </p:spTree>
    <p:extLst>
      <p:ext uri="{BB962C8B-B14F-4D97-AF65-F5344CB8AC3E}">
        <p14:creationId xmlns:p14="http://schemas.microsoft.com/office/powerpoint/2010/main" val="272881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0334C8-222D-1ABE-619E-9E3260371FAF}"/>
              </a:ext>
            </a:extLst>
          </p:cNvPr>
          <p:cNvSpPr>
            <a:spLocks noGrp="1"/>
          </p:cNvSpPr>
          <p:nvPr>
            <p:ph type="title"/>
          </p:nvPr>
        </p:nvSpPr>
        <p:spPr>
          <a:solidFill>
            <a:schemeClr val="accent1">
              <a:lumMod val="75000"/>
            </a:schemeClr>
          </a:solidFill>
        </p:spPr>
        <p:txBody>
          <a:bodyPr/>
          <a:lstStyle/>
          <a:p>
            <a:r>
              <a:rPr lang="en-US" dirty="0">
                <a:solidFill>
                  <a:schemeClr val="bg1"/>
                </a:solidFill>
              </a:rPr>
              <a:t>Support for adult disabled children</a:t>
            </a:r>
          </a:p>
        </p:txBody>
      </p:sp>
      <p:sp>
        <p:nvSpPr>
          <p:cNvPr id="6" name="Content Placeholder 5">
            <a:extLst>
              <a:ext uri="{FF2B5EF4-FFF2-40B4-BE49-F238E27FC236}">
                <a16:creationId xmlns:a16="http://schemas.microsoft.com/office/drawing/2014/main" id="{4762871D-EA3D-BDC8-7CAB-0F583BD0C273}"/>
              </a:ext>
            </a:extLst>
          </p:cNvPr>
          <p:cNvSpPr>
            <a:spLocks noGrp="1"/>
          </p:cNvSpPr>
          <p:nvPr>
            <p:ph idx="1"/>
          </p:nvPr>
        </p:nvSpPr>
        <p:spPr/>
        <p:txBody>
          <a:bodyPr>
            <a:normAutofit/>
          </a:bodyPr>
          <a:lstStyle/>
          <a:p>
            <a:r>
              <a:rPr lang="en-US" sz="2000" dirty="0"/>
              <a:t>The DHS Committee and the Family Law Task Force recommended a statute that would create a </a:t>
            </a:r>
            <a:r>
              <a:rPr lang="en-US" sz="2000" dirty="0">
                <a:highlight>
                  <a:srgbClr val="FFFF00"/>
                </a:highlight>
              </a:rPr>
              <a:t>rebuttable presumption </a:t>
            </a:r>
            <a:r>
              <a:rPr lang="en-US" sz="2000" dirty="0"/>
              <a:t>that support should continue past majority for a child </a:t>
            </a:r>
          </a:p>
          <a:p>
            <a:r>
              <a:rPr lang="en-US" sz="2000" dirty="0"/>
              <a:t>whose </a:t>
            </a:r>
            <a:r>
              <a:rPr lang="en-US" sz="2000" dirty="0">
                <a:highlight>
                  <a:srgbClr val="FFFF00"/>
                </a:highlight>
              </a:rPr>
              <a:t>disability continues from childhood into adulthood</a:t>
            </a:r>
            <a:r>
              <a:rPr lang="en-US" sz="2000" dirty="0"/>
              <a:t>, and </a:t>
            </a:r>
          </a:p>
          <a:p>
            <a:endParaRPr lang="en-US" sz="2000" dirty="0"/>
          </a:p>
          <a:p>
            <a:r>
              <a:rPr lang="en-US" sz="2000" dirty="0"/>
              <a:t>who is </a:t>
            </a:r>
            <a:r>
              <a:rPr lang="en-US" sz="2000" dirty="0">
                <a:highlight>
                  <a:srgbClr val="FFFF00"/>
                </a:highlight>
              </a:rPr>
              <a:t>unable to support themselves;</a:t>
            </a:r>
          </a:p>
          <a:p>
            <a:pPr marL="0" indent="0">
              <a:buNone/>
            </a:pPr>
            <a:endParaRPr lang="en-US" sz="2000" dirty="0"/>
          </a:p>
          <a:p>
            <a:r>
              <a:rPr lang="en-US" sz="2000" dirty="0"/>
              <a:t>except when the child is a long-term patient in a facility owned or operated by the state.</a:t>
            </a:r>
          </a:p>
        </p:txBody>
      </p:sp>
      <p:sp>
        <p:nvSpPr>
          <p:cNvPr id="7" name="Text Placeholder 6">
            <a:extLst>
              <a:ext uri="{FF2B5EF4-FFF2-40B4-BE49-F238E27FC236}">
                <a16:creationId xmlns:a16="http://schemas.microsoft.com/office/drawing/2014/main" id="{EF6AE1BE-5677-1CCC-D1A6-F73C445BC619}"/>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98508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77E745-3CE5-D37C-FFD2-CA40D6B27665}"/>
              </a:ext>
            </a:extLst>
          </p:cNvPr>
          <p:cNvSpPr>
            <a:spLocks noGrp="1"/>
          </p:cNvSpPr>
          <p:nvPr>
            <p:ph type="title"/>
          </p:nvPr>
        </p:nvSpPr>
        <p:spPr>
          <a:solidFill>
            <a:schemeClr val="accent1">
              <a:lumMod val="75000"/>
            </a:schemeClr>
          </a:solidFill>
        </p:spPr>
        <p:txBody>
          <a:bodyPr/>
          <a:lstStyle/>
          <a:p>
            <a:r>
              <a:rPr lang="en-US" i="1" dirty="0">
                <a:solidFill>
                  <a:schemeClr val="bg1"/>
                </a:solidFill>
              </a:rPr>
              <a:t>Ravenstein v. Ravenstein, </a:t>
            </a:r>
            <a:r>
              <a:rPr lang="en-US" dirty="0">
                <a:solidFill>
                  <a:schemeClr val="bg1"/>
                </a:solidFill>
              </a:rPr>
              <a:t>167 So. 3d 210 (Miss. 2014)</a:t>
            </a:r>
          </a:p>
        </p:txBody>
      </p:sp>
      <p:sp>
        <p:nvSpPr>
          <p:cNvPr id="6" name="Content Placeholder 5">
            <a:extLst>
              <a:ext uri="{FF2B5EF4-FFF2-40B4-BE49-F238E27FC236}">
                <a16:creationId xmlns:a16="http://schemas.microsoft.com/office/drawing/2014/main" id="{F6BA2DFA-3D6C-D6C1-8666-8DCAF291527C}"/>
              </a:ext>
            </a:extLst>
          </p:cNvPr>
          <p:cNvSpPr>
            <a:spLocks noGrp="1"/>
          </p:cNvSpPr>
          <p:nvPr>
            <p:ph idx="1"/>
          </p:nvPr>
        </p:nvSpPr>
        <p:spPr/>
        <p:txBody>
          <a:bodyPr>
            <a:normAutofit/>
          </a:bodyPr>
          <a:lstStyle/>
          <a:p>
            <a:pPr marL="0" indent="0">
              <a:buNone/>
            </a:pPr>
            <a:r>
              <a:rPr lang="en-US" sz="2200" dirty="0"/>
              <a:t>Justice King’s concurrence (joined by four other justices) states that</a:t>
            </a:r>
          </a:p>
          <a:p>
            <a:pPr marL="0" indent="0">
              <a:buNone/>
            </a:pPr>
            <a:endParaRPr lang="en-US" sz="2200" dirty="0"/>
          </a:p>
          <a:p>
            <a:pPr>
              <a:buFontTx/>
              <a:buChar char="-"/>
            </a:pPr>
            <a:r>
              <a:rPr lang="en-US" sz="2200" dirty="0"/>
              <a:t>in MS, a child is </a:t>
            </a:r>
            <a:r>
              <a:rPr lang="en-US" sz="2200" i="1" dirty="0"/>
              <a:t>presumed</a:t>
            </a:r>
            <a:r>
              <a:rPr lang="en-US" sz="2200" dirty="0"/>
              <a:t> emancipated at twenty-one.</a:t>
            </a:r>
          </a:p>
          <a:p>
            <a:pPr>
              <a:buFontTx/>
              <a:buChar char="-"/>
            </a:pPr>
            <a:r>
              <a:rPr lang="en-US" sz="2200" dirty="0"/>
              <a:t>the presumption may be rebutted by proof that a disabled child who has reached twenty-one is incapable of self support.</a:t>
            </a:r>
          </a:p>
          <a:p>
            <a:pPr>
              <a:buFontTx/>
              <a:buChar char="-"/>
            </a:pPr>
            <a:r>
              <a:rPr lang="en-US" sz="2200" dirty="0"/>
              <a:t>chancellors have discretion to award support to an adult disabled child under current MS law.</a:t>
            </a:r>
          </a:p>
        </p:txBody>
      </p:sp>
      <p:sp>
        <p:nvSpPr>
          <p:cNvPr id="7" name="Text Placeholder 6">
            <a:extLst>
              <a:ext uri="{FF2B5EF4-FFF2-40B4-BE49-F238E27FC236}">
                <a16:creationId xmlns:a16="http://schemas.microsoft.com/office/drawing/2014/main" id="{019F64D3-7D85-71DB-D984-328FB4C634ED}"/>
              </a:ext>
            </a:extLst>
          </p:cNvPr>
          <p:cNvSpPr>
            <a:spLocks noGrp="1"/>
          </p:cNvSpPr>
          <p:nvPr>
            <p:ph type="body" sz="half" idx="2"/>
          </p:nvPr>
        </p:nvSpPr>
        <p:spPr/>
        <p:txBody>
          <a:bodyPr/>
          <a:lstStyle/>
          <a:p>
            <a:endParaRPr lang="en-US" dirty="0"/>
          </a:p>
        </p:txBody>
      </p:sp>
      <p:pic>
        <p:nvPicPr>
          <p:cNvPr id="8" name="Audio 7">
            <a:hlinkClick r:id="" action="ppaction://media"/>
            <a:extLst>
              <a:ext uri="{FF2B5EF4-FFF2-40B4-BE49-F238E27FC236}">
                <a16:creationId xmlns:a16="http://schemas.microsoft.com/office/drawing/2014/main" id="{683C30B0-CA46-6633-8F27-DF13D7472C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7948510"/>
      </p:ext>
    </p:extLst>
  </p:cSld>
  <p:clrMapOvr>
    <a:masterClrMapping/>
  </p:clrMapOvr>
  <mc:AlternateContent xmlns:mc="http://schemas.openxmlformats.org/markup-compatibility/2006" xmlns:p14="http://schemas.microsoft.com/office/powerpoint/2010/main">
    <mc:Choice Requires="p14">
      <p:transition spd="slow" p14:dur="2000" advTm="41122"/>
    </mc:Choice>
    <mc:Fallback xmlns="">
      <p:transition spd="slow" advTm="41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EF1B-417D-335D-EBBC-9EA9CDFCB744}"/>
              </a:ext>
            </a:extLst>
          </p:cNvPr>
          <p:cNvSpPr>
            <a:spLocks noGrp="1"/>
          </p:cNvSpPr>
          <p:nvPr>
            <p:ph type="title"/>
          </p:nvPr>
        </p:nvSpPr>
        <p:spPr>
          <a:solidFill>
            <a:schemeClr val="accent1">
              <a:lumMod val="75000"/>
            </a:schemeClr>
          </a:solidFill>
        </p:spPr>
        <p:txBody>
          <a:bodyPr>
            <a:normAutofit fontScale="90000"/>
          </a:bodyPr>
          <a:lstStyle/>
          <a:p>
            <a:r>
              <a:rPr lang="en-US" dirty="0">
                <a:solidFill>
                  <a:schemeClr val="bg1"/>
                </a:solidFill>
              </a:rPr>
              <a:t>DHS cases: Duty to support adult disabled children</a:t>
            </a:r>
          </a:p>
        </p:txBody>
      </p:sp>
      <p:sp>
        <p:nvSpPr>
          <p:cNvPr id="3" name="Content Placeholder 2">
            <a:extLst>
              <a:ext uri="{FF2B5EF4-FFF2-40B4-BE49-F238E27FC236}">
                <a16:creationId xmlns:a16="http://schemas.microsoft.com/office/drawing/2014/main" id="{6D58C1D5-A340-C885-D46E-3CA20EDC266D}"/>
              </a:ext>
            </a:extLst>
          </p:cNvPr>
          <p:cNvSpPr>
            <a:spLocks noGrp="1"/>
          </p:cNvSpPr>
          <p:nvPr>
            <p:ph idx="1"/>
          </p:nvPr>
        </p:nvSpPr>
        <p:spPr/>
        <p:txBody>
          <a:bodyPr>
            <a:noAutofit/>
          </a:bodyPr>
          <a:lstStyle/>
          <a:p>
            <a:pPr marL="0" indent="0">
              <a:buNone/>
            </a:pPr>
            <a:r>
              <a:rPr lang="en-US" sz="2200" dirty="0"/>
              <a:t>Sections 43-19-31 to -61 (which govern the DHS Child Support Unit)  provide for paternity establishment through </a:t>
            </a:r>
            <a:r>
              <a:rPr lang="en-US" sz="2200" dirty="0">
                <a:highlight>
                  <a:srgbClr val="FFFF00"/>
                </a:highlight>
              </a:rPr>
              <a:t>a notarized acknowledgement of paternity.</a:t>
            </a:r>
          </a:p>
          <a:p>
            <a:pPr marL="0" indent="0">
              <a:buNone/>
            </a:pPr>
            <a:endParaRPr lang="en-US" sz="2200" dirty="0"/>
          </a:p>
          <a:p>
            <a:pPr marL="0" indent="0">
              <a:buNone/>
            </a:pPr>
            <a:r>
              <a:rPr lang="en-US" sz="2200" dirty="0"/>
              <a:t>Section 43-19-33(3) provides that </a:t>
            </a:r>
            <a:r>
              <a:rPr lang="en-US" sz="2200" b="0" i="0" u="none" strike="noStrike" dirty="0">
                <a:effectLst/>
              </a:rPr>
              <a:t> ”[I]n the case of a child who, upon reaching the age of twenty-one (21) years, is mentally or physically incapable of self-support, </a:t>
            </a:r>
            <a:r>
              <a:rPr lang="en-US" sz="2200" b="0" i="0" u="none" strike="noStrike" dirty="0">
                <a:effectLst/>
                <a:highlight>
                  <a:srgbClr val="FFFF00"/>
                </a:highlight>
              </a:rPr>
              <a:t>the putative father shall not be relieved of the duty of support </a:t>
            </a:r>
            <a:r>
              <a:rPr lang="en-US" sz="2200" b="0" i="0" u="none" strike="noStrike" dirty="0">
                <a:effectLst/>
              </a:rPr>
              <a:t>unless said child is a long-term patient in a facility owned or operated by the State of Mississippi.” </a:t>
            </a:r>
            <a:endParaRPr lang="en-US" sz="2200" dirty="0"/>
          </a:p>
        </p:txBody>
      </p:sp>
      <p:sp>
        <p:nvSpPr>
          <p:cNvPr id="4" name="Text Placeholder 3">
            <a:extLst>
              <a:ext uri="{FF2B5EF4-FFF2-40B4-BE49-F238E27FC236}">
                <a16:creationId xmlns:a16="http://schemas.microsoft.com/office/drawing/2014/main" id="{BBB41374-2668-54E8-957D-9D54E216CEDD}"/>
              </a:ext>
            </a:extLst>
          </p:cNvPr>
          <p:cNvSpPr>
            <a:spLocks noGrp="1"/>
          </p:cNvSpPr>
          <p:nvPr>
            <p:ph type="body" sz="half" idx="2"/>
          </p:nvPr>
        </p:nvSpPr>
        <p:spPr/>
        <p:txBody>
          <a:bodyPr/>
          <a:lstStyle/>
          <a:p>
            <a:endParaRPr lang="en-US" dirty="0"/>
          </a:p>
        </p:txBody>
      </p:sp>
      <p:pic>
        <p:nvPicPr>
          <p:cNvPr id="5" name="Audio 4">
            <a:hlinkClick r:id="" action="ppaction://media"/>
            <a:extLst>
              <a:ext uri="{FF2B5EF4-FFF2-40B4-BE49-F238E27FC236}">
                <a16:creationId xmlns:a16="http://schemas.microsoft.com/office/drawing/2014/main" id="{716E27FA-0CE8-E645-A32F-D0258DC529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72779498"/>
      </p:ext>
    </p:extLst>
  </p:cSld>
  <p:clrMapOvr>
    <a:masterClrMapping/>
  </p:clrMapOvr>
  <mc:AlternateContent xmlns:mc="http://schemas.openxmlformats.org/markup-compatibility/2006" xmlns:p14="http://schemas.microsoft.com/office/powerpoint/2010/main">
    <mc:Choice Requires="p14">
      <p:transition spd="slow" p14:dur="2000" advTm="67813"/>
    </mc:Choice>
    <mc:Fallback xmlns="">
      <p:transition spd="slow" advTm="67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77E745-3CE5-D37C-FFD2-CA40D6B27665}"/>
              </a:ext>
            </a:extLst>
          </p:cNvPr>
          <p:cNvSpPr>
            <a:spLocks noGrp="1"/>
          </p:cNvSpPr>
          <p:nvPr>
            <p:ph type="title"/>
          </p:nvPr>
        </p:nvSpPr>
        <p:spPr>
          <a:solidFill>
            <a:schemeClr val="accent1">
              <a:lumMod val="75000"/>
            </a:schemeClr>
          </a:solidFill>
        </p:spPr>
        <p:txBody>
          <a:bodyPr/>
          <a:lstStyle/>
          <a:p>
            <a:r>
              <a:rPr lang="en-US" i="1" dirty="0">
                <a:solidFill>
                  <a:schemeClr val="bg1"/>
                </a:solidFill>
              </a:rPr>
              <a:t>Ravenstein v. Ravenstein, </a:t>
            </a:r>
            <a:r>
              <a:rPr lang="en-US" dirty="0">
                <a:solidFill>
                  <a:schemeClr val="bg1"/>
                </a:solidFill>
              </a:rPr>
              <a:t>167 So. 3d 210 (Miss. 2014)</a:t>
            </a:r>
          </a:p>
        </p:txBody>
      </p:sp>
      <p:sp>
        <p:nvSpPr>
          <p:cNvPr id="6" name="Content Placeholder 5">
            <a:extLst>
              <a:ext uri="{FF2B5EF4-FFF2-40B4-BE49-F238E27FC236}">
                <a16:creationId xmlns:a16="http://schemas.microsoft.com/office/drawing/2014/main" id="{F6BA2DFA-3D6C-D6C1-8666-8DCAF291527C}"/>
              </a:ext>
            </a:extLst>
          </p:cNvPr>
          <p:cNvSpPr>
            <a:spLocks noGrp="1"/>
          </p:cNvSpPr>
          <p:nvPr>
            <p:ph idx="1"/>
          </p:nvPr>
        </p:nvSpPr>
        <p:spPr/>
        <p:txBody>
          <a:bodyPr>
            <a:normAutofit/>
          </a:bodyPr>
          <a:lstStyle/>
          <a:p>
            <a:pPr marL="0" indent="0">
              <a:buNone/>
            </a:pPr>
            <a:r>
              <a:rPr lang="en-US" sz="2200" dirty="0"/>
              <a:t>Justice King’s concurrence in </a:t>
            </a:r>
            <a:r>
              <a:rPr lang="en-US" sz="2200" i="1" dirty="0"/>
              <a:t>Ravenstein</a:t>
            </a:r>
            <a:r>
              <a:rPr lang="en-US" sz="2200" dirty="0"/>
              <a:t> addressed </a:t>
            </a:r>
            <a:r>
              <a:rPr lang="en-US" sz="2000"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US" sz="2200" dirty="0"/>
              <a:t>43-19-33(3), stating that</a:t>
            </a:r>
          </a:p>
          <a:p>
            <a:pPr marL="0" indent="0">
              <a:buNone/>
            </a:pPr>
            <a:endParaRPr lang="en-US" sz="2200" dirty="0"/>
          </a:p>
          <a:p>
            <a:pPr>
              <a:buFontTx/>
              <a:buChar char="-"/>
            </a:pPr>
            <a:r>
              <a:rPr lang="en-US" sz="2200" dirty="0"/>
              <a:t>Classifications based on legitimacy are unconstitutional.</a:t>
            </a:r>
          </a:p>
          <a:p>
            <a:pPr>
              <a:buFontTx/>
              <a:buChar char="-"/>
            </a:pPr>
            <a:endParaRPr lang="en-US" sz="2200" dirty="0"/>
          </a:p>
          <a:p>
            <a:pPr>
              <a:buFontTx/>
              <a:buChar char="-"/>
            </a:pPr>
            <a:r>
              <a:rPr lang="en-US" sz="2200" dirty="0"/>
              <a:t>Providing support to nonmarital adult disabled children  -- while denying it to adult disabled children of divorce – is unconstitutional.</a:t>
            </a:r>
          </a:p>
        </p:txBody>
      </p:sp>
      <p:sp>
        <p:nvSpPr>
          <p:cNvPr id="7" name="Text Placeholder 6">
            <a:extLst>
              <a:ext uri="{FF2B5EF4-FFF2-40B4-BE49-F238E27FC236}">
                <a16:creationId xmlns:a16="http://schemas.microsoft.com/office/drawing/2014/main" id="{019F64D3-7D85-71DB-D984-328FB4C634ED}"/>
              </a:ext>
            </a:extLst>
          </p:cNvPr>
          <p:cNvSpPr>
            <a:spLocks noGrp="1"/>
          </p:cNvSpPr>
          <p:nvPr>
            <p:ph type="body" sz="half" idx="2"/>
          </p:nvPr>
        </p:nvSpPr>
        <p:spPr/>
        <p:txBody>
          <a:bodyPr/>
          <a:lstStyle/>
          <a:p>
            <a:endParaRPr lang="en-US" dirty="0"/>
          </a:p>
        </p:txBody>
      </p:sp>
      <p:pic>
        <p:nvPicPr>
          <p:cNvPr id="3" name="Audio 2">
            <a:hlinkClick r:id="" action="ppaction://media"/>
            <a:extLst>
              <a:ext uri="{FF2B5EF4-FFF2-40B4-BE49-F238E27FC236}">
                <a16:creationId xmlns:a16="http://schemas.microsoft.com/office/drawing/2014/main" id="{2EF4311A-FBF1-E9B6-EB46-3F1D22A621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43153304"/>
      </p:ext>
    </p:extLst>
  </p:cSld>
  <p:clrMapOvr>
    <a:masterClrMapping/>
  </p:clrMapOvr>
  <mc:AlternateContent xmlns:mc="http://schemas.openxmlformats.org/markup-compatibility/2006" xmlns:p14="http://schemas.microsoft.com/office/powerpoint/2010/main">
    <mc:Choice Requires="p14">
      <p:transition spd="slow" p14:dur="2000" advTm="23488"/>
    </mc:Choice>
    <mc:Fallback xmlns="">
      <p:transition spd="slow" advTm="234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36F53-DF02-F9B8-F856-20EB3DEA0DCB}"/>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Law reform efforts: ethics issues</a:t>
            </a:r>
          </a:p>
        </p:txBody>
      </p:sp>
      <p:sp>
        <p:nvSpPr>
          <p:cNvPr id="6" name="Content Placeholder 5">
            <a:extLst>
              <a:ext uri="{FF2B5EF4-FFF2-40B4-BE49-F238E27FC236}">
                <a16:creationId xmlns:a16="http://schemas.microsoft.com/office/drawing/2014/main" id="{908AEF3F-1101-8C83-1E45-A2F75CDDF733}"/>
              </a:ext>
            </a:extLst>
          </p:cNvPr>
          <p:cNvSpPr>
            <a:spLocks noGrp="1"/>
          </p:cNvSpPr>
          <p:nvPr>
            <p:ph idx="1"/>
          </p:nvPr>
        </p:nvSpPr>
        <p:spPr/>
        <p:txBody>
          <a:bodyPr>
            <a:normAutofit lnSpcReduction="10000"/>
          </a:bodyPr>
          <a:lstStyle/>
          <a:p>
            <a:pPr marL="0" marR="0" indent="0" fontAlgn="base">
              <a:spcBef>
                <a:spcPts val="0"/>
              </a:spcBef>
              <a:spcAft>
                <a:spcPts val="0"/>
              </a:spcAft>
              <a:buNone/>
            </a:pPr>
            <a:r>
              <a:rPr lang="en-US" sz="2000" dirty="0">
                <a:solidFill>
                  <a:srgbClr val="3D3D3D"/>
                </a:solidFill>
                <a:effectLst/>
                <a:latin typeface="Times New Roman" panose="02020603050405020304" pitchFamily="18" charset="0"/>
                <a:ea typeface="Times New Roman" panose="02020603050405020304" pitchFamily="18" charset="0"/>
                <a:cs typeface="Times New Roman" panose="02020603050405020304" pitchFamily="18" charset="0"/>
              </a:rPr>
              <a:t>A lawyer is a representative of clients, an officer of the legal system and </a:t>
            </a:r>
            <a:r>
              <a:rPr lang="en-US" sz="2000" dirty="0">
                <a:solidFill>
                  <a:srgbClr val="3D3D3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public citizen having special responsibility for the quality of justice.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As a public citizen, </a:t>
            </a:r>
            <a:r>
              <a:rPr lang="en-US" sz="2000" dirty="0">
                <a:solidFill>
                  <a:srgbClr val="3D3D3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lawyer should seek improvement of the law, access to the legal system, the administration of justice</a:t>
            </a:r>
            <a:r>
              <a:rPr lang="en-US" sz="20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and the quality of service rendered by the legal profession. </a:t>
            </a:r>
          </a:p>
          <a:p>
            <a:pPr marL="0" indent="0">
              <a:buNone/>
            </a:pPr>
            <a:r>
              <a:rPr lang="en-US" sz="20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As a member of a learned profession, </a:t>
            </a:r>
            <a:r>
              <a:rPr lang="en-US" sz="2000" dirty="0">
                <a:solidFill>
                  <a:srgbClr val="3D3D3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lawyer should</a:t>
            </a:r>
            <a:r>
              <a:rPr lang="en-US" sz="20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cultivate knowledge of the law beyond its use for clients; </a:t>
            </a:r>
            <a:r>
              <a:rPr lang="en-US" sz="2000" dirty="0">
                <a:solidFill>
                  <a:srgbClr val="3D3D3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employ that knowledge in reform of the law</a:t>
            </a:r>
            <a:r>
              <a:rPr lang="en-US" sz="2000" dirty="0">
                <a:solidFill>
                  <a:srgbClr val="3D3D3D"/>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3D3D3D"/>
              </a:solidFill>
              <a:highlight>
                <a:srgbClr val="FFFF00"/>
              </a:highlight>
              <a:latin typeface="Times New Roman" panose="02020603050405020304" pitchFamily="18" charset="0"/>
              <a:cs typeface="Times New Roman" panose="02020603050405020304" pitchFamily="18" charset="0"/>
            </a:endParaRPr>
          </a:p>
          <a:p>
            <a:pPr marL="0" indent="0">
              <a:buNone/>
            </a:pPr>
            <a:r>
              <a:rPr lang="en-US" sz="2000" i="1" dirty="0">
                <a:solidFill>
                  <a:srgbClr val="3D3D3D"/>
                </a:solidFill>
                <a:latin typeface="Times New Roman" panose="02020603050405020304" pitchFamily="18" charset="0"/>
                <a:cs typeface="Times New Roman" panose="02020603050405020304" pitchFamily="18" charset="0"/>
              </a:rPr>
              <a:t>Mississippi Rules of Professional Responsibility, Preamble</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19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E7651-5FDC-ADB2-8801-0EE4641E00EF}"/>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Who does DHS represent?</a:t>
            </a:r>
          </a:p>
        </p:txBody>
      </p:sp>
      <p:sp>
        <p:nvSpPr>
          <p:cNvPr id="3" name="Content Placeholder 2">
            <a:extLst>
              <a:ext uri="{FF2B5EF4-FFF2-40B4-BE49-F238E27FC236}">
                <a16:creationId xmlns:a16="http://schemas.microsoft.com/office/drawing/2014/main" id="{7BE7C1DE-ABF1-637C-B129-EAF91D3B105B}"/>
              </a:ext>
            </a:extLst>
          </p:cNvPr>
          <p:cNvSpPr>
            <a:spLocks noGrp="1"/>
          </p:cNvSpPr>
          <p:nvPr>
            <p:ph idx="1"/>
          </p:nvPr>
        </p:nvSpPr>
        <p:spPr/>
        <p:txBody>
          <a:bodyPr>
            <a:normAutofit/>
          </a:bodyPr>
          <a:lstStyle/>
          <a:p>
            <a:pPr marL="0" marR="0" indent="0">
              <a:spcBef>
                <a:spcPts val="0"/>
              </a:spcBef>
              <a:spcAft>
                <a:spcPts val="0"/>
              </a:spcAft>
              <a:buNone/>
            </a:pPr>
            <a:r>
              <a:rPr lang="en-US" sz="20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Any attorney authorized by the state to initiate any action pursuant to Title IV-D . . .  shall be deemed </a:t>
            </a:r>
            <a:r>
              <a:rPr lang="en-US" sz="2000" dirty="0">
                <a:solidFill>
                  <a:srgbClr val="3D3D3D"/>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represent the interest of the State Department of Human Services exclusively; no attorney-client relationship shall exist between said attorney and any recipient of services </a:t>
            </a:r>
            <a:r>
              <a:rPr lang="en-US" sz="20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pursuant to Title IV-D of the federal Social Security Act for and on behalf of a child or children, regardless of the name in which the legal proceedings are initiated.”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indent="0">
              <a:buNone/>
            </a:pPr>
            <a:r>
              <a:rPr lang="en-US" sz="2000" cap="small" dirty="0">
                <a:solidFill>
                  <a:srgbClr val="4D4D4F"/>
                </a:solidFill>
                <a:effectLst/>
                <a:latin typeface="Times New Roman" panose="02020603050405020304" pitchFamily="18" charset="0"/>
                <a:ea typeface="Calibri" panose="020F0502020204030204" pitchFamily="34" charset="0"/>
                <a:cs typeface="Times New Roman" panose="02020603050405020304" pitchFamily="18" charset="0"/>
              </a:rPr>
              <a:t>Miss. Code Ann</a:t>
            </a:r>
            <a:r>
              <a:rPr lang="en-US" sz="2000" dirty="0">
                <a:solidFill>
                  <a:srgbClr val="4D4D4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US" sz="2000" dirty="0">
                <a:solidFill>
                  <a:srgbClr val="4D4D4F"/>
                </a:solidFill>
                <a:effectLst/>
                <a:latin typeface="Times New Roman" panose="02020603050405020304" pitchFamily="18" charset="0"/>
                <a:ea typeface="Calibri" panose="020F0502020204030204" pitchFamily="34" charset="0"/>
                <a:cs typeface="Times New Roman" panose="02020603050405020304" pitchFamily="18" charset="0"/>
              </a:rPr>
              <a:t>43-19-35(3)</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06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27F0C-C8B1-DB9E-A474-DACA6CA179B4}"/>
              </a:ext>
            </a:extLst>
          </p:cNvPr>
          <p:cNvSpPr>
            <a:spLocks noGrp="1"/>
          </p:cNvSpPr>
          <p:nvPr>
            <p:ph type="title"/>
          </p:nvPr>
        </p:nvSpPr>
        <p:spPr>
          <a:solidFill>
            <a:schemeClr val="accent1">
              <a:lumMod val="75000"/>
            </a:schemeClr>
          </a:solidFill>
        </p:spPr>
        <p:txBody>
          <a:bodyPr/>
          <a:lstStyle/>
          <a:p>
            <a:r>
              <a:rPr lang="en-US" dirty="0">
                <a:solidFill>
                  <a:schemeClr val="bg1"/>
                </a:solidFill>
              </a:rPr>
              <a:t>Law Reform: ethics Rules</a:t>
            </a:r>
          </a:p>
        </p:txBody>
      </p:sp>
      <p:sp>
        <p:nvSpPr>
          <p:cNvPr id="5" name="Content Placeholder 4">
            <a:extLst>
              <a:ext uri="{FF2B5EF4-FFF2-40B4-BE49-F238E27FC236}">
                <a16:creationId xmlns:a16="http://schemas.microsoft.com/office/drawing/2014/main" id="{4090A36A-3BA6-9F8F-65F2-76472447906E}"/>
              </a:ext>
            </a:extLst>
          </p:cNvPr>
          <p:cNvSpPr>
            <a:spLocks noGrp="1"/>
          </p:cNvSpPr>
          <p:nvPr>
            <p:ph sz="half" idx="1"/>
          </p:nvPr>
        </p:nvSpPr>
        <p:spPr>
          <a:xfrm>
            <a:off x="1581912" y="2638044"/>
            <a:ext cx="4271771" cy="3255264"/>
          </a:xfrm>
        </p:spPr>
        <p:txBody>
          <a:bodyPr>
            <a:noAutofit/>
          </a:bodyPr>
          <a:lstStyle/>
          <a:p>
            <a:pPr marL="0" indent="0">
              <a:buNone/>
            </a:pPr>
            <a:r>
              <a:rPr lang="en-US" sz="2000" dirty="0">
                <a:solidFill>
                  <a:srgbClr val="3D3D3D"/>
                </a:solidFill>
                <a:effectLst/>
                <a:latin typeface="Times New Roman" panose="02020603050405020304" pitchFamily="18" charset="0"/>
                <a:ea typeface="Times New Roman" panose="02020603050405020304" pitchFamily="18" charset="0"/>
              </a:rPr>
              <a:t>“A lawyer may serve as a director, officer or member of an organization involved in reform of the law or its administration notwithstanding that the reform may affect the interests of a client of the lawyer.” </a:t>
            </a:r>
          </a:p>
          <a:p>
            <a:endParaRPr lang="en-US" sz="2000" dirty="0">
              <a:solidFill>
                <a:srgbClr val="3D3D3D"/>
              </a:solidFill>
              <a:latin typeface="Times New Roman" panose="02020603050405020304" pitchFamily="18" charset="0"/>
            </a:endParaRPr>
          </a:p>
          <a:p>
            <a:pPr marL="0" indent="0">
              <a:buNone/>
            </a:pPr>
            <a:r>
              <a:rPr lang="en-US" sz="2000" cap="small" dirty="0">
                <a:solidFill>
                  <a:srgbClr val="4D4D4F"/>
                </a:solidFill>
                <a:effectLst/>
                <a:latin typeface="Times New Roman" panose="02020603050405020304" pitchFamily="18" charset="0"/>
                <a:ea typeface="Calibri" panose="020F0502020204030204" pitchFamily="34" charset="0"/>
              </a:rPr>
              <a:t>Miss. R. Prof. Resp</a:t>
            </a:r>
            <a:r>
              <a:rPr lang="en-US" sz="2000" dirty="0">
                <a:solidFill>
                  <a:srgbClr val="4D4D4F"/>
                </a:solidFill>
                <a:effectLst/>
                <a:latin typeface="Times New Roman" panose="02020603050405020304" pitchFamily="18" charset="0"/>
                <a:ea typeface="Calibri" panose="020F0502020204030204" pitchFamily="34" charset="0"/>
              </a:rPr>
              <a:t>. 6.4</a:t>
            </a:r>
            <a:endParaRPr lang="en-US" sz="2000" dirty="0"/>
          </a:p>
        </p:txBody>
      </p:sp>
      <p:sp>
        <p:nvSpPr>
          <p:cNvPr id="6" name="Content Placeholder 5">
            <a:extLst>
              <a:ext uri="{FF2B5EF4-FFF2-40B4-BE49-F238E27FC236}">
                <a16:creationId xmlns:a16="http://schemas.microsoft.com/office/drawing/2014/main" id="{A5E095AD-2BAE-A417-DF4A-421FC45A82E7}"/>
              </a:ext>
            </a:extLst>
          </p:cNvPr>
          <p:cNvSpPr>
            <a:spLocks noGrp="1"/>
          </p:cNvSpPr>
          <p:nvPr>
            <p:ph sz="half" idx="2"/>
          </p:nvPr>
        </p:nvSpPr>
        <p:spPr>
          <a:xfrm>
            <a:off x="6338315" y="2638044"/>
            <a:ext cx="4270247" cy="3255264"/>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A lawyer participating in law reform efforts “</a:t>
            </a:r>
            <a:r>
              <a:rPr lang="en-US" sz="2000"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should be mindful of obligations to clients under other Rules, particularly </a:t>
            </a:r>
            <a:r>
              <a:rPr lang="en-US" sz="2000" u="sng" dirty="0">
                <a:solidFill>
                  <a:srgbClr val="0E568C"/>
                </a:solidFill>
                <a:effectLst/>
                <a:latin typeface="Times New Roman" panose="02020603050405020304" pitchFamily="18" charset="0"/>
                <a:ea typeface="Calibri" panose="020F0502020204030204" pitchFamily="34" charset="0"/>
                <a:cs typeface="Times New Roman" panose="02020603050405020304" pitchFamily="18" charset="0"/>
                <a:hlinkClick r:id="rId2"/>
              </a:rPr>
              <a:t>Rule 1.7</a:t>
            </a:r>
            <a:r>
              <a:rPr lang="en-US" sz="2000" i="1"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2000" i="1"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i="1" dirty="0">
              <a:solidFill>
                <a:srgbClr val="3D3D3D"/>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cap="small" dirty="0">
                <a:solidFill>
                  <a:srgbClr val="4D4D4F"/>
                </a:solidFill>
                <a:effectLst/>
                <a:latin typeface="Times New Roman" panose="02020603050405020304" pitchFamily="18" charset="0"/>
                <a:ea typeface="Calibri" panose="020F0502020204030204" pitchFamily="34" charset="0"/>
              </a:rPr>
              <a:t>Miss. R. Prof. Resp</a:t>
            </a:r>
            <a:r>
              <a:rPr lang="en-US" sz="2000" dirty="0">
                <a:solidFill>
                  <a:srgbClr val="4D4D4F"/>
                </a:solidFill>
                <a:effectLst/>
                <a:latin typeface="Times New Roman" panose="02020603050405020304" pitchFamily="18" charset="0"/>
                <a:ea typeface="Calibri" panose="020F0502020204030204" pitchFamily="34" charset="0"/>
              </a:rPr>
              <a:t>. 6.4, Comments </a:t>
            </a:r>
            <a:endParaRPr lang="en-US" sz="2000" dirty="0"/>
          </a:p>
          <a:p>
            <a:pPr marL="0" indent="0">
              <a:buNone/>
            </a:pPr>
            <a:endParaRPr lang="en-US" sz="2000" i="1" dirty="0">
              <a:solidFill>
                <a:srgbClr val="3D3D3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72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FE1E3-376C-9B48-C3E3-4ABDADCDFC4E}"/>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Rule 1.7</a:t>
            </a:r>
          </a:p>
        </p:txBody>
      </p:sp>
      <p:sp>
        <p:nvSpPr>
          <p:cNvPr id="6" name="Content Placeholder 5">
            <a:extLst>
              <a:ext uri="{FF2B5EF4-FFF2-40B4-BE49-F238E27FC236}">
                <a16:creationId xmlns:a16="http://schemas.microsoft.com/office/drawing/2014/main" id="{6C5892DA-5982-A288-8BA9-9F8E0833E3CE}"/>
              </a:ext>
            </a:extLst>
          </p:cNvPr>
          <p:cNvSpPr>
            <a:spLocks noGrp="1"/>
          </p:cNvSpPr>
          <p:nvPr>
            <p:ph idx="1"/>
          </p:nvPr>
        </p:nvSpPr>
        <p:spPr/>
        <p:txBody>
          <a:bodyPr/>
          <a:lstStyle/>
          <a:p>
            <a:pPr marL="0" indent="0">
              <a:buNone/>
            </a:pPr>
            <a:r>
              <a:rPr lang="en-US" sz="2200" dirty="0">
                <a:solidFill>
                  <a:srgbClr val="3D3D3D"/>
                </a:solidFill>
                <a:latin typeface="Times New Roman" panose="02020603050405020304" pitchFamily="18" charset="0"/>
                <a:cs typeface="Times New Roman" panose="02020603050405020304" pitchFamily="18" charset="0"/>
              </a:rPr>
              <a:t>Rule 1.7 of the Mississippi Rules of Professional Responsibility states</a:t>
            </a:r>
          </a:p>
          <a:p>
            <a:pPr marL="0" indent="0">
              <a:buNone/>
            </a:pPr>
            <a:endParaRPr lang="en-US" sz="2200" dirty="0">
              <a:solidFill>
                <a:srgbClr val="3D3D3D"/>
              </a:solidFill>
              <a:latin typeface="Times New Roman" panose="02020603050405020304" pitchFamily="18" charset="0"/>
              <a:cs typeface="Times New Roman" panose="02020603050405020304" pitchFamily="18" charset="0"/>
            </a:endParaRPr>
          </a:p>
          <a:p>
            <a:pPr marL="0" indent="0">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lawyer shall not represent a client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the representation of that client may be materially limited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by the lawyer's own interests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 . .” </a:t>
            </a:r>
          </a:p>
          <a:p>
            <a:pPr marL="0" indent="0">
              <a:buNone/>
            </a:pPr>
            <a:r>
              <a:rPr lang="en-US" sz="2400" cap="small" dirty="0">
                <a:solidFill>
                  <a:srgbClr val="4D4D4F"/>
                </a:solidFill>
                <a:effectLst/>
                <a:latin typeface="Times New Roman" panose="02020603050405020304" pitchFamily="18" charset="0"/>
                <a:ea typeface="Calibri" panose="020F0502020204030204" pitchFamily="34" charset="0"/>
              </a:rPr>
              <a:t>Miss. R. Prof. Resp</a:t>
            </a:r>
            <a:r>
              <a:rPr lang="en-US" sz="2400" dirty="0">
                <a:solidFill>
                  <a:srgbClr val="4D4D4F"/>
                </a:solidFill>
                <a:effectLst/>
                <a:latin typeface="Times New Roman" panose="02020603050405020304" pitchFamily="18" charset="0"/>
                <a:ea typeface="Calibri" panose="020F0502020204030204" pitchFamily="34" charset="0"/>
              </a:rPr>
              <a:t>. </a:t>
            </a:r>
            <a:r>
              <a:rPr lang="en-US" sz="2400" dirty="0">
                <a:solidFill>
                  <a:srgbClr val="4D4D4F"/>
                </a:solidFill>
                <a:latin typeface="Times New Roman" panose="02020603050405020304" pitchFamily="18" charset="0"/>
                <a:ea typeface="Calibri" panose="020F0502020204030204" pitchFamily="34" charset="0"/>
              </a:rPr>
              <a:t>1.7 (emphasis added)</a:t>
            </a:r>
            <a:endParaRPr lang="en-US" sz="2400" dirty="0"/>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7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1C0C68-55D7-7274-99F5-2BF94C0473BD}"/>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When do client interests control?</a:t>
            </a:r>
          </a:p>
        </p:txBody>
      </p:sp>
      <p:sp>
        <p:nvSpPr>
          <p:cNvPr id="6" name="Content Placeholder 5">
            <a:extLst>
              <a:ext uri="{FF2B5EF4-FFF2-40B4-BE49-F238E27FC236}">
                <a16:creationId xmlns:a16="http://schemas.microsoft.com/office/drawing/2014/main" id="{6514F1B4-7551-FEC5-024E-C37045C39BE4}"/>
              </a:ext>
            </a:extLst>
          </p:cNvPr>
          <p:cNvSpPr>
            <a:spLocks noGrp="1"/>
          </p:cNvSpPr>
          <p:nvPr>
            <p:ph idx="1"/>
          </p:nvPr>
        </p:nvSpPr>
        <p:spPr/>
        <p:txBody>
          <a:bodyPr>
            <a:normAutofit lnSpcReduction="10000"/>
          </a:bodyPr>
          <a:lstStyle/>
          <a:p>
            <a:pPr marL="0" indent="0">
              <a:buNone/>
            </a:pPr>
            <a:r>
              <a:rPr lang="en-US" sz="18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“In general, a lawyer may publicly take personal positions on controversial issues without regard to whether the positions are consistent with those of some or all of the lawyer's clients. Consent of the lawyer's clients is not required.”</a:t>
            </a:r>
          </a:p>
          <a:p>
            <a:pPr marL="0" indent="0">
              <a:buNone/>
            </a:pPr>
            <a:r>
              <a:rPr lang="en-US" sz="1800" dirty="0">
                <a:solidFill>
                  <a:srgbClr val="3D3D3D"/>
                </a:solidFill>
                <a:effectLst/>
                <a:highlight>
                  <a:srgbClr val="FFFF00"/>
                </a:highlight>
                <a:latin typeface="Source Sans Pro" panose="020B0503030403020204" pitchFamily="34" charset="0"/>
                <a:ea typeface="Calibri" panose="020F0502020204030204" pitchFamily="34" charset="0"/>
                <a:cs typeface="Times New Roman" panose="02020603050405020304" pitchFamily="18" charset="0"/>
              </a:rPr>
              <a:t>However, </a:t>
            </a:r>
            <a:r>
              <a:rPr lang="en-US" sz="18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a lawyer's right to freedom of expression is modified by the lawyer's duties to clients. Thus, </a:t>
            </a:r>
            <a:r>
              <a:rPr lang="en-US" sz="1800" dirty="0">
                <a:solidFill>
                  <a:srgbClr val="3D3D3D"/>
                </a:solidFill>
                <a:effectLst/>
                <a:highlight>
                  <a:srgbClr val="FFFF00"/>
                </a:highlight>
                <a:latin typeface="Source Sans Pro" panose="020B0503030403020204" pitchFamily="34" charset="0"/>
                <a:ea typeface="Calibri" panose="020F0502020204030204" pitchFamily="34" charset="0"/>
                <a:cs typeface="Times New Roman" panose="02020603050405020304" pitchFamily="18" charset="0"/>
              </a:rPr>
              <a:t>a lawyer may not publicly take a policy position </a:t>
            </a:r>
            <a:r>
              <a:rPr lang="en-US" sz="18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that is adverse to the position of a client that the lawyer is currently representing </a:t>
            </a:r>
            <a:r>
              <a:rPr lang="en-US" sz="1800" dirty="0">
                <a:solidFill>
                  <a:srgbClr val="3D3D3D"/>
                </a:solidFill>
                <a:effectLst/>
                <a:highlight>
                  <a:srgbClr val="FFFF00"/>
                </a:highlight>
                <a:latin typeface="Source Sans Pro" panose="020B0503030403020204" pitchFamily="34" charset="0"/>
                <a:ea typeface="Calibri" panose="020F0502020204030204" pitchFamily="34" charset="0"/>
                <a:cs typeface="Times New Roman" panose="02020603050405020304" pitchFamily="18" charset="0"/>
              </a:rPr>
              <a:t>if doing so would materially and adversely affect the lawyer's representation of the client </a:t>
            </a:r>
            <a:r>
              <a:rPr lang="en-US" sz="1800" i="1" dirty="0">
                <a:solidFill>
                  <a:srgbClr val="3D3D3D"/>
                </a:solidFill>
                <a:effectLst/>
                <a:highlight>
                  <a:srgbClr val="FFFF00"/>
                </a:highlight>
                <a:latin typeface="Source Sans Pro" panose="020B0503030403020204" pitchFamily="34" charset="0"/>
                <a:ea typeface="Calibri" panose="020F0502020204030204" pitchFamily="34" charset="0"/>
                <a:cs typeface="Times New Roman" panose="02020603050405020304" pitchFamily="18" charset="0"/>
              </a:rPr>
              <a:t>in the matter</a:t>
            </a:r>
            <a:r>
              <a:rPr lang="en-US" sz="1800" dirty="0">
                <a:solidFill>
                  <a:srgbClr val="3D3D3D"/>
                </a:solidFill>
                <a:effectLst/>
                <a:highlight>
                  <a:srgbClr val="FFFF00"/>
                </a:highlight>
                <a:latin typeface="Source Sans Pro" panose="020B0503030403020204" pitchFamily="34" charset="0"/>
                <a:ea typeface="Calibri" panose="020F0502020204030204" pitchFamily="34" charset="0"/>
                <a:cs typeface="Times New Roman" panose="02020603050405020304" pitchFamily="18" charset="0"/>
              </a:rPr>
              <a:t>.</a:t>
            </a:r>
            <a:r>
              <a:rPr lang="en-US" sz="18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 </a:t>
            </a:r>
          </a:p>
          <a:p>
            <a:pPr marL="0" indent="0">
              <a:buNone/>
            </a:pPr>
            <a:r>
              <a:rPr lang="en-US" sz="1800" cap="small"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Restatement of the Law, The Law Governing Lawyers, </a:t>
            </a:r>
            <a:r>
              <a:rPr lang="en-US" sz="1800" dirty="0">
                <a:effectLst/>
                <a:latin typeface="Times New Roman" panose="02020603050405020304" pitchFamily="18" charset="0"/>
                <a:ea typeface="Calibri" panose="020F0502020204030204" pitchFamily="34" charset="0"/>
              </a:rPr>
              <a:t>§</a:t>
            </a:r>
            <a:r>
              <a:rPr lang="en-US" dirty="0">
                <a:effectLst/>
              </a:rPr>
              <a:t> </a:t>
            </a:r>
            <a:r>
              <a:rPr lang="en-US" sz="18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125,</a:t>
            </a:r>
            <a:r>
              <a:rPr lang="en-US" sz="1800" i="1"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 </a:t>
            </a:r>
            <a:r>
              <a:rPr lang="en-US" sz="18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Comment (e) (emphasis added)</a:t>
            </a:r>
            <a:endParaRPr lang="en-US" dirty="0">
              <a:solidFill>
                <a:srgbClr val="3D3D3D"/>
              </a:solidFill>
              <a:latin typeface="Source Sans Pro" panose="020B0503030403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4744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6EED6-E11F-5484-95D6-A87A7900339E}"/>
              </a:ext>
            </a:extLst>
          </p:cNvPr>
          <p:cNvSpPr>
            <a:spLocks noGrp="1"/>
          </p:cNvSpPr>
          <p:nvPr>
            <p:ph type="title"/>
          </p:nvPr>
        </p:nvSpPr>
        <p:spPr>
          <a:solidFill>
            <a:schemeClr val="accent1">
              <a:lumMod val="75000"/>
            </a:schemeClr>
          </a:solidFill>
        </p:spPr>
        <p:txBody>
          <a:bodyPr/>
          <a:lstStyle/>
          <a:p>
            <a:r>
              <a:rPr lang="en-US" dirty="0">
                <a:solidFill>
                  <a:schemeClr val="bg1"/>
                </a:solidFill>
              </a:rPr>
              <a:t>The Quadrennial Review</a:t>
            </a:r>
            <a:r>
              <a:rPr lang="en-US" dirty="0"/>
              <a:t>	</a:t>
            </a:r>
          </a:p>
        </p:txBody>
      </p:sp>
      <p:sp>
        <p:nvSpPr>
          <p:cNvPr id="5" name="Content Placeholder 4">
            <a:extLst>
              <a:ext uri="{FF2B5EF4-FFF2-40B4-BE49-F238E27FC236}">
                <a16:creationId xmlns:a16="http://schemas.microsoft.com/office/drawing/2014/main" id="{0FA7E754-A73A-AA53-8967-F7DD256FB5B9}"/>
              </a:ext>
            </a:extLst>
          </p:cNvPr>
          <p:cNvSpPr>
            <a:spLocks noGrp="1"/>
          </p:cNvSpPr>
          <p:nvPr>
            <p:ph idx="1"/>
          </p:nvPr>
        </p:nvSpPr>
        <p:spPr/>
        <p:txBody>
          <a:bodyPr>
            <a:normAutofit/>
          </a:bodyPr>
          <a:lstStyle/>
          <a:p>
            <a:pPr marL="0" indent="0">
              <a:buNone/>
            </a:pPr>
            <a:r>
              <a:rPr lang="en-US" sz="2200" dirty="0"/>
              <a:t>Every four years, DHS must</a:t>
            </a:r>
          </a:p>
          <a:p>
            <a:r>
              <a:rPr lang="en-US" sz="2200" dirty="0"/>
              <a:t>review economic data, including the cost of raising a child, education levels, and employment.</a:t>
            </a:r>
          </a:p>
          <a:p>
            <a:r>
              <a:rPr lang="en-US" sz="2200" dirty="0"/>
              <a:t>analyze case data (defaults, imputation, deviations).</a:t>
            </a:r>
          </a:p>
          <a:p>
            <a:r>
              <a:rPr lang="en-US" sz="2200" dirty="0"/>
              <a:t>provide meaningful opportunity for input by low-income persons.</a:t>
            </a:r>
          </a:p>
          <a:p>
            <a:r>
              <a:rPr lang="en-US" sz="2200" dirty="0"/>
              <a:t>produce a public report.</a:t>
            </a:r>
          </a:p>
        </p:txBody>
      </p:sp>
    </p:spTree>
    <p:extLst>
      <p:ext uri="{BB962C8B-B14F-4D97-AF65-F5344CB8AC3E}">
        <p14:creationId xmlns:p14="http://schemas.microsoft.com/office/powerpoint/2010/main" val="3661706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1C0C68-55D7-7274-99F5-2BF94C0473BD}"/>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When do client interests control?</a:t>
            </a:r>
          </a:p>
        </p:txBody>
      </p:sp>
      <p:sp>
        <p:nvSpPr>
          <p:cNvPr id="6" name="Content Placeholder 5">
            <a:extLst>
              <a:ext uri="{FF2B5EF4-FFF2-40B4-BE49-F238E27FC236}">
                <a16:creationId xmlns:a16="http://schemas.microsoft.com/office/drawing/2014/main" id="{6514F1B4-7551-FEC5-024E-C37045C39BE4}"/>
              </a:ext>
            </a:extLst>
          </p:cNvPr>
          <p:cNvSpPr>
            <a:spLocks noGrp="1"/>
          </p:cNvSpPr>
          <p:nvPr>
            <p:ph idx="1"/>
          </p:nvPr>
        </p:nvSpPr>
        <p:spPr/>
        <p:txBody>
          <a:bodyPr>
            <a:normAutofit/>
          </a:bodyPr>
          <a:lstStyle/>
          <a:p>
            <a:pPr marL="0" indent="0">
              <a:buNone/>
            </a:pPr>
            <a:r>
              <a:rPr lang="en-US" sz="22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[A]lawyer's right to freedom of expression is modified by the lawyer's duties to clients. Thus, a lawyer may not publicly take a policy position that is adverse to the position of a client that the lawyer is currently representing if doing so would materially and adversely affect the lawyer's representation of the client </a:t>
            </a:r>
            <a:r>
              <a:rPr lang="en-US" sz="2200" dirty="0">
                <a:solidFill>
                  <a:srgbClr val="3D3D3D"/>
                </a:solidFill>
                <a:effectLst/>
                <a:highlight>
                  <a:srgbClr val="FFFF00"/>
                </a:highlight>
                <a:latin typeface="Source Sans Pro" panose="020B0503030403020204" pitchFamily="34" charset="0"/>
                <a:ea typeface="Calibri" panose="020F0502020204030204" pitchFamily="34" charset="0"/>
                <a:cs typeface="Times New Roman" panose="02020603050405020304" pitchFamily="18" charset="0"/>
              </a:rPr>
              <a:t>in the matter</a:t>
            </a:r>
            <a:r>
              <a:rPr lang="en-US" sz="22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 </a:t>
            </a:r>
          </a:p>
          <a:p>
            <a:pPr marL="0" indent="0">
              <a:buNone/>
            </a:pPr>
            <a:r>
              <a:rPr lang="en-US" sz="2200" cap="small"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Restatement (Thir</a:t>
            </a:r>
            <a:r>
              <a:rPr lang="en-US" sz="2200" cap="small" dirty="0">
                <a:solidFill>
                  <a:srgbClr val="3D3D3D"/>
                </a:solidFill>
                <a:latin typeface="Source Sans Pro" panose="020B0503030403020204" pitchFamily="34" charset="0"/>
                <a:ea typeface="Calibri" panose="020F0502020204030204" pitchFamily="34" charset="0"/>
                <a:cs typeface="Times New Roman" panose="02020603050405020304" pitchFamily="18" charset="0"/>
              </a:rPr>
              <a:t>d),</a:t>
            </a:r>
            <a:r>
              <a:rPr lang="en-US" sz="2200" cap="small"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 The Law Governing Lawyers, </a:t>
            </a:r>
            <a:r>
              <a:rPr lang="en-US" sz="2200" dirty="0">
                <a:effectLst/>
                <a:latin typeface="Times New Roman" panose="02020603050405020304" pitchFamily="18" charset="0"/>
                <a:ea typeface="Calibri" panose="020F0502020204030204" pitchFamily="34" charset="0"/>
              </a:rPr>
              <a:t>§</a:t>
            </a:r>
            <a:r>
              <a:rPr lang="en-US" sz="2200" dirty="0">
                <a:effectLst/>
              </a:rPr>
              <a:t> </a:t>
            </a:r>
            <a:r>
              <a:rPr lang="en-US" sz="22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125,</a:t>
            </a:r>
            <a:r>
              <a:rPr lang="en-US" sz="2200" i="1"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 </a:t>
            </a:r>
            <a:r>
              <a:rPr lang="en-US" sz="2200" dirty="0">
                <a:solidFill>
                  <a:srgbClr val="3D3D3D"/>
                </a:solidFill>
                <a:effectLst/>
                <a:latin typeface="Source Sans Pro" panose="020B0503030403020204" pitchFamily="34" charset="0"/>
                <a:ea typeface="Calibri" panose="020F0502020204030204" pitchFamily="34" charset="0"/>
                <a:cs typeface="Times New Roman" panose="02020603050405020304" pitchFamily="18" charset="0"/>
              </a:rPr>
              <a:t>Comment (e) (emphasis added)</a:t>
            </a:r>
            <a:endParaRPr lang="en-US" sz="2200" dirty="0">
              <a:solidFill>
                <a:srgbClr val="3D3D3D"/>
              </a:solidFill>
              <a:latin typeface="Source Sans Pro" panose="020B0503030403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0103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6415-194C-A8E6-D443-C83B734BE12F}"/>
              </a:ext>
            </a:extLst>
          </p:cNvPr>
          <p:cNvSpPr>
            <a:spLocks noGrp="1"/>
          </p:cNvSpPr>
          <p:nvPr>
            <p:ph type="title"/>
          </p:nvPr>
        </p:nvSpPr>
        <p:spPr>
          <a:solidFill>
            <a:schemeClr val="accent1">
              <a:lumMod val="75000"/>
            </a:schemeClr>
          </a:solidFill>
        </p:spPr>
        <p:txBody>
          <a:bodyPr/>
          <a:lstStyle/>
          <a:p>
            <a:r>
              <a:rPr lang="en-US" dirty="0">
                <a:solidFill>
                  <a:schemeClr val="bg1"/>
                </a:solidFill>
              </a:rPr>
              <a:t>Law reform that benefits a client directly</a:t>
            </a:r>
          </a:p>
        </p:txBody>
      </p:sp>
      <p:sp>
        <p:nvSpPr>
          <p:cNvPr id="3" name="Content Placeholder 2">
            <a:extLst>
              <a:ext uri="{FF2B5EF4-FFF2-40B4-BE49-F238E27FC236}">
                <a16:creationId xmlns:a16="http://schemas.microsoft.com/office/drawing/2014/main" id="{DEA2E41D-F065-80FA-0865-FA4EA1272C03}"/>
              </a:ext>
            </a:extLst>
          </p:cNvPr>
          <p:cNvSpPr>
            <a:spLocks noGrp="1"/>
          </p:cNvSpPr>
          <p:nvPr>
            <p:ph idx="1"/>
          </p:nvPr>
        </p:nvSpPr>
        <p:spPr/>
        <p:txBody>
          <a:bodyPr>
            <a:normAutofit/>
          </a:bodyPr>
          <a:lstStyle/>
          <a:p>
            <a:pPr marL="0" indent="0">
              <a:buNone/>
            </a:pPr>
            <a:r>
              <a:rPr lang="en-US" sz="2200" dirty="0">
                <a:solidFill>
                  <a:srgbClr val="3D3D3D"/>
                </a:solidFill>
                <a:effectLst/>
                <a:latin typeface="Times New Roman" panose="02020603050405020304" pitchFamily="18" charset="0"/>
                <a:ea typeface="Times New Roman" panose="02020603050405020304" pitchFamily="18" charset="0"/>
              </a:rPr>
              <a:t>“When the lawyer knows that the interests of a client may be materially benefitted by a decision in which the lawyer participates, the lawyer shall disclose that fact but need not identify the client.”</a:t>
            </a:r>
          </a:p>
          <a:p>
            <a:pPr marL="0" indent="0">
              <a:buNone/>
            </a:pPr>
            <a:endParaRPr lang="en-US" sz="2200" dirty="0">
              <a:solidFill>
                <a:srgbClr val="3D3D3D"/>
              </a:solidFill>
              <a:latin typeface="Times New Roman" panose="02020603050405020304" pitchFamily="18" charset="0"/>
            </a:endParaRPr>
          </a:p>
          <a:p>
            <a:pPr marL="0" indent="0">
              <a:buNone/>
            </a:pPr>
            <a:r>
              <a:rPr lang="en-US" sz="2200" cap="small" dirty="0">
                <a:solidFill>
                  <a:srgbClr val="3D3D3D"/>
                </a:solidFill>
                <a:latin typeface="Times New Roman" panose="02020603050405020304" pitchFamily="18" charset="0"/>
              </a:rPr>
              <a:t>Miss. R. Prof. Resp. </a:t>
            </a:r>
            <a:r>
              <a:rPr lang="en-US" sz="2200" dirty="0">
                <a:solidFill>
                  <a:srgbClr val="3D3D3D"/>
                </a:solidFill>
                <a:latin typeface="Times New Roman" panose="02020603050405020304" pitchFamily="18" charset="0"/>
              </a:rPr>
              <a:t>6.4</a:t>
            </a:r>
            <a:endParaRPr lang="en-US" sz="2200" dirty="0"/>
          </a:p>
        </p:txBody>
      </p:sp>
    </p:spTree>
    <p:extLst>
      <p:ext uri="{BB962C8B-B14F-4D97-AF65-F5344CB8AC3E}">
        <p14:creationId xmlns:p14="http://schemas.microsoft.com/office/powerpoint/2010/main" val="105982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F117-790D-21E1-E8B7-6CD1BF63B138}"/>
              </a:ext>
            </a:extLst>
          </p:cNvPr>
          <p:cNvSpPr>
            <a:spLocks noGrp="1"/>
          </p:cNvSpPr>
          <p:nvPr>
            <p:ph type="title"/>
          </p:nvPr>
        </p:nvSpPr>
        <p:spPr>
          <a:solidFill>
            <a:schemeClr val="accent1">
              <a:lumMod val="75000"/>
            </a:schemeClr>
          </a:solidFill>
        </p:spPr>
        <p:txBody>
          <a:bodyPr/>
          <a:lstStyle/>
          <a:p>
            <a:r>
              <a:rPr lang="en-US" dirty="0">
                <a:solidFill>
                  <a:schemeClr val="bg1"/>
                </a:solidFill>
              </a:rPr>
              <a:t>Gal dual role</a:t>
            </a:r>
          </a:p>
        </p:txBody>
      </p:sp>
      <p:sp>
        <p:nvSpPr>
          <p:cNvPr id="3" name="Content Placeholder 2">
            <a:extLst>
              <a:ext uri="{FF2B5EF4-FFF2-40B4-BE49-F238E27FC236}">
                <a16:creationId xmlns:a16="http://schemas.microsoft.com/office/drawing/2014/main" id="{BB09E215-C522-075E-E1DD-7A59A56D4685}"/>
              </a:ext>
            </a:extLst>
          </p:cNvPr>
          <p:cNvSpPr>
            <a:spLocks noGrp="1"/>
          </p:cNvSpPr>
          <p:nvPr>
            <p:ph idx="1"/>
          </p:nvPr>
        </p:nvSpPr>
        <p:spPr/>
        <p:txBody>
          <a:bodyPr/>
          <a:lstStyle/>
          <a:p>
            <a:pPr marL="0" indent="0">
              <a:buNone/>
            </a:pPr>
            <a:r>
              <a:rPr lang="en-US" dirty="0"/>
              <a:t>H.B. 1149 (2023) amended Miss. Code Ann. 43-21-201(1)(c) to provide that</a:t>
            </a:r>
          </a:p>
          <a:p>
            <a:pPr>
              <a:buFontTx/>
              <a:buChar char="-"/>
            </a:pPr>
            <a:r>
              <a:rPr lang="en-US" dirty="0"/>
              <a:t>children are parties in abuse and neglect proceedings and are entitled to representation at all stages.</a:t>
            </a:r>
          </a:p>
          <a:p>
            <a:pPr>
              <a:buFontTx/>
              <a:buChar char="-"/>
            </a:pPr>
            <a:r>
              <a:rPr lang="en-US" dirty="0"/>
              <a:t>a GAL may act in a dual role as GAL and child’s attorney unless a conflict arises.</a:t>
            </a:r>
          </a:p>
          <a:p>
            <a:pPr>
              <a:buFontTx/>
              <a:buChar char="-"/>
            </a:pPr>
            <a:r>
              <a:rPr lang="en-US" dirty="0"/>
              <a:t>the GAL must inform the court of a conflict and the court should appoint a new attorney for the child.</a:t>
            </a:r>
          </a:p>
          <a:p>
            <a:pPr>
              <a:buFontTx/>
              <a:buChar char="-"/>
            </a:pPr>
            <a:r>
              <a:rPr lang="en-US" dirty="0"/>
              <a:t>a child’s attorney has the same duties of loyalty and confidentiality as to an adult.</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03966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CB6A7C-3C8C-F5AB-0812-CD1CE84829B6}"/>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Ethics rules at issue</a:t>
            </a:r>
          </a:p>
        </p:txBody>
      </p:sp>
      <p:sp>
        <p:nvSpPr>
          <p:cNvPr id="5" name="Content Placeholder 4">
            <a:extLst>
              <a:ext uri="{FF2B5EF4-FFF2-40B4-BE49-F238E27FC236}">
                <a16:creationId xmlns:a16="http://schemas.microsoft.com/office/drawing/2014/main" id="{6F5DA523-F2F0-D00E-5D7C-9E884C6D3301}"/>
              </a:ext>
            </a:extLst>
          </p:cNvPr>
          <p:cNvSpPr>
            <a:spLocks noGrp="1"/>
          </p:cNvSpPr>
          <p:nvPr>
            <p:ph sz="half" idx="1"/>
          </p:nvPr>
        </p:nvSpPr>
        <p:spPr/>
        <p:txBody>
          <a:bodyPr>
            <a:normAutofit/>
          </a:bodyPr>
          <a:lstStyle/>
          <a:p>
            <a:pPr marL="0" indent="0">
              <a:buNone/>
            </a:pPr>
            <a:r>
              <a:rPr lang="en-US" sz="2200" dirty="0"/>
              <a:t>Rule 1.2: A lawyer must abide by a client’s wishes as to objectives.</a:t>
            </a:r>
          </a:p>
          <a:p>
            <a:pPr marL="0" indent="0">
              <a:buNone/>
            </a:pPr>
            <a:r>
              <a:rPr lang="en-US" sz="2200" dirty="0"/>
              <a:t>Rule 1.6: Lawyer’s duty to maintain client confidences.</a:t>
            </a:r>
          </a:p>
          <a:p>
            <a:pPr marL="0" indent="0">
              <a:buNone/>
            </a:pPr>
            <a:r>
              <a:rPr lang="en-US" sz="2200" dirty="0"/>
              <a:t>Rule 3.7: A lawyer may not act as an advocate in a matter in which the lawyer is likely to be called as a witness.</a:t>
            </a:r>
          </a:p>
          <a:p>
            <a:pPr marL="0" indent="0">
              <a:buNone/>
            </a:pPr>
            <a:endParaRPr lang="en-US" sz="2000" dirty="0"/>
          </a:p>
        </p:txBody>
      </p:sp>
      <p:sp>
        <p:nvSpPr>
          <p:cNvPr id="6" name="Content Placeholder 5">
            <a:extLst>
              <a:ext uri="{FF2B5EF4-FFF2-40B4-BE49-F238E27FC236}">
                <a16:creationId xmlns:a16="http://schemas.microsoft.com/office/drawing/2014/main" id="{D621232B-545A-3A02-0A04-3FD5D898D1BF}"/>
              </a:ext>
            </a:extLst>
          </p:cNvPr>
          <p:cNvSpPr>
            <a:spLocks noGrp="1"/>
          </p:cNvSpPr>
          <p:nvPr>
            <p:ph sz="half" idx="2"/>
          </p:nvPr>
        </p:nvSpPr>
        <p:spPr/>
        <p:txBody>
          <a:bodyPr>
            <a:normAutofit/>
          </a:bodyPr>
          <a:lstStyle/>
          <a:p>
            <a:pPr marL="0" indent="0">
              <a:buNone/>
            </a:pPr>
            <a:r>
              <a:rPr lang="en-US" sz="2200" dirty="0"/>
              <a:t>Rule 1.9: A lawyer may not represent a party in same matter as a former client if the representation is adverse to the interests of the former client or use information to the former client’s disadvantage.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0655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1A26-65BD-A997-23D5-73E8FDEEF67D}"/>
              </a:ext>
            </a:extLst>
          </p:cNvPr>
          <p:cNvSpPr>
            <a:spLocks noGrp="1"/>
          </p:cNvSpPr>
          <p:nvPr>
            <p:ph type="title"/>
          </p:nvPr>
        </p:nvSpPr>
        <p:spPr>
          <a:solidFill>
            <a:schemeClr val="accent1">
              <a:lumMod val="75000"/>
            </a:schemeClr>
          </a:solidFill>
        </p:spPr>
        <p:txBody>
          <a:bodyPr/>
          <a:lstStyle/>
          <a:p>
            <a:r>
              <a:rPr lang="en-US" dirty="0">
                <a:solidFill>
                  <a:schemeClr val="bg1"/>
                </a:solidFill>
              </a:rPr>
              <a:t>Alternative approaches</a:t>
            </a:r>
          </a:p>
        </p:txBody>
      </p:sp>
      <p:sp>
        <p:nvSpPr>
          <p:cNvPr id="3" name="Content Placeholder 2">
            <a:extLst>
              <a:ext uri="{FF2B5EF4-FFF2-40B4-BE49-F238E27FC236}">
                <a16:creationId xmlns:a16="http://schemas.microsoft.com/office/drawing/2014/main" id="{70EB3D45-2FF3-F2C0-2A9C-5DDEF978EA53}"/>
              </a:ext>
            </a:extLst>
          </p:cNvPr>
          <p:cNvSpPr>
            <a:spLocks noGrp="1"/>
          </p:cNvSpPr>
          <p:nvPr>
            <p:ph sz="half" idx="1"/>
          </p:nvPr>
        </p:nvSpPr>
        <p:spPr/>
        <p:txBody>
          <a:bodyPr>
            <a:normAutofit lnSpcReduction="10000"/>
          </a:bodyPr>
          <a:lstStyle/>
          <a:p>
            <a:pPr marL="0" indent="0">
              <a:buNone/>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 GAL also acting as the child’s attorney could not continue as GAL after a conflict arose. The child would then be a former client and the GAL would be acting adversely to the former client’s interest. </a:t>
            </a:r>
          </a:p>
          <a:p>
            <a:pPr marL="0" indent="0">
              <a:buNone/>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200" i="1" dirty="0">
                <a:effectLst/>
                <a:latin typeface="Times New Roman" panose="02020603050405020304" pitchFamily="18" charset="0"/>
                <a:ea typeface="Times New Roman" panose="02020603050405020304" pitchFamily="18" charset="0"/>
                <a:cs typeface="Times New Roman" panose="02020603050405020304" pitchFamily="18" charset="0"/>
              </a:rPr>
              <a:t>In re Formal Advisory Opinion 16-2</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302 GA. 726 (Ga. 2018).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4762B257-4AF1-4505-4C4D-726BEDB67297}"/>
              </a:ext>
            </a:extLst>
          </p:cNvPr>
          <p:cNvSpPr>
            <a:spLocks noGrp="1"/>
          </p:cNvSpPr>
          <p:nvPr>
            <p:ph sz="half" idx="2"/>
          </p:nvPr>
        </p:nvSpPr>
        <p:spPr/>
        <p:txBody>
          <a:bodyPr>
            <a:noAutofit/>
          </a:bodyPr>
          <a:lstStyle/>
          <a:p>
            <a:pPr marL="0" indent="0">
              <a:buNone/>
            </a:pPr>
            <a:r>
              <a:rPr lang="en-US" sz="2200" dirty="0">
                <a:effectLst/>
                <a:latin typeface="Times New Roman" panose="02020603050405020304" pitchFamily="18" charset="0"/>
                <a:ea typeface="Times New Roman" panose="02020603050405020304" pitchFamily="18" charset="0"/>
              </a:rPr>
              <a:t>A GAL</a:t>
            </a:r>
            <a:r>
              <a:rPr lang="en-US" sz="2200" dirty="0">
                <a:latin typeface="Times New Roman" panose="02020603050405020304" pitchFamily="18" charset="0"/>
                <a:ea typeface="Times New Roman" panose="02020603050405020304" pitchFamily="18" charset="0"/>
              </a:rPr>
              <a:t> also acting as a </a:t>
            </a:r>
            <a:r>
              <a:rPr lang="en-US" sz="2200" dirty="0">
                <a:effectLst/>
                <a:latin typeface="Times New Roman" panose="02020603050405020304" pitchFamily="18" charset="0"/>
                <a:ea typeface="Times New Roman" panose="02020603050405020304" pitchFamily="18" charset="0"/>
              </a:rPr>
              <a:t>child’s attorney is not bound by the child’s preferences under 1.2 or by the strict duty of confidentiality under 1.6. However, the GAL </a:t>
            </a:r>
            <a:r>
              <a:rPr lang="en-US" sz="2200" dirty="0">
                <a:effectLst/>
                <a:highlight>
                  <a:srgbClr val="FFFF00"/>
                </a:highlight>
                <a:latin typeface="Times New Roman" panose="02020603050405020304" pitchFamily="18" charset="0"/>
                <a:ea typeface="Times New Roman" panose="02020603050405020304" pitchFamily="18" charset="0"/>
              </a:rPr>
              <a:t>may not testify as a fact witness.</a:t>
            </a:r>
          </a:p>
          <a:p>
            <a:pPr marL="0" indent="0">
              <a:buNone/>
            </a:pPr>
            <a:r>
              <a:rPr lang="en-US" sz="2200" dirty="0">
                <a:latin typeface="Times New Roman" panose="02020603050405020304" pitchFamily="18" charset="0"/>
              </a:rPr>
              <a:t>C</a:t>
            </a:r>
            <a:r>
              <a:rPr lang="en-US" sz="2200" i="1" dirty="0">
                <a:effectLst/>
                <a:latin typeface="Times New Roman" panose="02020603050405020304" pitchFamily="18" charset="0"/>
                <a:ea typeface="Times New Roman" panose="02020603050405020304" pitchFamily="18" charset="0"/>
              </a:rPr>
              <a:t>lark v. Alexander,</a:t>
            </a:r>
            <a:r>
              <a:rPr lang="en-US" sz="2200" dirty="0">
                <a:effectLst/>
                <a:latin typeface="Times New Roman" panose="02020603050405020304" pitchFamily="18" charset="0"/>
                <a:ea typeface="Times New Roman" panose="02020603050405020304" pitchFamily="18" charset="0"/>
              </a:rPr>
              <a:t> 953 P. 2d 145 (Utah 1998) (must inform the court of the child’s position).</a:t>
            </a:r>
            <a:endParaRPr lang="en-US" sz="2200" dirty="0"/>
          </a:p>
        </p:txBody>
      </p:sp>
    </p:spTree>
    <p:extLst>
      <p:ext uri="{BB962C8B-B14F-4D97-AF65-F5344CB8AC3E}">
        <p14:creationId xmlns:p14="http://schemas.microsoft.com/office/powerpoint/2010/main" val="42832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4FBB-14DB-6F79-5822-DF554B36BD57}"/>
              </a:ext>
            </a:extLst>
          </p:cNvPr>
          <p:cNvSpPr>
            <a:spLocks noGrp="1"/>
          </p:cNvSpPr>
          <p:nvPr>
            <p:ph type="title"/>
          </p:nvPr>
        </p:nvSpPr>
        <p:spPr>
          <a:solidFill>
            <a:schemeClr val="accent1">
              <a:lumMod val="75000"/>
            </a:schemeClr>
          </a:solidFill>
        </p:spPr>
        <p:txBody>
          <a:bodyPr/>
          <a:lstStyle/>
          <a:p>
            <a:r>
              <a:rPr lang="en-US" dirty="0">
                <a:solidFill>
                  <a:schemeClr val="bg1"/>
                </a:solidFill>
              </a:rPr>
              <a:t>Youth court rule 13</a:t>
            </a:r>
          </a:p>
        </p:txBody>
      </p:sp>
      <p:sp>
        <p:nvSpPr>
          <p:cNvPr id="5" name="Content Placeholder 4">
            <a:extLst>
              <a:ext uri="{FF2B5EF4-FFF2-40B4-BE49-F238E27FC236}">
                <a16:creationId xmlns:a16="http://schemas.microsoft.com/office/drawing/2014/main" id="{9CE3CCE8-D319-2D93-C7BD-D55A3B6392DA}"/>
              </a:ext>
            </a:extLst>
          </p:cNvPr>
          <p:cNvSpPr>
            <a:spLocks noGrp="1"/>
          </p:cNvSpPr>
          <p:nvPr>
            <p:ph idx="1"/>
          </p:nvPr>
        </p:nvSpPr>
        <p:spPr/>
        <p:txBody>
          <a:bodyPr>
            <a:normAutofit/>
          </a:bodyPr>
          <a:lstStyle/>
          <a:p>
            <a:pPr algn="l"/>
            <a:r>
              <a:rPr lang="en-US" sz="2200" i="0" u="none" strike="noStrike" dirty="0">
                <a:solidFill>
                  <a:srgbClr val="222222"/>
                </a:solidFill>
                <a:effectLst/>
                <a:latin typeface="Gill Sans MT" panose="020B0502020104020203" pitchFamily="34" charset="77"/>
              </a:rPr>
              <a:t>“When conducting an investigation under this rule, the guardian ad litem </a:t>
            </a:r>
            <a:r>
              <a:rPr lang="en-US" sz="2200" i="0" u="none" strike="noStrike" dirty="0">
                <a:solidFill>
                  <a:srgbClr val="222222"/>
                </a:solidFill>
                <a:effectLst/>
                <a:highlight>
                  <a:srgbClr val="FFFF00"/>
                </a:highlight>
                <a:latin typeface="Gill Sans MT" panose="020B0502020104020203" pitchFamily="34" charset="77"/>
              </a:rPr>
              <a:t>shall inform the child </a:t>
            </a:r>
            <a:r>
              <a:rPr lang="en-US" sz="2200" i="0" u="none" strike="noStrike" dirty="0">
                <a:solidFill>
                  <a:srgbClr val="222222"/>
                </a:solidFill>
                <a:effectLst/>
                <a:latin typeface="Gill Sans MT" panose="020B0502020104020203" pitchFamily="34" charset="77"/>
              </a:rPr>
              <a:t>and the parent(s), guardian(s), or custodian(s) that the role of </a:t>
            </a:r>
            <a:r>
              <a:rPr lang="en-US" sz="2200" i="0" u="none" strike="noStrike" dirty="0">
                <a:solidFill>
                  <a:srgbClr val="222222"/>
                </a:solidFill>
                <a:effectLst/>
                <a:highlight>
                  <a:srgbClr val="FFFF00"/>
                </a:highlight>
                <a:latin typeface="Gill Sans MT" panose="020B0502020104020203" pitchFamily="34" charset="77"/>
              </a:rPr>
              <a:t>the guardian ad litem is to act as an arm of the court </a:t>
            </a:r>
            <a:r>
              <a:rPr lang="en-US" sz="2200" i="0" u="none" strike="noStrike" dirty="0">
                <a:solidFill>
                  <a:srgbClr val="222222"/>
                </a:solidFill>
                <a:effectLst/>
                <a:latin typeface="Gill Sans MT" panose="020B0502020104020203" pitchFamily="34" charset="77"/>
              </a:rPr>
              <a:t>in protecting the interest of the child, and </a:t>
            </a:r>
            <a:r>
              <a:rPr lang="en-US" sz="2200" i="0" u="none" strike="noStrike" dirty="0">
                <a:solidFill>
                  <a:srgbClr val="222222"/>
                </a:solidFill>
                <a:effectLst/>
                <a:highlight>
                  <a:srgbClr val="FFFF00"/>
                </a:highlight>
                <a:latin typeface="Gill Sans MT" panose="020B0502020104020203" pitchFamily="34" charset="77"/>
              </a:rPr>
              <a:t>not as the parties’ attorney</a:t>
            </a:r>
            <a:r>
              <a:rPr lang="en-US" sz="2200" i="0" u="none" strike="noStrike" dirty="0">
                <a:solidFill>
                  <a:srgbClr val="222222"/>
                </a:solidFill>
                <a:effectLst/>
                <a:latin typeface="Gill Sans MT" panose="020B0502020104020203" pitchFamily="34" charset="77"/>
              </a:rPr>
              <a:t>, and that any statements made to the guardian ad litem affecting the health, safety, or welfare of the child will be reported to the court.”</a:t>
            </a:r>
          </a:p>
          <a:p>
            <a:endParaRPr lang="en-US" dirty="0"/>
          </a:p>
        </p:txBody>
      </p:sp>
      <p:sp>
        <p:nvSpPr>
          <p:cNvPr id="6" name="Text Placeholder 5">
            <a:extLst>
              <a:ext uri="{FF2B5EF4-FFF2-40B4-BE49-F238E27FC236}">
                <a16:creationId xmlns:a16="http://schemas.microsoft.com/office/drawing/2014/main" id="{49E279E3-61C9-D859-357D-F06F22011D7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5514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A03D-ABE3-978E-A197-5BE547F86C36}"/>
              </a:ext>
            </a:extLst>
          </p:cNvPr>
          <p:cNvSpPr>
            <a:spLocks noGrp="1"/>
          </p:cNvSpPr>
          <p:nvPr>
            <p:ph type="title"/>
          </p:nvPr>
        </p:nvSpPr>
        <p:spPr>
          <a:solidFill>
            <a:schemeClr val="accent1">
              <a:lumMod val="75000"/>
            </a:schemeClr>
          </a:solidFill>
        </p:spPr>
        <p:txBody>
          <a:bodyPr/>
          <a:lstStyle/>
          <a:p>
            <a:r>
              <a:rPr lang="en-US" dirty="0">
                <a:solidFill>
                  <a:schemeClr val="bg1"/>
                </a:solidFill>
              </a:rPr>
              <a:t>Questions</a:t>
            </a:r>
          </a:p>
        </p:txBody>
      </p:sp>
      <p:sp>
        <p:nvSpPr>
          <p:cNvPr id="3" name="Content Placeholder 2">
            <a:extLst>
              <a:ext uri="{FF2B5EF4-FFF2-40B4-BE49-F238E27FC236}">
                <a16:creationId xmlns:a16="http://schemas.microsoft.com/office/drawing/2014/main" id="{E39DBA80-5683-BCE5-C90A-BFE4DD2D87F4}"/>
              </a:ext>
            </a:extLst>
          </p:cNvPr>
          <p:cNvSpPr>
            <a:spLocks noGrp="1"/>
          </p:cNvSpPr>
          <p:nvPr>
            <p:ph idx="1"/>
          </p:nvPr>
        </p:nvSpPr>
        <p:spPr/>
        <p:txBody>
          <a:bodyPr/>
          <a:lstStyle/>
          <a:p>
            <a:pPr marL="0" indent="0">
              <a:buNone/>
            </a:pPr>
            <a:r>
              <a:rPr lang="en-US" dirty="0"/>
              <a:t>1. Should a GAL serve in a dual role at all? </a:t>
            </a:r>
          </a:p>
          <a:p>
            <a:pPr marL="0" indent="0">
              <a:buNone/>
            </a:pPr>
            <a:endParaRPr lang="en-US" dirty="0"/>
          </a:p>
          <a:p>
            <a:pPr marL="0" indent="0">
              <a:buNone/>
            </a:pPr>
            <a:r>
              <a:rPr lang="en-US" dirty="0"/>
              <a:t>2. If the GAL serves in a dual capacity, should the GAL continue as the child’s attorney rather than the GAL, in case of a conflict?</a:t>
            </a:r>
          </a:p>
          <a:p>
            <a:pPr marL="0" indent="0">
              <a:buNone/>
            </a:pPr>
            <a:endParaRPr lang="en-US" dirty="0"/>
          </a:p>
          <a:p>
            <a:pPr marL="0" indent="0">
              <a:buNone/>
            </a:pPr>
            <a:r>
              <a:rPr lang="en-US" dirty="0"/>
              <a:t>3. If the GAL serves in a dual capacity, should the GAL refrain from testifying as a fact witness?</a:t>
            </a:r>
          </a:p>
          <a:p>
            <a:pPr marL="0" indent="0">
              <a:buNone/>
            </a:pPr>
            <a:endParaRPr lang="en-US" dirty="0"/>
          </a:p>
          <a:p>
            <a:pPr marL="0" indent="0">
              <a:buNone/>
            </a:pPr>
            <a:r>
              <a:rPr lang="en-US" dirty="0"/>
              <a:t>4. If the GAL serves in a dual capacity, must the GAL refrain from revealing the child’s confidences without the child’s permission?</a:t>
            </a:r>
          </a:p>
        </p:txBody>
      </p:sp>
      <p:sp>
        <p:nvSpPr>
          <p:cNvPr id="4" name="Text Placeholder 3">
            <a:extLst>
              <a:ext uri="{FF2B5EF4-FFF2-40B4-BE49-F238E27FC236}">
                <a16:creationId xmlns:a16="http://schemas.microsoft.com/office/drawing/2014/main" id="{71E5461B-D1EF-5E2B-F306-3E901D2CBC5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2612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F773BA-9153-3117-35E7-1D358FE49AD1}"/>
              </a:ext>
            </a:extLst>
          </p:cNvPr>
          <p:cNvSpPr>
            <a:spLocks noGrp="1"/>
          </p:cNvSpPr>
          <p:nvPr>
            <p:ph type="title"/>
          </p:nvPr>
        </p:nvSpPr>
        <p:spPr>
          <a:xfrm>
            <a:off x="1729331" y="998146"/>
            <a:ext cx="7729728" cy="1188720"/>
          </a:xfrm>
          <a:solidFill>
            <a:schemeClr val="tx2">
              <a:lumMod val="60000"/>
              <a:lumOff val="40000"/>
            </a:schemeClr>
          </a:solidFill>
        </p:spPr>
        <p:txBody>
          <a:bodyPr/>
          <a:lstStyle/>
          <a:p>
            <a:r>
              <a:rPr lang="en-US" dirty="0">
                <a:solidFill>
                  <a:schemeClr val="bg1"/>
                </a:solidFill>
              </a:rPr>
              <a:t>MS Deviation factors</a:t>
            </a:r>
          </a:p>
        </p:txBody>
      </p:sp>
      <p:sp>
        <p:nvSpPr>
          <p:cNvPr id="6" name="Content Placeholder 5">
            <a:extLst>
              <a:ext uri="{FF2B5EF4-FFF2-40B4-BE49-F238E27FC236}">
                <a16:creationId xmlns:a16="http://schemas.microsoft.com/office/drawing/2014/main" id="{CED2603A-1F6D-60D5-E84C-FF11867BF18B}"/>
              </a:ext>
            </a:extLst>
          </p:cNvPr>
          <p:cNvSpPr>
            <a:spLocks noGrp="1"/>
          </p:cNvSpPr>
          <p:nvPr>
            <p:ph idx="1"/>
          </p:nvPr>
        </p:nvSpPr>
        <p:spPr/>
        <p:txBody>
          <a:bodyPr>
            <a:normAutofit/>
          </a:bodyPr>
          <a:lstStyle/>
          <a:p>
            <a:pPr marL="0" marR="0" indent="0" fontAlgn="base">
              <a:spcBef>
                <a:spcPts val="0"/>
              </a:spcBef>
              <a:spcAft>
                <a:spcPts val="0"/>
              </a:spcAft>
              <a:buNone/>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The rebuttable presumption . . . may be overcome [based on the following criteria]</a:t>
            </a:r>
          </a:p>
          <a:p>
            <a:pPr marL="0" marR="0" fontAlgn="base">
              <a:spcBef>
                <a:spcPts val="0"/>
              </a:spcBef>
              <a:spcAft>
                <a:spcPts val="0"/>
              </a:spcAft>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(h) Total </a:t>
            </a:r>
            <a:r>
              <a:rPr lang="en-US" sz="2000" dirty="0">
                <a:solidFill>
                  <a:srgbClr val="3D3D3D"/>
                </a:solidFill>
                <a:effectLst/>
                <a:highlight>
                  <a:srgbClr val="FFFF00"/>
                </a:highlight>
                <a:latin typeface="Source Sans Pro" panose="020B0503030403020204" pitchFamily="34" charset="0"/>
                <a:ea typeface="Times New Roman" panose="02020603050405020304" pitchFamily="18" charset="0"/>
                <a:cs typeface="Times New Roman" panose="02020603050405020304" pitchFamily="18" charset="0"/>
              </a:rPr>
              <a:t>available assets of the obligee,</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obligor and the child.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(j) </a:t>
            </a:r>
            <a:r>
              <a:rPr lang="en-US" sz="2000" dirty="0">
                <a:solidFill>
                  <a:srgbClr val="3D3D3D"/>
                </a:solidFill>
                <a:effectLst/>
                <a:highlight>
                  <a:srgbClr val="FFFF00"/>
                </a:highlight>
                <a:latin typeface="Source Sans Pro" panose="020B0503030403020204" pitchFamily="34" charset="0"/>
                <a:ea typeface="Times New Roman" panose="02020603050405020304" pitchFamily="18" charset="0"/>
                <a:cs typeface="Times New Roman" panose="02020603050405020304" pitchFamily="18" charset="0"/>
              </a:rPr>
              <a:t>Any other adjustment which is needed to achieve an equitable result</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which may include, but not be limited to, a reasonable and necessary existing expense or debt. </a:t>
            </a:r>
            <a:r>
              <a:rPr lang="en-US" sz="2000" cap="small"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Miss. Code Ann</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43-19-103.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77561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48F1D-A4F7-E56D-35CC-983DCDCDCBF2}"/>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Ms Deviation factors</a:t>
            </a:r>
          </a:p>
        </p:txBody>
      </p:sp>
      <p:sp>
        <p:nvSpPr>
          <p:cNvPr id="5" name="Content Placeholder 4">
            <a:extLst>
              <a:ext uri="{FF2B5EF4-FFF2-40B4-BE49-F238E27FC236}">
                <a16:creationId xmlns:a16="http://schemas.microsoft.com/office/drawing/2014/main" id="{FA0EB857-A224-1C33-DAE0-E2630C1A81EF}"/>
              </a:ext>
            </a:extLst>
          </p:cNvPr>
          <p:cNvSpPr>
            <a:spLocks noGrp="1"/>
          </p:cNvSpPr>
          <p:nvPr>
            <p:ph idx="1"/>
          </p:nvPr>
        </p:nvSpPr>
        <p:spPr/>
        <p:txBody>
          <a:bodyPr>
            <a:normAutofit/>
          </a:bodyPr>
          <a:lstStyle/>
          <a:p>
            <a:pPr marL="0" marR="0" indent="0" fontAlgn="base">
              <a:spcBef>
                <a:spcPts val="0"/>
              </a:spcBef>
              <a:spcAft>
                <a:spcPts val="0"/>
              </a:spcAft>
              <a:buNone/>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The rebuttable presumption . . . may be overcome by a . . . finding </a:t>
            </a:r>
            <a:r>
              <a:rPr lang="en-US" sz="2000" dirty="0">
                <a:solidFill>
                  <a:srgbClr val="3D3D3D"/>
                </a:solidFill>
                <a:latin typeface="Source Sans Pro" panose="020B0503030403020204" pitchFamily="34" charset="0"/>
                <a:ea typeface="Times New Roman" panose="02020603050405020304" pitchFamily="18" charset="0"/>
                <a:cs typeface="Times New Roman" panose="02020603050405020304" pitchFamily="18" charset="0"/>
              </a:rPr>
              <a:t>[that the guidelines produce an unfair result based on] </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the following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 . </a:t>
            </a:r>
          </a:p>
          <a:p>
            <a:pPr marL="0" marR="0" fontAlgn="base">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spcBef>
                <a:spcPts val="0"/>
              </a:spcBef>
              <a:buNone/>
            </a:pP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(g) The particular </a:t>
            </a:r>
            <a:r>
              <a:rPr lang="en-US" sz="2000" dirty="0">
                <a:solidFill>
                  <a:srgbClr val="3D3D3D"/>
                </a:solidFill>
                <a:effectLst/>
                <a:highlight>
                  <a:srgbClr val="FFFF00"/>
                </a:highlight>
                <a:latin typeface="Source Sans Pro" panose="020B0503030403020204" pitchFamily="34" charset="0"/>
                <a:ea typeface="Times New Roman" panose="02020603050405020304" pitchFamily="18" charset="0"/>
                <a:cs typeface="Times New Roman" panose="02020603050405020304" pitchFamily="18" charset="0"/>
              </a:rPr>
              <a:t>shared parental arrangement</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such as where the noncustodial parent spends a great deal of time with the children thereby reducing the financial expenditures incurred by the custodial parent [or spends significantly less time, increasing expenditures.]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cap="small"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Miss. Code Ann</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US" sz="2000" dirty="0">
                <a:solidFill>
                  <a:srgbClr val="3D3D3D"/>
                </a:solidFill>
                <a:effectLst/>
                <a:latin typeface="Source Sans Pro" panose="020B0503030403020204" pitchFamily="34" charset="0"/>
                <a:ea typeface="Times New Roman" panose="02020603050405020304" pitchFamily="18" charset="0"/>
                <a:cs typeface="Times New Roman" panose="02020603050405020304" pitchFamily="18" charset="0"/>
              </a:rPr>
              <a:t>43-19-103.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672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DB12-07A7-1FC5-755D-5D0A179E5482}"/>
              </a:ext>
            </a:extLst>
          </p:cNvPr>
          <p:cNvSpPr>
            <a:spLocks noGrp="1"/>
          </p:cNvSpPr>
          <p:nvPr>
            <p:ph type="title"/>
          </p:nvPr>
        </p:nvSpPr>
        <p:spPr>
          <a:solidFill>
            <a:schemeClr val="accent1">
              <a:lumMod val="75000"/>
            </a:schemeClr>
          </a:solidFill>
        </p:spPr>
        <p:txBody>
          <a:bodyPr/>
          <a:lstStyle/>
          <a:p>
            <a:r>
              <a:rPr lang="en-US" dirty="0">
                <a:solidFill>
                  <a:schemeClr val="bg1"/>
                </a:solidFill>
              </a:rPr>
              <a:t>Basic subsistence needs</a:t>
            </a:r>
          </a:p>
        </p:txBody>
      </p:sp>
      <p:sp>
        <p:nvSpPr>
          <p:cNvPr id="5" name="Content Placeholder 4">
            <a:extLst>
              <a:ext uri="{FF2B5EF4-FFF2-40B4-BE49-F238E27FC236}">
                <a16:creationId xmlns:a16="http://schemas.microsoft.com/office/drawing/2014/main" id="{75A2B84C-431D-7F8C-6E99-F8C87B9BB2D7}"/>
              </a:ext>
            </a:extLst>
          </p:cNvPr>
          <p:cNvSpPr>
            <a:spLocks noGrp="1"/>
          </p:cNvSpPr>
          <p:nvPr>
            <p:ph idx="1"/>
          </p:nvPr>
        </p:nvSpPr>
        <p:spPr/>
        <p:txBody>
          <a:bodyPr>
            <a:normAutofit/>
          </a:bodyPr>
          <a:lstStyle/>
          <a:p>
            <a:pPr marL="0" indent="0">
              <a:buNone/>
            </a:pPr>
            <a:r>
              <a:rPr lang="en-US" sz="2400" dirty="0">
                <a:solidFill>
                  <a:srgbClr val="3D3D3D"/>
                </a:solidFill>
                <a:latin typeface="Source Sans Pro" panose="020B0503030403020204" pitchFamily="34" charset="0"/>
              </a:rPr>
              <a:t>In 2022, the Mississippi Legislature added the following to the child support guidelines:</a:t>
            </a:r>
          </a:p>
          <a:p>
            <a:pPr marL="0" indent="0">
              <a:buNone/>
            </a:pPr>
            <a:endParaRPr lang="en-US" sz="2400" b="0" i="0" u="none" strike="noStrike" dirty="0">
              <a:solidFill>
                <a:srgbClr val="3D3D3D"/>
              </a:solidFill>
              <a:effectLst/>
              <a:latin typeface="Source Sans Pro" panose="020B0503030403020204" pitchFamily="34" charset="0"/>
            </a:endParaRPr>
          </a:p>
          <a:p>
            <a:pPr marL="0" indent="0">
              <a:buNone/>
            </a:pPr>
            <a:r>
              <a:rPr lang="en-US" sz="2400" dirty="0">
                <a:solidFill>
                  <a:srgbClr val="3D3D3D"/>
                </a:solidFill>
                <a:latin typeface="Source Sans Pro" panose="020B0503030403020204" pitchFamily="34" charset="0"/>
              </a:rPr>
              <a:t>“</a:t>
            </a:r>
            <a:r>
              <a:rPr lang="en-US" sz="2400" b="0" i="0" u="none" strike="noStrike" dirty="0">
                <a:solidFill>
                  <a:srgbClr val="3D3D3D"/>
                </a:solidFill>
                <a:effectLst/>
                <a:latin typeface="Source Sans Pro" panose="020B0503030403020204" pitchFamily="34" charset="0"/>
              </a:rPr>
              <a:t>The court shall take into account the basic subsistence needs of the obligated parent who has a limited ability to pay.” </a:t>
            </a:r>
            <a:r>
              <a:rPr lang="en-US" sz="2400" b="0" i="0" u="none" strike="noStrike" cap="small" dirty="0">
                <a:solidFill>
                  <a:srgbClr val="3D3D3D"/>
                </a:solidFill>
                <a:effectLst/>
                <a:latin typeface="Source Sans Pro" panose="020B0503030403020204" pitchFamily="34" charset="0"/>
              </a:rPr>
              <a:t>Miss. Code Ann. </a:t>
            </a:r>
            <a:r>
              <a:rPr lang="en-US" sz="2400"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US" sz="2400" b="0" i="0" u="none" strike="noStrike" dirty="0">
                <a:solidFill>
                  <a:srgbClr val="3D3D3D"/>
                </a:solidFill>
                <a:effectLst/>
                <a:latin typeface="Source Sans Pro" panose="020B0503030403020204" pitchFamily="34" charset="0"/>
              </a:rPr>
              <a:t>43-19-101.</a:t>
            </a:r>
            <a:endParaRPr lang="en-US" sz="2200" dirty="0"/>
          </a:p>
        </p:txBody>
      </p:sp>
      <p:pic>
        <p:nvPicPr>
          <p:cNvPr id="6" name="Audio 5">
            <a:hlinkClick r:id="" action="ppaction://media"/>
            <a:extLst>
              <a:ext uri="{FF2B5EF4-FFF2-40B4-BE49-F238E27FC236}">
                <a16:creationId xmlns:a16="http://schemas.microsoft.com/office/drawing/2014/main" id="{649998EA-DD39-ECAD-0B79-21952C21BA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74043945"/>
      </p:ext>
    </p:extLst>
  </p:cSld>
  <p:clrMapOvr>
    <a:masterClrMapping/>
  </p:clrMapOvr>
  <mc:AlternateContent xmlns:mc="http://schemas.openxmlformats.org/markup-compatibility/2006" xmlns:p14="http://schemas.microsoft.com/office/powerpoint/2010/main">
    <mc:Choice Requires="p14">
      <p:transition spd="slow" p14:dur="2000" advTm="23533"/>
    </mc:Choice>
    <mc:Fallback xmlns="">
      <p:transition spd="slow" advTm="235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5E8B9D7-EE10-6D02-DF68-D8DD34ECCEBA}"/>
              </a:ext>
            </a:extLst>
          </p:cNvPr>
          <p:cNvGraphicFramePr>
            <a:graphicFrameLocks noGrp="1"/>
          </p:cNvGraphicFramePr>
          <p:nvPr>
            <p:extLst>
              <p:ext uri="{D42A27DB-BD31-4B8C-83A1-F6EECF244321}">
                <p14:modId xmlns:p14="http://schemas.microsoft.com/office/powerpoint/2010/main" val="3304760858"/>
              </p:ext>
            </p:extLst>
          </p:nvPr>
        </p:nvGraphicFramePr>
        <p:xfrm>
          <a:off x="1944414" y="719666"/>
          <a:ext cx="8215588" cy="3857280"/>
        </p:xfrm>
        <a:graphic>
          <a:graphicData uri="http://schemas.openxmlformats.org/drawingml/2006/table">
            <a:tbl>
              <a:tblPr firstRow="1" bandRow="1">
                <a:tableStyleId>{5C22544A-7EE6-4342-B048-85BDC9FD1C3A}</a:tableStyleId>
              </a:tblPr>
              <a:tblGrid>
                <a:gridCol w="2053897">
                  <a:extLst>
                    <a:ext uri="{9D8B030D-6E8A-4147-A177-3AD203B41FA5}">
                      <a16:colId xmlns:a16="http://schemas.microsoft.com/office/drawing/2014/main" val="3761036635"/>
                    </a:ext>
                  </a:extLst>
                </a:gridCol>
                <a:gridCol w="2053897">
                  <a:extLst>
                    <a:ext uri="{9D8B030D-6E8A-4147-A177-3AD203B41FA5}">
                      <a16:colId xmlns:a16="http://schemas.microsoft.com/office/drawing/2014/main" val="4057646765"/>
                    </a:ext>
                  </a:extLst>
                </a:gridCol>
                <a:gridCol w="2053897">
                  <a:extLst>
                    <a:ext uri="{9D8B030D-6E8A-4147-A177-3AD203B41FA5}">
                      <a16:colId xmlns:a16="http://schemas.microsoft.com/office/drawing/2014/main" val="560931084"/>
                    </a:ext>
                  </a:extLst>
                </a:gridCol>
                <a:gridCol w="2053897">
                  <a:extLst>
                    <a:ext uri="{9D8B030D-6E8A-4147-A177-3AD203B41FA5}">
                      <a16:colId xmlns:a16="http://schemas.microsoft.com/office/drawing/2014/main" val="2096772519"/>
                    </a:ext>
                  </a:extLst>
                </a:gridCol>
              </a:tblGrid>
              <a:tr h="875302">
                <a:tc>
                  <a:txBody>
                    <a:bodyPr/>
                    <a:lstStyle/>
                    <a:p>
                      <a:r>
                        <a:rPr lang="en-US" dirty="0"/>
                        <a:t>Number of children</a:t>
                      </a:r>
                    </a:p>
                  </a:txBody>
                  <a:tcPr>
                    <a:solidFill>
                      <a:schemeClr val="tx2">
                        <a:lumMod val="60000"/>
                        <a:lumOff val="40000"/>
                      </a:schemeClr>
                    </a:solidFill>
                  </a:tcPr>
                </a:tc>
                <a:tc>
                  <a:txBody>
                    <a:bodyPr/>
                    <a:lstStyle/>
                    <a:p>
                      <a:r>
                        <a:rPr lang="en-US" dirty="0"/>
                        <a:t>Current MS CSG</a:t>
                      </a:r>
                    </a:p>
                  </a:txBody>
                  <a:tcPr>
                    <a:solidFill>
                      <a:schemeClr val="tx2">
                        <a:lumMod val="60000"/>
                        <a:lumOff val="40000"/>
                      </a:schemeClr>
                    </a:solidFill>
                  </a:tcPr>
                </a:tc>
                <a:tc>
                  <a:txBody>
                    <a:bodyPr/>
                    <a:lstStyle/>
                    <a:p>
                      <a:r>
                        <a:rPr lang="en-US" dirty="0"/>
                        <a:t>Proposed CSG</a:t>
                      </a:r>
                    </a:p>
                  </a:txBody>
                  <a:tcPr>
                    <a:solidFill>
                      <a:schemeClr val="tx2">
                        <a:lumMod val="60000"/>
                        <a:lumOff val="40000"/>
                      </a:schemeClr>
                    </a:solidFill>
                  </a:tcPr>
                </a:tc>
                <a:tc>
                  <a:txBody>
                    <a:bodyPr/>
                    <a:lstStyle/>
                    <a:p>
                      <a:r>
                        <a:rPr lang="en-US" dirty="0"/>
                        <a:t>Proposed CSG:  Low-income  payors*</a:t>
                      </a:r>
                    </a:p>
                  </a:txBody>
                  <a:tcPr>
                    <a:solidFill>
                      <a:schemeClr val="tx2">
                        <a:lumMod val="60000"/>
                        <a:lumOff val="40000"/>
                      </a:schemeClr>
                    </a:solidFill>
                  </a:tcPr>
                </a:tc>
                <a:extLst>
                  <a:ext uri="{0D108BD9-81ED-4DB2-BD59-A6C34878D82A}">
                    <a16:rowId xmlns:a16="http://schemas.microsoft.com/office/drawing/2014/main" val="556419633"/>
                  </a:ext>
                </a:extLst>
              </a:tr>
              <a:tr h="507120">
                <a:tc>
                  <a:txBody>
                    <a:bodyPr/>
                    <a:lstStyle/>
                    <a:p>
                      <a:r>
                        <a:rPr lang="en-US" dirty="0"/>
                        <a:t>1</a:t>
                      </a:r>
                    </a:p>
                  </a:txBody>
                  <a:tcPr>
                    <a:solidFill>
                      <a:schemeClr val="tx2">
                        <a:lumMod val="60000"/>
                        <a:lumOff val="40000"/>
                      </a:schemeClr>
                    </a:solidFill>
                  </a:tcPr>
                </a:tc>
                <a:tc>
                  <a:txBody>
                    <a:bodyPr/>
                    <a:lstStyle/>
                    <a:p>
                      <a:r>
                        <a:rPr lang="en-US" dirty="0"/>
                        <a:t>14%</a:t>
                      </a:r>
                    </a:p>
                  </a:txBody>
                  <a:tcPr>
                    <a:solidFill>
                      <a:schemeClr val="tx2">
                        <a:lumMod val="60000"/>
                        <a:lumOff val="40000"/>
                      </a:schemeClr>
                    </a:solidFill>
                  </a:tcPr>
                </a:tc>
                <a:tc>
                  <a:txBody>
                    <a:bodyPr/>
                    <a:lstStyle/>
                    <a:p>
                      <a:r>
                        <a:rPr lang="en-US" dirty="0"/>
                        <a:t>16%</a:t>
                      </a:r>
                    </a:p>
                  </a:txBody>
                  <a:tcPr>
                    <a:solidFill>
                      <a:schemeClr val="tx2">
                        <a:lumMod val="60000"/>
                        <a:lumOff val="40000"/>
                      </a:schemeClr>
                    </a:solidFill>
                  </a:tcPr>
                </a:tc>
                <a:tc>
                  <a:txBody>
                    <a:bodyPr/>
                    <a:lstStyle/>
                    <a:p>
                      <a:r>
                        <a:rPr lang="en-US" dirty="0"/>
                        <a:t>14%</a:t>
                      </a:r>
                    </a:p>
                  </a:txBody>
                  <a:tcPr>
                    <a:solidFill>
                      <a:schemeClr val="tx2">
                        <a:lumMod val="60000"/>
                        <a:lumOff val="40000"/>
                      </a:schemeClr>
                    </a:solidFill>
                  </a:tcPr>
                </a:tc>
                <a:extLst>
                  <a:ext uri="{0D108BD9-81ED-4DB2-BD59-A6C34878D82A}">
                    <a16:rowId xmlns:a16="http://schemas.microsoft.com/office/drawing/2014/main" val="4044199737"/>
                  </a:ext>
                </a:extLst>
              </a:tr>
              <a:tr h="507120">
                <a:tc>
                  <a:txBody>
                    <a:bodyPr/>
                    <a:lstStyle/>
                    <a:p>
                      <a:r>
                        <a:rPr lang="en-US" dirty="0"/>
                        <a:t>2</a:t>
                      </a:r>
                    </a:p>
                  </a:txBody>
                  <a:tcPr>
                    <a:solidFill>
                      <a:schemeClr val="tx2">
                        <a:lumMod val="60000"/>
                        <a:lumOff val="40000"/>
                      </a:schemeClr>
                    </a:solidFill>
                  </a:tcPr>
                </a:tc>
                <a:tc>
                  <a:txBody>
                    <a:bodyPr/>
                    <a:lstStyle/>
                    <a:p>
                      <a:r>
                        <a:rPr lang="en-US" dirty="0"/>
                        <a:t>20%</a:t>
                      </a:r>
                    </a:p>
                  </a:txBody>
                  <a:tcPr>
                    <a:solidFill>
                      <a:schemeClr val="tx2">
                        <a:lumMod val="60000"/>
                        <a:lumOff val="40000"/>
                      </a:schemeClr>
                    </a:solidFill>
                  </a:tcPr>
                </a:tc>
                <a:tc>
                  <a:txBody>
                    <a:bodyPr/>
                    <a:lstStyle/>
                    <a:p>
                      <a:r>
                        <a:rPr lang="en-US" dirty="0"/>
                        <a:t>24%</a:t>
                      </a:r>
                    </a:p>
                  </a:txBody>
                  <a:tcPr>
                    <a:solidFill>
                      <a:schemeClr val="tx2">
                        <a:lumMod val="60000"/>
                        <a:lumOff val="40000"/>
                      </a:schemeClr>
                    </a:solidFill>
                  </a:tcPr>
                </a:tc>
                <a:tc>
                  <a:txBody>
                    <a:bodyPr/>
                    <a:lstStyle/>
                    <a:p>
                      <a:r>
                        <a:rPr lang="en-US" dirty="0"/>
                        <a:t>22%</a:t>
                      </a:r>
                    </a:p>
                  </a:txBody>
                  <a:tcPr>
                    <a:solidFill>
                      <a:schemeClr val="tx2">
                        <a:lumMod val="60000"/>
                        <a:lumOff val="40000"/>
                      </a:schemeClr>
                    </a:solidFill>
                  </a:tcPr>
                </a:tc>
                <a:extLst>
                  <a:ext uri="{0D108BD9-81ED-4DB2-BD59-A6C34878D82A}">
                    <a16:rowId xmlns:a16="http://schemas.microsoft.com/office/drawing/2014/main" val="2107464509"/>
                  </a:ext>
                </a:extLst>
              </a:tr>
              <a:tr h="507120">
                <a:tc>
                  <a:txBody>
                    <a:bodyPr/>
                    <a:lstStyle/>
                    <a:p>
                      <a:r>
                        <a:rPr lang="en-US" dirty="0"/>
                        <a:t>3</a:t>
                      </a:r>
                    </a:p>
                  </a:txBody>
                  <a:tcPr>
                    <a:solidFill>
                      <a:schemeClr val="tx2">
                        <a:lumMod val="60000"/>
                        <a:lumOff val="40000"/>
                      </a:schemeClr>
                    </a:solidFill>
                  </a:tcPr>
                </a:tc>
                <a:tc>
                  <a:txBody>
                    <a:bodyPr/>
                    <a:lstStyle/>
                    <a:p>
                      <a:r>
                        <a:rPr lang="en-US" dirty="0"/>
                        <a:t>22%</a:t>
                      </a:r>
                    </a:p>
                  </a:txBody>
                  <a:tcPr>
                    <a:solidFill>
                      <a:schemeClr val="tx2">
                        <a:lumMod val="60000"/>
                        <a:lumOff val="40000"/>
                      </a:schemeClr>
                    </a:solidFill>
                  </a:tcPr>
                </a:tc>
                <a:tc>
                  <a:txBody>
                    <a:bodyPr/>
                    <a:lstStyle/>
                    <a:p>
                      <a:r>
                        <a:rPr lang="en-US" dirty="0"/>
                        <a:t>28%</a:t>
                      </a:r>
                    </a:p>
                  </a:txBody>
                  <a:tcPr>
                    <a:solidFill>
                      <a:schemeClr val="tx2">
                        <a:lumMod val="60000"/>
                        <a:lumOff val="40000"/>
                      </a:schemeClr>
                    </a:solidFill>
                  </a:tcPr>
                </a:tc>
                <a:tc>
                  <a:txBody>
                    <a:bodyPr/>
                    <a:lstStyle/>
                    <a:p>
                      <a:r>
                        <a:rPr lang="en-US" dirty="0"/>
                        <a:t>26%</a:t>
                      </a:r>
                    </a:p>
                  </a:txBody>
                  <a:tcPr>
                    <a:solidFill>
                      <a:schemeClr val="tx2">
                        <a:lumMod val="60000"/>
                        <a:lumOff val="40000"/>
                      </a:schemeClr>
                    </a:solidFill>
                  </a:tcPr>
                </a:tc>
                <a:extLst>
                  <a:ext uri="{0D108BD9-81ED-4DB2-BD59-A6C34878D82A}">
                    <a16:rowId xmlns:a16="http://schemas.microsoft.com/office/drawing/2014/main" val="3668902708"/>
                  </a:ext>
                </a:extLst>
              </a:tr>
              <a:tr h="507120">
                <a:tc>
                  <a:txBody>
                    <a:bodyPr/>
                    <a:lstStyle/>
                    <a:p>
                      <a:r>
                        <a:rPr lang="en-US" dirty="0"/>
                        <a:t>4</a:t>
                      </a:r>
                    </a:p>
                  </a:txBody>
                  <a:tcPr>
                    <a:solidFill>
                      <a:schemeClr val="tx2">
                        <a:lumMod val="60000"/>
                        <a:lumOff val="40000"/>
                      </a:schemeClr>
                    </a:solidFill>
                  </a:tcPr>
                </a:tc>
                <a:tc>
                  <a:txBody>
                    <a:bodyPr/>
                    <a:lstStyle/>
                    <a:p>
                      <a:r>
                        <a:rPr lang="en-US" dirty="0"/>
                        <a:t>24%</a:t>
                      </a:r>
                    </a:p>
                  </a:txBody>
                  <a:tcPr>
                    <a:solidFill>
                      <a:schemeClr val="tx2">
                        <a:lumMod val="60000"/>
                        <a:lumOff val="40000"/>
                      </a:schemeClr>
                    </a:solidFill>
                  </a:tcPr>
                </a:tc>
                <a:tc>
                  <a:txBody>
                    <a:bodyPr/>
                    <a:lstStyle/>
                    <a:p>
                      <a:r>
                        <a:rPr lang="en-US" dirty="0"/>
                        <a:t>31%</a:t>
                      </a:r>
                    </a:p>
                  </a:txBody>
                  <a:tcPr>
                    <a:solidFill>
                      <a:schemeClr val="tx2">
                        <a:lumMod val="60000"/>
                        <a:lumOff val="40000"/>
                      </a:schemeClr>
                    </a:solidFill>
                  </a:tcPr>
                </a:tc>
                <a:tc>
                  <a:txBody>
                    <a:bodyPr/>
                    <a:lstStyle/>
                    <a:p>
                      <a:r>
                        <a:rPr lang="en-US" dirty="0"/>
                        <a:t>29%</a:t>
                      </a:r>
                    </a:p>
                  </a:txBody>
                  <a:tcPr>
                    <a:solidFill>
                      <a:schemeClr val="tx2">
                        <a:lumMod val="60000"/>
                        <a:lumOff val="40000"/>
                      </a:schemeClr>
                    </a:solidFill>
                  </a:tcPr>
                </a:tc>
                <a:extLst>
                  <a:ext uri="{0D108BD9-81ED-4DB2-BD59-A6C34878D82A}">
                    <a16:rowId xmlns:a16="http://schemas.microsoft.com/office/drawing/2014/main" val="3529577947"/>
                  </a:ext>
                </a:extLst>
              </a:tr>
              <a:tr h="507120">
                <a:tc>
                  <a:txBody>
                    <a:bodyPr/>
                    <a:lstStyle/>
                    <a:p>
                      <a:r>
                        <a:rPr lang="en-US" dirty="0"/>
                        <a:t>5 or more</a:t>
                      </a:r>
                    </a:p>
                  </a:txBody>
                  <a:tcPr>
                    <a:solidFill>
                      <a:schemeClr val="tx2">
                        <a:lumMod val="60000"/>
                        <a:lumOff val="40000"/>
                      </a:schemeClr>
                    </a:solidFill>
                  </a:tcPr>
                </a:tc>
                <a:tc>
                  <a:txBody>
                    <a:bodyPr/>
                    <a:lstStyle/>
                    <a:p>
                      <a:r>
                        <a:rPr lang="en-US" dirty="0"/>
                        <a:t>26%</a:t>
                      </a:r>
                    </a:p>
                  </a:txBody>
                  <a:tcPr>
                    <a:solidFill>
                      <a:schemeClr val="tx2">
                        <a:lumMod val="60000"/>
                        <a:lumOff val="40000"/>
                      </a:schemeClr>
                    </a:solidFill>
                  </a:tcPr>
                </a:tc>
                <a:tc>
                  <a:txBody>
                    <a:bodyPr/>
                    <a:lstStyle/>
                    <a:p>
                      <a:r>
                        <a:rPr lang="en-US" dirty="0"/>
                        <a:t>34% for 5 + 2% for each additional child </a:t>
                      </a:r>
                    </a:p>
                  </a:txBody>
                  <a:tcPr>
                    <a:solidFill>
                      <a:schemeClr val="tx2">
                        <a:lumMod val="60000"/>
                        <a:lumOff val="40000"/>
                      </a:schemeClr>
                    </a:solidFill>
                  </a:tcPr>
                </a:tc>
                <a:tc>
                  <a:txBody>
                    <a:bodyPr/>
                    <a:lstStyle/>
                    <a:p>
                      <a:r>
                        <a:rPr lang="en-US" dirty="0"/>
                        <a:t>32%</a:t>
                      </a:r>
                    </a:p>
                  </a:txBody>
                  <a:tcPr>
                    <a:solidFill>
                      <a:schemeClr val="tx2">
                        <a:lumMod val="60000"/>
                        <a:lumOff val="40000"/>
                      </a:schemeClr>
                    </a:solidFill>
                  </a:tcPr>
                </a:tc>
                <a:extLst>
                  <a:ext uri="{0D108BD9-81ED-4DB2-BD59-A6C34878D82A}">
                    <a16:rowId xmlns:a16="http://schemas.microsoft.com/office/drawing/2014/main" val="2286445880"/>
                  </a:ext>
                </a:extLst>
              </a:tr>
            </a:tbl>
          </a:graphicData>
        </a:graphic>
      </p:graphicFrame>
      <p:sp>
        <p:nvSpPr>
          <p:cNvPr id="8" name="TextBox 7">
            <a:extLst>
              <a:ext uri="{FF2B5EF4-FFF2-40B4-BE49-F238E27FC236}">
                <a16:creationId xmlns:a16="http://schemas.microsoft.com/office/drawing/2014/main" id="{29B88E2A-CEF7-7E5A-DA99-0FDF0A25D8CB}"/>
              </a:ext>
            </a:extLst>
          </p:cNvPr>
          <p:cNvSpPr txBox="1"/>
          <p:nvPr/>
        </p:nvSpPr>
        <p:spPr>
          <a:xfrm>
            <a:off x="1944414" y="4897821"/>
            <a:ext cx="8215588" cy="369332"/>
          </a:xfrm>
          <a:prstGeom prst="rect">
            <a:avLst/>
          </a:prstGeom>
          <a:noFill/>
        </p:spPr>
        <p:txBody>
          <a:bodyPr wrap="square" rtlCol="0">
            <a:spAutoFit/>
          </a:bodyPr>
          <a:lstStyle/>
          <a:p>
            <a:r>
              <a:rPr lang="en-US" dirty="0"/>
              <a:t>* Defined as payors with less than $1,500 a month net income (SNAP eligibility)</a:t>
            </a:r>
          </a:p>
        </p:txBody>
      </p:sp>
      <p:pic>
        <p:nvPicPr>
          <p:cNvPr id="2" name="Audio 1">
            <a:hlinkClick r:id="" action="ppaction://media"/>
            <a:extLst>
              <a:ext uri="{FF2B5EF4-FFF2-40B4-BE49-F238E27FC236}">
                <a16:creationId xmlns:a16="http://schemas.microsoft.com/office/drawing/2014/main" id="{8B018849-9902-419B-4B23-0CB7EB3303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99585094"/>
      </p:ext>
    </p:extLst>
  </p:cSld>
  <p:clrMapOvr>
    <a:masterClrMapping/>
  </p:clrMapOvr>
  <mc:AlternateContent xmlns:mc="http://schemas.openxmlformats.org/markup-compatibility/2006" xmlns:p14="http://schemas.microsoft.com/office/powerpoint/2010/main">
    <mc:Choice Requires="p14">
      <p:transition spd="slow" p14:dur="2000" advTm="69582"/>
    </mc:Choice>
    <mc:Fallback xmlns="">
      <p:transition spd="slow" advTm="69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EDD0B-763F-9364-DEC6-A87D88C54B69}"/>
              </a:ext>
            </a:extLst>
          </p:cNvPr>
          <p:cNvSpPr>
            <a:spLocks noGrp="1"/>
          </p:cNvSpPr>
          <p:nvPr>
            <p:ph type="title"/>
          </p:nvPr>
        </p:nvSpPr>
        <p:spPr>
          <a:solidFill>
            <a:schemeClr val="tx2">
              <a:lumMod val="60000"/>
              <a:lumOff val="40000"/>
            </a:schemeClr>
          </a:solidFill>
        </p:spPr>
        <p:txBody>
          <a:bodyPr/>
          <a:lstStyle/>
          <a:p>
            <a:r>
              <a:rPr lang="en-US" dirty="0">
                <a:solidFill>
                  <a:schemeClr val="bg1"/>
                </a:solidFill>
              </a:rPr>
              <a:t>MS Guidelines: Additional children</a:t>
            </a:r>
          </a:p>
        </p:txBody>
      </p:sp>
      <p:sp>
        <p:nvSpPr>
          <p:cNvPr id="6" name="Content Placeholder 5">
            <a:extLst>
              <a:ext uri="{FF2B5EF4-FFF2-40B4-BE49-F238E27FC236}">
                <a16:creationId xmlns:a16="http://schemas.microsoft.com/office/drawing/2014/main" id="{7DE43E3E-3722-B408-CB7D-0A67C7B2BE47}"/>
              </a:ext>
            </a:extLst>
          </p:cNvPr>
          <p:cNvSpPr>
            <a:spLocks noGrp="1"/>
          </p:cNvSpPr>
          <p:nvPr>
            <p:ph idx="1"/>
          </p:nvPr>
        </p:nvSpPr>
        <p:spPr/>
        <p:txBody>
          <a:bodyPr>
            <a:normAutofit lnSpcReduction="10000"/>
          </a:bodyPr>
          <a:lstStyle/>
          <a:p>
            <a:pPr marL="0" indent="0">
              <a:buNone/>
            </a:pPr>
            <a:r>
              <a:rPr lang="en-US" sz="2200" dirty="0"/>
              <a:t>According to economist Dr.  Jane C. Venohr:</a:t>
            </a:r>
          </a:p>
          <a:p>
            <a:pPr marL="0" indent="0">
              <a:buNone/>
            </a:pPr>
            <a:endParaRPr lang="en-US" sz="2200" dirty="0"/>
          </a:p>
          <a:p>
            <a:pPr marL="0" indent="0">
              <a:buNone/>
            </a:pPr>
            <a:r>
              <a:rPr lang="en-US" sz="2200" dirty="0">
                <a:effectLst/>
                <a:latin typeface="Calibri" panose="020F0502020204030204" pitchFamily="34" charset="0"/>
              </a:rPr>
              <a:t>“[T]he percentage increases for more children are larger under [the leading study] and most studies of child-rearing expenditures than the implied percentages under the existing Mississippi guidelines.” </a:t>
            </a:r>
          </a:p>
          <a:p>
            <a:pPr marL="0" indent="0">
              <a:buNone/>
            </a:pPr>
            <a:endParaRPr lang="en-US" sz="2200" dirty="0">
              <a:latin typeface="Calibri" panose="020F0502020204030204" pitchFamily="34" charset="0"/>
            </a:endParaRPr>
          </a:p>
          <a:p>
            <a:pPr marL="0" indent="0">
              <a:buNone/>
            </a:pPr>
            <a:r>
              <a:rPr lang="en-US" sz="2200" dirty="0">
                <a:effectLst/>
                <a:latin typeface="Calibri" panose="020F0502020204030204" pitchFamily="34" charset="0"/>
              </a:rPr>
              <a:t>Report at 21.</a:t>
            </a:r>
            <a:endParaRPr lang="en-US" sz="2200" dirty="0"/>
          </a:p>
          <a:p>
            <a:pPr marL="0" indent="0">
              <a:buNone/>
            </a:pPr>
            <a:endParaRPr lang="en-US" sz="2200" dirty="0"/>
          </a:p>
        </p:txBody>
      </p:sp>
    </p:spTree>
    <p:extLst>
      <p:ext uri="{BB962C8B-B14F-4D97-AF65-F5344CB8AC3E}">
        <p14:creationId xmlns:p14="http://schemas.microsoft.com/office/powerpoint/2010/main" val="128967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F786E92-797C-04F6-4A67-2EDB92566FE7}"/>
              </a:ext>
            </a:extLst>
          </p:cNvPr>
          <p:cNvSpPr>
            <a:spLocks noGrp="1"/>
          </p:cNvSpPr>
          <p:nvPr>
            <p:ph type="title"/>
          </p:nvPr>
        </p:nvSpPr>
        <p:spPr>
          <a:xfrm>
            <a:off x="769620" y="2166585"/>
            <a:ext cx="4486656" cy="1141497"/>
          </a:xfrm>
          <a:solidFill>
            <a:schemeClr val="accent1">
              <a:lumMod val="75000"/>
            </a:schemeClr>
          </a:solidFill>
        </p:spPr>
        <p:txBody>
          <a:bodyPr/>
          <a:lstStyle/>
          <a:p>
            <a:r>
              <a:rPr lang="en-US" dirty="0">
                <a:solidFill>
                  <a:schemeClr val="bg1"/>
                </a:solidFill>
              </a:rPr>
              <a:t>Imputing income to low-income payors</a:t>
            </a:r>
          </a:p>
        </p:txBody>
      </p:sp>
      <p:sp>
        <p:nvSpPr>
          <p:cNvPr id="12" name="Content Placeholder 11">
            <a:extLst>
              <a:ext uri="{FF2B5EF4-FFF2-40B4-BE49-F238E27FC236}">
                <a16:creationId xmlns:a16="http://schemas.microsoft.com/office/drawing/2014/main" id="{6A181AA4-C1D8-9511-9017-C3A0DCD77047}"/>
              </a:ext>
            </a:extLst>
          </p:cNvPr>
          <p:cNvSpPr>
            <a:spLocks noGrp="1"/>
          </p:cNvSpPr>
          <p:nvPr>
            <p:ph idx="1"/>
          </p:nvPr>
        </p:nvSpPr>
        <p:spPr>
          <a:xfrm>
            <a:off x="6736080" y="804672"/>
            <a:ext cx="4815840" cy="5738632"/>
          </a:xfrm>
        </p:spPr>
        <p:txBody>
          <a:bodyPr>
            <a:noAutofit/>
          </a:bodyPr>
          <a:lstStyle/>
          <a:p>
            <a:pPr marL="0" indent="0">
              <a:buNone/>
            </a:pPr>
            <a:r>
              <a:rPr lang="en-US" sz="2400" dirty="0"/>
              <a:t>I</a:t>
            </a:r>
            <a:r>
              <a:rPr lang="en-US" sz="2400" dirty="0">
                <a:latin typeface="Times New Roman" panose="02020603050405020304" pitchFamily="18" charset="0"/>
              </a:rPr>
              <a:t>ncome may not be </a:t>
            </a:r>
            <a:r>
              <a:rPr lang="en-US" sz="2400" dirty="0">
                <a:effectLst/>
                <a:latin typeface="Times New Roman" panose="02020603050405020304" pitchFamily="18" charset="0"/>
                <a:ea typeface="Times New Roman" panose="02020603050405020304" pitchFamily="18" charset="0"/>
              </a:rPr>
              <a:t>imputed to an unemployed or under-employed payor at a standard amount. </a:t>
            </a:r>
          </a:p>
          <a:p>
            <a:pPr marL="0" indent="0">
              <a:buNone/>
            </a:pPr>
            <a:endParaRPr lang="en-US" sz="2000" dirty="0">
              <a:latin typeface="Times New Roman" panose="02020603050405020304" pitchFamily="18" charset="0"/>
              <a:ea typeface="Times New Roman" panose="02020603050405020304" pitchFamily="18" charset="0"/>
            </a:endParaRPr>
          </a:p>
          <a:p>
            <a:pPr marL="0" indent="0">
              <a:buNone/>
            </a:pPr>
            <a:r>
              <a:rPr lang="en-US" sz="2400" dirty="0">
                <a:effectLst/>
                <a:latin typeface="Times New Roman" panose="02020603050405020304" pitchFamily="18" charset="0"/>
                <a:ea typeface="Times New Roman" panose="02020603050405020304" pitchFamily="18" charset="0"/>
              </a:rPr>
              <a:t>Imputed income should be based on facts applicable to the payor, including their work history, “assets, residence, job skills, educational attainment, literacy, age, health, criminal record and other employment barriers” as well as the local job market.</a:t>
            </a:r>
            <a:endParaRPr lang="en-US" sz="2400" dirty="0">
              <a:latin typeface="Times New Roman" panose="02020603050405020304" pitchFamily="18" charset="0"/>
              <a:ea typeface="Times New Roman" panose="02020603050405020304" pitchFamily="18" charset="0"/>
            </a:endParaRPr>
          </a:p>
          <a:p>
            <a:pPr marL="0" indent="0">
              <a:buNone/>
            </a:pPr>
            <a:r>
              <a:rPr lang="en-US" sz="2400" cap="small" dirty="0">
                <a:effectLst/>
                <a:latin typeface="Calibri" panose="020F0502020204030204" pitchFamily="34" charset="0"/>
                <a:ea typeface="Calibri" panose="020F0502020204030204" pitchFamily="34" charset="0"/>
                <a:cs typeface="Times New Roman" panose="02020603050405020304" pitchFamily="18" charset="0"/>
              </a:rPr>
              <a:t>Miss. Code Ann.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43-19-101</a:t>
            </a:r>
            <a:r>
              <a:rPr lang="en-US" sz="2400" dirty="0">
                <a:latin typeface="Calibri" panose="020F0502020204030204" pitchFamily="34" charset="0"/>
                <a:ea typeface="Calibri" panose="020F0502020204030204" pitchFamily="34" charset="0"/>
                <a:cs typeface="Times New Roman" panose="02020603050405020304" pitchFamily="18" charset="0"/>
              </a:rPr>
              <a:t> (2022). </a:t>
            </a:r>
            <a:endParaRPr lang="en-US" sz="2400" dirty="0">
              <a:effectLst/>
              <a:latin typeface="Times New Roman" panose="02020603050405020304" pitchFamily="18" charset="0"/>
              <a:ea typeface="Times New Roman" panose="02020603050405020304" pitchFamily="18" charset="0"/>
            </a:endParaRPr>
          </a:p>
        </p:txBody>
      </p:sp>
      <p:sp>
        <p:nvSpPr>
          <p:cNvPr id="13" name="Text Placeholder 12">
            <a:extLst>
              <a:ext uri="{FF2B5EF4-FFF2-40B4-BE49-F238E27FC236}">
                <a16:creationId xmlns:a16="http://schemas.microsoft.com/office/drawing/2014/main" id="{0A2FE03A-C72B-0596-BB38-F320E3541AF3}"/>
              </a:ext>
            </a:extLst>
          </p:cNvPr>
          <p:cNvSpPr>
            <a:spLocks noGrp="1"/>
          </p:cNvSpPr>
          <p:nvPr>
            <p:ph type="body" sz="half" idx="2"/>
          </p:nvPr>
        </p:nvSpPr>
        <p:spPr/>
        <p:txBody>
          <a:bodyPr/>
          <a:lstStyle/>
          <a:p>
            <a:endParaRPr lang="en-US" dirty="0"/>
          </a:p>
        </p:txBody>
      </p:sp>
      <p:pic>
        <p:nvPicPr>
          <p:cNvPr id="4" name="Audio 3">
            <a:hlinkClick r:id="" action="ppaction://media"/>
            <a:extLst>
              <a:ext uri="{FF2B5EF4-FFF2-40B4-BE49-F238E27FC236}">
                <a16:creationId xmlns:a16="http://schemas.microsoft.com/office/drawing/2014/main" id="{83E88280-04A9-8BFC-1980-4458E15512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82586532"/>
      </p:ext>
    </p:extLst>
  </p:cSld>
  <p:clrMapOvr>
    <a:masterClrMapping/>
  </p:clrMapOvr>
  <mc:AlternateContent xmlns:mc="http://schemas.openxmlformats.org/markup-compatibility/2006" xmlns:p14="http://schemas.microsoft.com/office/powerpoint/2010/main">
    <mc:Choice Requires="p14">
      <p:transition spd="slow" p14:dur="2000" advTm="68356"/>
    </mc:Choice>
    <mc:Fallback xmlns="">
      <p:transition spd="slow" advTm="683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EDD7B2-5F8E-82E9-AEDA-F2E9CC42A97B}"/>
              </a:ext>
            </a:extLst>
          </p:cNvPr>
          <p:cNvSpPr>
            <a:spLocks noGrp="1"/>
          </p:cNvSpPr>
          <p:nvPr>
            <p:ph type="title"/>
          </p:nvPr>
        </p:nvSpPr>
        <p:spPr>
          <a:solidFill>
            <a:schemeClr val="accent1">
              <a:lumMod val="75000"/>
            </a:schemeClr>
          </a:solidFill>
        </p:spPr>
        <p:txBody>
          <a:bodyPr/>
          <a:lstStyle/>
          <a:p>
            <a:r>
              <a:rPr lang="en-US" dirty="0">
                <a:solidFill>
                  <a:schemeClr val="bg1"/>
                </a:solidFill>
              </a:rPr>
              <a:t>Arrearages during incarceration</a:t>
            </a:r>
          </a:p>
        </p:txBody>
      </p:sp>
      <p:sp>
        <p:nvSpPr>
          <p:cNvPr id="6" name="Content Placeholder 5">
            <a:extLst>
              <a:ext uri="{FF2B5EF4-FFF2-40B4-BE49-F238E27FC236}">
                <a16:creationId xmlns:a16="http://schemas.microsoft.com/office/drawing/2014/main" id="{B42ECF22-2C1D-859D-1B6B-20B35A107F8A}"/>
              </a:ext>
            </a:extLst>
          </p:cNvPr>
          <p:cNvSpPr>
            <a:spLocks noGrp="1"/>
          </p:cNvSpPr>
          <p:nvPr>
            <p:ph idx="1"/>
          </p:nvPr>
        </p:nvSpPr>
        <p:spPr/>
        <p:txBody>
          <a:bodyPr>
            <a:normAutofit fontScale="92500" lnSpcReduction="20000"/>
          </a:bodyPr>
          <a:lstStyle/>
          <a:p>
            <a:pPr marL="0" indent="0">
              <a:buNone/>
            </a:pPr>
            <a:r>
              <a:rPr lang="en-US" sz="2400" dirty="0"/>
              <a:t>When arrearages build for incarcerated payors without resources, the debt burden may</a:t>
            </a:r>
          </a:p>
          <a:p>
            <a:pPr marL="0" indent="0">
              <a:buNone/>
            </a:pPr>
            <a:endParaRPr lang="en-US" sz="2400" dirty="0"/>
          </a:p>
          <a:p>
            <a:pPr>
              <a:buFontTx/>
              <a:buChar char="-"/>
            </a:pPr>
            <a:r>
              <a:rPr lang="en-US" sz="2400" dirty="0"/>
              <a:t>discourage employment upon release.</a:t>
            </a:r>
          </a:p>
          <a:p>
            <a:pPr>
              <a:buFontTx/>
              <a:buChar char="-"/>
            </a:pPr>
            <a:r>
              <a:rPr lang="en-US" sz="2400" dirty="0"/>
              <a:t>force payors into an underground economy.</a:t>
            </a:r>
          </a:p>
          <a:p>
            <a:pPr>
              <a:buFontTx/>
              <a:buChar char="-"/>
            </a:pPr>
            <a:r>
              <a:rPr lang="en-US" sz="2400" dirty="0"/>
              <a:t>increase the likelihood that children lose support over the long term.</a:t>
            </a:r>
          </a:p>
          <a:p>
            <a:pPr marL="0" indent="0">
              <a:buNone/>
            </a:pPr>
            <a:r>
              <a:rPr lang="en-US" sz="2400" dirty="0"/>
              <a:t>OCSE Guidance Letter, Quadrennial Review Report, Exhibits, P. 98</a:t>
            </a:r>
          </a:p>
          <a:p>
            <a:endParaRPr lang="en-US" dirty="0"/>
          </a:p>
        </p:txBody>
      </p:sp>
    </p:spTree>
    <p:extLst>
      <p:ext uri="{BB962C8B-B14F-4D97-AF65-F5344CB8AC3E}">
        <p14:creationId xmlns:p14="http://schemas.microsoft.com/office/powerpoint/2010/main" val="353972927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Drafting Premarital Agreement FINAL" id="{AFF9FCB1-9515-1447-8917-E4BD1B751E37}" vid="{6D18D8E4-83A5-8545-A73B-5777CC680C61}"/>
    </a:ext>
  </a:extLst>
</a:theme>
</file>

<file path=docProps/app.xml><?xml version="1.0" encoding="utf-8"?>
<Properties xmlns="http://schemas.openxmlformats.org/officeDocument/2006/extended-properties" xmlns:vt="http://schemas.openxmlformats.org/officeDocument/2006/docPropsVTypes">
  <Template>Jack wms 3</Template>
  <TotalTime>7032</TotalTime>
  <Words>1987</Words>
  <Application>Microsoft Macintosh PowerPoint</Application>
  <PresentationFormat>Widescreen</PresentationFormat>
  <Paragraphs>157</Paragraphs>
  <Slides>26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Gill Sans MT</vt:lpstr>
      <vt:lpstr>Source Sans Pro</vt:lpstr>
      <vt:lpstr>Times New Roman</vt:lpstr>
      <vt:lpstr>Parcel</vt:lpstr>
      <vt:lpstr>Third hour: Ethics Hour</vt:lpstr>
      <vt:lpstr>The Quadrennial Review </vt:lpstr>
      <vt:lpstr>MS Deviation factors</vt:lpstr>
      <vt:lpstr>Ms Deviation factors</vt:lpstr>
      <vt:lpstr>Basic subsistence needs</vt:lpstr>
      <vt:lpstr>PowerPoint Presentation</vt:lpstr>
      <vt:lpstr>MS Guidelines: Additional children</vt:lpstr>
      <vt:lpstr>Imputing income to low-income payors</vt:lpstr>
      <vt:lpstr>Arrearages during incarceration</vt:lpstr>
      <vt:lpstr>modification during incarceration</vt:lpstr>
      <vt:lpstr>Support for adult disabled children</vt:lpstr>
      <vt:lpstr>Ravenstein v. Ravenstein, 167 So. 3d 210 (Miss. 2014)</vt:lpstr>
      <vt:lpstr>DHS cases: Duty to support adult disabled children</vt:lpstr>
      <vt:lpstr>Ravenstein v. Ravenstein, 167 So. 3d 210 (Miss. 2014)</vt:lpstr>
      <vt:lpstr>Law reform efforts: ethics issues</vt:lpstr>
      <vt:lpstr>Who does DHS represent?</vt:lpstr>
      <vt:lpstr>Law Reform: ethics Rules</vt:lpstr>
      <vt:lpstr>Rule 1.7</vt:lpstr>
      <vt:lpstr>When do client interests control?</vt:lpstr>
      <vt:lpstr>When do client interests control?</vt:lpstr>
      <vt:lpstr>Law reform that benefits a client directly</vt:lpstr>
      <vt:lpstr>Gal dual role</vt:lpstr>
      <vt:lpstr>Ethics rules at issue</vt:lpstr>
      <vt:lpstr>Alternative approaches</vt:lpstr>
      <vt:lpstr>Youth court rule 13</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support reform</dc:title>
  <dc:creator>Debbie Bell</dc:creator>
  <cp:lastModifiedBy>Debbie Bell</cp:lastModifiedBy>
  <cp:revision>53</cp:revision>
  <dcterms:created xsi:type="dcterms:W3CDTF">2023-04-18T19:30:03Z</dcterms:created>
  <dcterms:modified xsi:type="dcterms:W3CDTF">2023-07-07T19:20:06Z</dcterms:modified>
</cp:coreProperties>
</file>