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63" r:id="rId9"/>
    <p:sldId id="280" r:id="rId10"/>
    <p:sldId id="264" r:id="rId11"/>
    <p:sldId id="265" r:id="rId12"/>
    <p:sldId id="266" r:id="rId13"/>
    <p:sldId id="279" r:id="rId14"/>
    <p:sldId id="268"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97"/>
  </p:normalViewPr>
  <p:slideViewPr>
    <p:cSldViewPr snapToGrid="0">
      <p:cViewPr varScale="1">
        <p:scale>
          <a:sx n="90" d="100"/>
          <a:sy n="90" d="100"/>
        </p:scale>
        <p:origin x="232" y="5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619597-F228-4645-A171-22064FEE55DB}" type="datetimeFigureOut">
              <a:rPr lang="en-US" smtClean="0"/>
              <a:t>7/6/24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E59AB9-6243-EC43-BADD-73F45EDA0513}" type="slidenum">
              <a:rPr lang="en-US" smtClean="0"/>
              <a:t>‹#›</a:t>
            </a:fld>
            <a:endParaRPr lang="en-US" dirty="0"/>
          </a:p>
        </p:txBody>
      </p:sp>
    </p:spTree>
    <p:extLst>
      <p:ext uri="{BB962C8B-B14F-4D97-AF65-F5344CB8AC3E}">
        <p14:creationId xmlns:p14="http://schemas.microsoft.com/office/powerpoint/2010/main" val="3792668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E59AB9-6243-EC43-BADD-73F45EDA0513}" type="slidenum">
              <a:rPr lang="en-US" smtClean="0"/>
              <a:t>12</a:t>
            </a:fld>
            <a:endParaRPr lang="en-US" dirty="0"/>
          </a:p>
        </p:txBody>
      </p:sp>
    </p:spTree>
    <p:extLst>
      <p:ext uri="{BB962C8B-B14F-4D97-AF65-F5344CB8AC3E}">
        <p14:creationId xmlns:p14="http://schemas.microsoft.com/office/powerpoint/2010/main" val="2617087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F5179ED-4DF4-9247-8DFB-EDB339731B4C}" type="datetimeFigureOut">
              <a:rPr lang="en-US" smtClean="0"/>
              <a:t>7/6/24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262103821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5179ED-4DF4-9247-8DFB-EDB339731B4C}" type="datetimeFigureOut">
              <a:rPr lang="en-US" smtClean="0"/>
              <a:t>7/6/24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570795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5179ED-4DF4-9247-8DFB-EDB339731B4C}" type="datetimeFigureOut">
              <a:rPr lang="en-US" smtClean="0"/>
              <a:t>7/6/24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128381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5179ED-4DF4-9247-8DFB-EDB339731B4C}" type="datetimeFigureOut">
              <a:rPr lang="en-US" smtClean="0"/>
              <a:t>7/6/24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166454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F5179ED-4DF4-9247-8DFB-EDB339731B4C}" type="datetimeFigureOut">
              <a:rPr lang="en-US" smtClean="0"/>
              <a:t>7/6/24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34833619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1F5179ED-4DF4-9247-8DFB-EDB339731B4C}" type="datetimeFigureOut">
              <a:rPr lang="en-US" smtClean="0"/>
              <a:t>7/6/24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823766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F5179ED-4DF4-9247-8DFB-EDB339731B4C}" type="datetimeFigureOut">
              <a:rPr lang="en-US" smtClean="0"/>
              <a:t>7/6/24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6C3B18-CBC8-0247-86FD-AD6127977BBE}"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872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5179ED-4DF4-9247-8DFB-EDB339731B4C}" type="datetimeFigureOut">
              <a:rPr lang="en-US" smtClean="0"/>
              <a:t>7/6/24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106211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179ED-4DF4-9247-8DFB-EDB339731B4C}" type="datetimeFigureOut">
              <a:rPr lang="en-US" smtClean="0"/>
              <a:t>7/6/24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2333808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1F5179ED-4DF4-9247-8DFB-EDB339731B4C}" type="datetimeFigureOut">
              <a:rPr lang="en-US" smtClean="0"/>
              <a:t>7/6/24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279124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F5179ED-4DF4-9247-8DFB-EDB339731B4C}" type="datetimeFigureOut">
              <a:rPr lang="en-US" smtClean="0"/>
              <a:t>7/6/24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016C3B18-CBC8-0247-86FD-AD6127977BBE}" type="slidenum">
              <a:rPr lang="en-US" smtClean="0"/>
              <a:t>‹#›</a:t>
            </a:fld>
            <a:endParaRPr lang="en-US" dirty="0"/>
          </a:p>
        </p:txBody>
      </p:sp>
    </p:spTree>
    <p:extLst>
      <p:ext uri="{BB962C8B-B14F-4D97-AF65-F5344CB8AC3E}">
        <p14:creationId xmlns:p14="http://schemas.microsoft.com/office/powerpoint/2010/main" val="2581992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F5179ED-4DF4-9247-8DFB-EDB339731B4C}" type="datetimeFigureOut">
              <a:rPr lang="en-US" smtClean="0"/>
              <a:t>7/6/24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16C3B18-CBC8-0247-86FD-AD6127977BBE}" type="slidenum">
              <a:rPr lang="en-US" smtClean="0"/>
              <a:t>‹#›</a:t>
            </a:fld>
            <a:endParaRPr lang="en-US" dirty="0"/>
          </a:p>
        </p:txBody>
      </p:sp>
    </p:spTree>
    <p:extLst>
      <p:ext uri="{BB962C8B-B14F-4D97-AF65-F5344CB8AC3E}">
        <p14:creationId xmlns:p14="http://schemas.microsoft.com/office/powerpoint/2010/main" val="711591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E4C09-E468-E663-3077-33207C53E2D3}"/>
              </a:ext>
            </a:extLst>
          </p:cNvPr>
          <p:cNvSpPr>
            <a:spLocks noGrp="1"/>
          </p:cNvSpPr>
          <p:nvPr>
            <p:ph type="ctrTitle"/>
          </p:nvPr>
        </p:nvSpPr>
        <p:spPr/>
        <p:txBody>
          <a:bodyPr/>
          <a:lstStyle/>
          <a:p>
            <a:r>
              <a:rPr lang="en-US" dirty="0"/>
              <a:t>Family Law update: Part 1</a:t>
            </a:r>
          </a:p>
        </p:txBody>
      </p:sp>
      <p:sp>
        <p:nvSpPr>
          <p:cNvPr id="3" name="Subtitle 2">
            <a:extLst>
              <a:ext uri="{FF2B5EF4-FFF2-40B4-BE49-F238E27FC236}">
                <a16:creationId xmlns:a16="http://schemas.microsoft.com/office/drawing/2014/main" id="{380D199C-37D5-D9A6-8084-85892F5DC21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32484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112EFE-8FA0-7F08-B921-5025EB85C12B}"/>
              </a:ext>
            </a:extLst>
          </p:cNvPr>
          <p:cNvSpPr>
            <a:spLocks noGrp="1"/>
          </p:cNvSpPr>
          <p:nvPr>
            <p:ph type="title"/>
          </p:nvPr>
        </p:nvSpPr>
        <p:spPr>
          <a:solidFill>
            <a:srgbClr val="FFC000"/>
          </a:solidFill>
        </p:spPr>
        <p:txBody>
          <a:bodyPr/>
          <a:lstStyle/>
          <a:p>
            <a:r>
              <a:rPr lang="en-US" dirty="0"/>
              <a:t>Rights between cohabitants</a:t>
            </a:r>
          </a:p>
        </p:txBody>
      </p:sp>
      <p:sp>
        <p:nvSpPr>
          <p:cNvPr id="6" name="Content Placeholder 5">
            <a:extLst>
              <a:ext uri="{FF2B5EF4-FFF2-40B4-BE49-F238E27FC236}">
                <a16:creationId xmlns:a16="http://schemas.microsoft.com/office/drawing/2014/main" id="{614327A0-5759-1FBF-14A0-71FC212A221F}"/>
              </a:ext>
            </a:extLst>
          </p:cNvPr>
          <p:cNvSpPr>
            <a:spLocks noGrp="1"/>
          </p:cNvSpPr>
          <p:nvPr>
            <p:ph sz="half" idx="1"/>
          </p:nvPr>
        </p:nvSpPr>
        <p:spPr/>
        <p:txBody>
          <a:bodyPr>
            <a:noAutofit/>
          </a:bodyPr>
          <a:lstStyle/>
          <a:p>
            <a:pPr marL="0" indent="0">
              <a:buNone/>
            </a:pPr>
            <a:r>
              <a:rPr lang="en-US" sz="2200" dirty="0">
                <a:latin typeface="Times New Roman" panose="02020603050405020304" pitchFamily="18" charset="0"/>
                <a:cs typeface="Times New Roman" panose="02020603050405020304" pitchFamily="18" charset="0"/>
              </a:rPr>
              <a:t>“</a:t>
            </a:r>
            <a:r>
              <a:rPr lang="en-US" sz="2200" spc="-5" dirty="0">
                <a:solidFill>
                  <a:srgbClr val="000000"/>
                </a:solidFill>
                <a:latin typeface="Times New Roman" panose="02020603050405020304" pitchFamily="18" charset="0"/>
                <a:cs typeface="Times New Roman" panose="02020603050405020304" pitchFamily="18" charset="0"/>
              </a:rPr>
              <a:t>[O]</a:t>
            </a:r>
            <a:r>
              <a:rPr lang="en-US" sz="2200"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ur law authorizes and sanctions an equitable division of property accumulated by two persons as a result of their joint efforts” </a:t>
            </a:r>
            <a:r>
              <a:rPr lang="en-US" sz="2200" i="1"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2200"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“work or services generally regarded as domestic . . .  are nevertheless economic contributions.”  </a:t>
            </a:r>
            <a:r>
              <a:rPr lang="en-US" sz="2200" i="1"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Pickens v. Pickens</a:t>
            </a:r>
            <a:r>
              <a:rPr lang="en-US" sz="2200"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490 So. 2d 872 (Miss. 1986).</a:t>
            </a:r>
            <a:endParaRPr lang="en-US" sz="2200" dirty="0">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CC018F4D-937D-4EBC-C400-89A4179D459E}"/>
              </a:ext>
            </a:extLst>
          </p:cNvPr>
          <p:cNvSpPr>
            <a:spLocks noGrp="1"/>
          </p:cNvSpPr>
          <p:nvPr>
            <p:ph sz="half" idx="2"/>
          </p:nvPr>
        </p:nvSpPr>
        <p:spPr/>
        <p:txBody>
          <a:bodyPr>
            <a:normAutofit/>
          </a:bodyPr>
          <a:lstStyle/>
          <a:p>
            <a:pPr marL="0" indent="0">
              <a:buNone/>
            </a:pPr>
            <a:r>
              <a:rPr lang="en-US" sz="2400" i="1" dirty="0">
                <a:latin typeface="Times New Roman" panose="02020603050405020304" pitchFamily="18" charset="0"/>
                <a:cs typeface="Times New Roman" panose="02020603050405020304" pitchFamily="18" charset="0"/>
              </a:rPr>
              <a:t>Chambliss: </a:t>
            </a:r>
            <a:r>
              <a:rPr lang="en-US" sz="2400" dirty="0">
                <a:latin typeface="Times New Roman" panose="02020603050405020304" pitchFamily="18" charset="0"/>
                <a:cs typeface="Times New Roman" panose="02020603050405020304" pitchFamily="18" charset="0"/>
              </a:rPr>
              <a:t>Cohabitants are entitled to division of assets only when both have contributed financially to the accumulation of assets.</a:t>
            </a:r>
          </a:p>
          <a:p>
            <a:pPr marL="0" indent="0">
              <a:buNone/>
            </a:pPr>
            <a:r>
              <a:rPr lang="en-US" sz="2400" i="1" dirty="0">
                <a:latin typeface="Times New Roman" panose="02020603050405020304" pitchFamily="18" charset="0"/>
                <a:cs typeface="Times New Roman" panose="02020603050405020304" pitchFamily="18" charset="0"/>
              </a:rPr>
              <a:t>Question: Must the contribution be related to the asset?</a:t>
            </a:r>
          </a:p>
        </p:txBody>
      </p:sp>
    </p:spTree>
    <p:extLst>
      <p:ext uri="{BB962C8B-B14F-4D97-AF65-F5344CB8AC3E}">
        <p14:creationId xmlns:p14="http://schemas.microsoft.com/office/powerpoint/2010/main" val="2591032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0D9A2-55E5-106C-9D59-0852C39EC486}"/>
              </a:ext>
            </a:extLst>
          </p:cNvPr>
          <p:cNvSpPr>
            <a:spLocks noGrp="1"/>
          </p:cNvSpPr>
          <p:nvPr>
            <p:ph type="title"/>
          </p:nvPr>
        </p:nvSpPr>
        <p:spPr>
          <a:solidFill>
            <a:schemeClr val="tx2">
              <a:lumMod val="60000"/>
              <a:lumOff val="40000"/>
            </a:schemeClr>
          </a:solidFill>
        </p:spPr>
        <p:txBody>
          <a:bodyPr/>
          <a:lstStyle/>
          <a:p>
            <a:r>
              <a:rPr lang="en-US" dirty="0"/>
              <a:t>Rights between cohabitants</a:t>
            </a:r>
          </a:p>
        </p:txBody>
      </p:sp>
      <p:sp>
        <p:nvSpPr>
          <p:cNvPr id="3" name="Content Placeholder 2">
            <a:extLst>
              <a:ext uri="{FF2B5EF4-FFF2-40B4-BE49-F238E27FC236}">
                <a16:creationId xmlns:a16="http://schemas.microsoft.com/office/drawing/2014/main" id="{681790CB-993A-A0A2-C00C-3F12137A3317}"/>
              </a:ext>
            </a:extLst>
          </p:cNvPr>
          <p:cNvSpPr>
            <a:spLocks noGrp="1"/>
          </p:cNvSpPr>
          <p:nvPr>
            <p:ph sz="half" idx="1"/>
          </p:nvPr>
        </p:nvSpPr>
        <p:spPr/>
        <p:txBody>
          <a:bodyPr>
            <a:normAutofit lnSpcReduction="10000"/>
          </a:bodyPr>
          <a:lstStyle/>
          <a:p>
            <a:pPr marL="0" indent="0">
              <a:buNone/>
            </a:pPr>
            <a:r>
              <a:rPr lang="en-US" sz="2400" i="1" dirty="0">
                <a:solidFill>
                  <a:srgbClr val="000000"/>
                </a:solidFill>
                <a:effectLst/>
                <a:latin typeface="Times New Roman" panose="02020603050405020304" pitchFamily="18" charset="0"/>
                <a:ea typeface="Times New Roman" panose="02020603050405020304" pitchFamily="18" charset="0"/>
              </a:rPr>
              <a:t>Cates v. Swain,</a:t>
            </a:r>
            <a:r>
              <a:rPr lang="en-US" sz="2400" dirty="0">
                <a:solidFill>
                  <a:srgbClr val="000000"/>
                </a:solidFill>
                <a:effectLst/>
                <a:latin typeface="Times New Roman" panose="02020603050405020304" pitchFamily="18" charset="0"/>
                <a:ea typeface="Times New Roman" panose="02020603050405020304" pitchFamily="18" charset="0"/>
              </a:rPr>
              <a:t> 215 So. 3d 492, 494 (Miss. 2013):</a:t>
            </a:r>
          </a:p>
          <a:p>
            <a:pPr marL="0" indent="0">
              <a:buNone/>
            </a:pPr>
            <a:endParaRPr lang="en-US" sz="2400" dirty="0">
              <a:solidFill>
                <a:srgbClr val="000000"/>
              </a:solidFill>
              <a:latin typeface="Times New Roman" panose="02020603050405020304" pitchFamily="18" charset="0"/>
            </a:endParaRPr>
          </a:p>
          <a:p>
            <a:pPr marL="0" indent="0">
              <a:buNone/>
            </a:pPr>
            <a:r>
              <a:rPr lang="en-US" sz="2400" dirty="0">
                <a:solidFill>
                  <a:srgbClr val="000000"/>
                </a:solidFill>
                <a:latin typeface="Times New Roman" panose="02020603050405020304" pitchFamily="18" charset="0"/>
              </a:rPr>
              <a:t>A cohabitant was awarded $40,000 for her contributions to a house titled in her partner’s name, based on unjust enrichment</a:t>
            </a:r>
            <a:r>
              <a:rPr lang="en-US" dirty="0">
                <a:solidFill>
                  <a:srgbClr val="000000"/>
                </a:solidFill>
                <a:latin typeface="Times New Roman" panose="02020603050405020304" pitchFamily="18" charset="0"/>
              </a:rPr>
              <a:t>.</a:t>
            </a:r>
            <a:endParaRPr lang="en-US" dirty="0"/>
          </a:p>
        </p:txBody>
      </p:sp>
      <p:sp>
        <p:nvSpPr>
          <p:cNvPr id="4" name="Content Placeholder 3">
            <a:extLst>
              <a:ext uri="{FF2B5EF4-FFF2-40B4-BE49-F238E27FC236}">
                <a16:creationId xmlns:a16="http://schemas.microsoft.com/office/drawing/2014/main" id="{5C222226-B39E-409B-2A8F-9E824ED05B06}"/>
              </a:ext>
            </a:extLst>
          </p:cNvPr>
          <p:cNvSpPr>
            <a:spLocks noGrp="1"/>
          </p:cNvSpPr>
          <p:nvPr>
            <p:ph sz="half" idx="2"/>
          </p:nvPr>
        </p:nvSpPr>
        <p:spPr/>
        <p:txBody>
          <a:bodyPr>
            <a:noAutofit/>
          </a:bodyPr>
          <a:lstStyle/>
          <a:p>
            <a:pPr marL="0" indent="0">
              <a:buNone/>
            </a:pPr>
            <a:r>
              <a:rPr lang="en-US" sz="2400" i="1" dirty="0">
                <a:solidFill>
                  <a:srgbClr val="000000"/>
                </a:solidFill>
                <a:effectLst/>
                <a:latin typeface="Times New Roman" panose="02020603050405020304" pitchFamily="18" charset="0"/>
                <a:ea typeface="Times New Roman" panose="02020603050405020304" pitchFamily="18" charset="0"/>
              </a:rPr>
              <a:t>Woolridge v. Woolridge,</a:t>
            </a:r>
            <a:r>
              <a:rPr lang="en-US" sz="2400" dirty="0">
                <a:solidFill>
                  <a:srgbClr val="000000"/>
                </a:solidFill>
                <a:effectLst/>
                <a:latin typeface="Times New Roman" panose="02020603050405020304" pitchFamily="18" charset="0"/>
                <a:ea typeface="Times New Roman" panose="02020603050405020304" pitchFamily="18" charset="0"/>
              </a:rPr>
              <a:t> 856 So. 2d 446 (Miss. Ct. App. 2003):</a:t>
            </a:r>
          </a:p>
          <a:p>
            <a:pPr marL="0" indent="0">
              <a:buNone/>
            </a:pPr>
            <a:r>
              <a:rPr lang="en-US" sz="2400" spc="-5" dirty="0">
                <a:solidFill>
                  <a:srgbClr val="000000"/>
                </a:solidFill>
                <a:effectLst/>
                <a:latin typeface="Times New Roman" panose="02020603050405020304" pitchFamily="18" charset="0"/>
                <a:ea typeface="Times New Roman" panose="02020603050405020304" pitchFamily="18" charset="0"/>
                <a:cs typeface="TimesNewRomanPS-BoldMT"/>
              </a:rPr>
              <a:t>A woman who lived with her ex-husband for eleven years after their divorce was entitled to reimbursement for her domestic services.</a:t>
            </a:r>
            <a:endParaRPr lang="en-US" sz="2400" dirty="0"/>
          </a:p>
        </p:txBody>
      </p:sp>
    </p:spTree>
    <p:extLst>
      <p:ext uri="{BB962C8B-B14F-4D97-AF65-F5344CB8AC3E}">
        <p14:creationId xmlns:p14="http://schemas.microsoft.com/office/powerpoint/2010/main" val="3405048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13213C8-426F-54A0-DEF9-87D8E4AC7768}"/>
              </a:ext>
            </a:extLst>
          </p:cNvPr>
          <p:cNvSpPr>
            <a:spLocks noGrp="1"/>
          </p:cNvSpPr>
          <p:nvPr>
            <p:ph type="title"/>
          </p:nvPr>
        </p:nvSpPr>
        <p:spPr>
          <a:solidFill>
            <a:srgbClr val="FFC000"/>
          </a:solidFill>
        </p:spPr>
        <p:txBody>
          <a:bodyPr/>
          <a:lstStyle/>
          <a:p>
            <a:r>
              <a:rPr lang="en-US" dirty="0"/>
              <a:t>Lewis v. Lewis</a:t>
            </a:r>
          </a:p>
        </p:txBody>
      </p:sp>
      <p:sp>
        <p:nvSpPr>
          <p:cNvPr id="6" name="Content Placeholder 5">
            <a:extLst>
              <a:ext uri="{FF2B5EF4-FFF2-40B4-BE49-F238E27FC236}">
                <a16:creationId xmlns:a16="http://schemas.microsoft.com/office/drawing/2014/main" id="{DF72F9CA-1105-A500-D626-C8369C1F384D}"/>
              </a:ext>
            </a:extLst>
          </p:cNvPr>
          <p:cNvSpPr>
            <a:spLocks noGrp="1"/>
          </p:cNvSpPr>
          <p:nvPr>
            <p:ph idx="1"/>
          </p:nvPr>
        </p:nvSpPr>
        <p:spPr/>
        <p:txBody>
          <a:bodyPr>
            <a:normAutofit lnSpcReduction="10000"/>
          </a:bodyPr>
          <a:lstStyle/>
          <a:p>
            <a:pPr marL="0" indent="0">
              <a:buNone/>
            </a:pPr>
            <a:r>
              <a:rPr lang="en-US" sz="2400" dirty="0">
                <a:latin typeface="Times New Roman" panose="02020603050405020304" pitchFamily="18" charset="0"/>
                <a:cs typeface="Times New Roman" panose="02020603050405020304" pitchFamily="18" charset="0"/>
              </a:rPr>
              <a:t>Chancellors have discretion to set the ending date for marital property accumulation</a:t>
            </a:r>
          </a:p>
          <a:p>
            <a:pPr>
              <a:buFontTx/>
              <a:buChar char="-"/>
            </a:pPr>
            <a:r>
              <a:rPr lang="en-US" sz="2400" dirty="0">
                <a:latin typeface="Times New Roman" panose="02020603050405020304" pitchFamily="18" charset="0"/>
                <a:cs typeface="Times New Roman" panose="02020603050405020304" pitchFamily="18" charset="0"/>
              </a:rPr>
              <a:t>as early as separation, or</a:t>
            </a:r>
          </a:p>
          <a:p>
            <a:pPr>
              <a:buFontTx/>
              <a:buChar char="-"/>
            </a:pPr>
            <a:r>
              <a:rPr lang="en-US" sz="2400" dirty="0">
                <a:latin typeface="Times New Roman" panose="02020603050405020304" pitchFamily="18" charset="0"/>
                <a:cs typeface="Times New Roman" panose="02020603050405020304" pitchFamily="18" charset="0"/>
              </a:rPr>
              <a:t>as late as divorce.</a:t>
            </a:r>
          </a:p>
          <a:p>
            <a:pPr>
              <a:buFontTx/>
              <a:buChar char="-"/>
            </a:pPr>
            <a:endParaRPr lang="en-US" sz="2400"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Lewis: </a:t>
            </a:r>
            <a:r>
              <a:rPr lang="en-US" sz="2400" dirty="0">
                <a:latin typeface="Times New Roman" panose="02020603050405020304" pitchFamily="18" charset="0"/>
                <a:cs typeface="Times New Roman" panose="02020603050405020304" pitchFamily="18" charset="0"/>
              </a:rPr>
              <a:t>A chancellor did not err in setting the ending date at the time a temporary support order was issued, even though the husband paid temporary alimony that was used to pay a portion of the mortgage, increasing the home equity.</a:t>
            </a:r>
          </a:p>
        </p:txBody>
      </p:sp>
      <p:sp>
        <p:nvSpPr>
          <p:cNvPr id="7" name="Text Placeholder 6">
            <a:extLst>
              <a:ext uri="{FF2B5EF4-FFF2-40B4-BE49-F238E27FC236}">
                <a16:creationId xmlns:a16="http://schemas.microsoft.com/office/drawing/2014/main" id="{E0C85072-F7DF-3358-6B24-BE9BD65A9889}"/>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805961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A50B8FA-47B1-2F38-BC3A-ACB76344F9B8}"/>
              </a:ext>
            </a:extLst>
          </p:cNvPr>
          <p:cNvSpPr>
            <a:spLocks noGrp="1"/>
          </p:cNvSpPr>
          <p:nvPr>
            <p:ph type="title"/>
          </p:nvPr>
        </p:nvSpPr>
        <p:spPr>
          <a:solidFill>
            <a:schemeClr val="tx2">
              <a:lumMod val="60000"/>
              <a:lumOff val="40000"/>
            </a:schemeClr>
          </a:solidFill>
        </p:spPr>
        <p:txBody>
          <a:bodyPr/>
          <a:lstStyle/>
          <a:p>
            <a:r>
              <a:rPr lang="en-US" dirty="0"/>
              <a:t>Cassel v. Cassel, </a:t>
            </a:r>
            <a:br>
              <a:rPr lang="en-US" dirty="0"/>
            </a:br>
            <a:r>
              <a:rPr lang="en-US" sz="1800" dirty="0"/>
              <a:t>2023-CA-00213-sct (Miss. June 20, 2024)</a:t>
            </a:r>
            <a:endParaRPr lang="en-US" dirty="0"/>
          </a:p>
        </p:txBody>
      </p:sp>
      <p:sp>
        <p:nvSpPr>
          <p:cNvPr id="6" name="Content Placeholder 5">
            <a:extLst>
              <a:ext uri="{FF2B5EF4-FFF2-40B4-BE49-F238E27FC236}">
                <a16:creationId xmlns:a16="http://schemas.microsoft.com/office/drawing/2014/main" id="{89172937-61CE-0D6F-A906-2606C1D0669E}"/>
              </a:ext>
            </a:extLst>
          </p:cNvPr>
          <p:cNvSpPr>
            <a:spLocks noGrp="1"/>
          </p:cNvSpPr>
          <p:nvPr>
            <p:ph idx="1"/>
          </p:nvPr>
        </p:nvSpPr>
        <p:spPr/>
        <p:txBody>
          <a:bodyPr>
            <a:noAutofit/>
          </a:bodyPr>
          <a:lstStyle/>
          <a:p>
            <a:pPr marL="0" indent="0">
              <a:buNone/>
            </a:pPr>
            <a:r>
              <a:rPr lang="en-US" sz="2400" i="1" dirty="0">
                <a:latin typeface="Times New Roman" panose="02020603050405020304" pitchFamily="18" charset="0"/>
                <a:cs typeface="Times New Roman" panose="02020603050405020304" pitchFamily="18" charset="0"/>
              </a:rPr>
              <a:t>Most states: </a:t>
            </a:r>
            <a:r>
              <a:rPr lang="en-US" sz="2400" dirty="0">
                <a:latin typeface="Times New Roman" panose="02020603050405020304" pitchFamily="18" charset="0"/>
                <a:cs typeface="Times New Roman" panose="02020603050405020304" pitchFamily="18" charset="0"/>
              </a:rPr>
              <a:t>Commingling converts separate property to marital </a:t>
            </a:r>
            <a:r>
              <a:rPr lang="en-US" sz="2400" i="1" dirty="0">
                <a:latin typeface="Times New Roman" panose="02020603050405020304" pitchFamily="18" charset="0"/>
                <a:cs typeface="Times New Roman" panose="02020603050405020304" pitchFamily="18" charset="0"/>
              </a:rPr>
              <a:t>unless</a:t>
            </a:r>
            <a:r>
              <a:rPr lang="en-US" sz="2400" dirty="0">
                <a:latin typeface="Times New Roman" panose="02020603050405020304" pitchFamily="18" charset="0"/>
                <a:cs typeface="Times New Roman" panose="02020603050405020304" pitchFamily="18" charset="0"/>
              </a:rPr>
              <a:t> the owner can trace the separate funds.</a:t>
            </a:r>
          </a:p>
          <a:p>
            <a:pPr marL="0" indent="0">
              <a:buNone/>
            </a:pPr>
            <a:r>
              <a:rPr lang="en-US" sz="2400" i="1" dirty="0">
                <a:latin typeface="Times New Roman" panose="02020603050405020304" pitchFamily="18" charset="0"/>
                <a:cs typeface="Times New Roman" panose="02020603050405020304" pitchFamily="18" charset="0"/>
              </a:rPr>
              <a:t>Mississippi majority rule: </a:t>
            </a:r>
            <a:r>
              <a:rPr lang="en-US" sz="2400" dirty="0">
                <a:latin typeface="Times New Roman" panose="02020603050405020304" pitchFamily="18" charset="0"/>
                <a:cs typeface="Times New Roman" panose="02020603050405020304" pitchFamily="18" charset="0"/>
              </a:rPr>
              <a:t>Commingling separate property with marital converts the entire account to marital, regardless of tracing.</a:t>
            </a:r>
          </a:p>
          <a:p>
            <a:pPr marL="0" indent="0">
              <a:buNone/>
            </a:pPr>
            <a:r>
              <a:rPr lang="en-US" sz="2400" i="1" dirty="0">
                <a:latin typeface="Times New Roman" panose="02020603050405020304" pitchFamily="18" charset="0"/>
                <a:cs typeface="Times New Roman" panose="02020603050405020304" pitchFamily="18" charset="0"/>
              </a:rPr>
              <a:t>Cassel:  L</a:t>
            </a:r>
            <a:r>
              <a:rPr lang="en-US" sz="2400" dirty="0">
                <a:latin typeface="Times New Roman" panose="02020603050405020304" pitchFamily="18" charset="0"/>
                <a:cs typeface="Times New Roman" panose="02020603050405020304" pitchFamily="18" charset="0"/>
              </a:rPr>
              <a:t>and purchased by a husband with funds from an account with commingled funds was separate – according to his testimony, he used separate funds for the purchase.</a:t>
            </a:r>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203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5478148-0152-470B-83F3-08456B9C27B1}"/>
              </a:ext>
            </a:extLst>
          </p:cNvPr>
          <p:cNvSpPr>
            <a:spLocks noGrp="1"/>
          </p:cNvSpPr>
          <p:nvPr>
            <p:ph type="title"/>
          </p:nvPr>
        </p:nvSpPr>
        <p:spPr>
          <a:solidFill>
            <a:srgbClr val="FFC000"/>
          </a:solidFill>
        </p:spPr>
        <p:txBody>
          <a:bodyPr/>
          <a:lstStyle/>
          <a:p>
            <a:r>
              <a:rPr lang="en-US" dirty="0"/>
              <a:t>Shifting burden</a:t>
            </a:r>
          </a:p>
        </p:txBody>
      </p:sp>
      <p:sp>
        <p:nvSpPr>
          <p:cNvPr id="6" name="Content Placeholder 5">
            <a:extLst>
              <a:ext uri="{FF2B5EF4-FFF2-40B4-BE49-F238E27FC236}">
                <a16:creationId xmlns:a16="http://schemas.microsoft.com/office/drawing/2014/main" id="{048CC077-3129-6061-D4E6-5385B36145AD}"/>
              </a:ext>
            </a:extLst>
          </p:cNvPr>
          <p:cNvSpPr>
            <a:spLocks noGrp="1"/>
          </p:cNvSpPr>
          <p:nvPr>
            <p:ph idx="1"/>
          </p:nvPr>
        </p:nvSpPr>
        <p:spPr/>
        <p:txBody>
          <a:bodyPr>
            <a:normAutofit/>
          </a:bodyPr>
          <a:lstStyle/>
          <a:p>
            <a:pPr marL="0" indent="0">
              <a:buNone/>
            </a:pPr>
            <a:r>
              <a:rPr lang="en-US" sz="2200" b="0" i="0" u="none" strike="noStrike" dirty="0">
                <a:solidFill>
                  <a:srgbClr val="3D3D3D"/>
                </a:solidFill>
                <a:effectLst/>
                <a:latin typeface="Times New Roman" panose="02020603050405020304" pitchFamily="18" charset="0"/>
                <a:cs typeface="Times New Roman" panose="02020603050405020304" pitchFamily="18" charset="0"/>
              </a:rPr>
              <a:t>“A business interest owned prior to marriage is the separate property of the owning spouse . . . . Appreciation of a separate business interest, which occurs during the marriage and is attributable to the efforts of either spouse, is marital property.  </a:t>
            </a:r>
            <a:r>
              <a:rPr lang="en-US" sz="2200" b="0" i="1" u="none" strike="noStrike" dirty="0">
                <a:solidFill>
                  <a:srgbClr val="3D3D3D"/>
                </a:solidFill>
                <a:effectLst/>
                <a:latin typeface="Times New Roman" panose="02020603050405020304" pitchFamily="18" charset="0"/>
                <a:cs typeface="Times New Roman" panose="02020603050405020304" pitchFamily="18" charset="0"/>
              </a:rPr>
              <a:t>The burden of proof is on the non-owning spouse to show both the appreciation in value of the separate business interest and that such appreciation was attributable to the efforts of either spouse.”</a:t>
            </a:r>
            <a:r>
              <a:rPr lang="en-US" sz="2200" b="0" i="0" u="none" strike="noStrike" dirty="0">
                <a:solidFill>
                  <a:srgbClr val="3D3D3D"/>
                </a:solidFill>
                <a:effectLst/>
                <a:latin typeface="Times New Roman" panose="02020603050405020304" pitchFamily="18" charset="0"/>
                <a:cs typeface="Times New Roman" panose="02020603050405020304" pitchFamily="18" charset="0"/>
              </a:rPr>
              <a:t> </a:t>
            </a:r>
          </a:p>
          <a:p>
            <a:pPr marL="0" indent="0">
              <a:buNone/>
            </a:pPr>
            <a:r>
              <a:rPr lang="en-US" sz="2200" b="0" i="0" u="none" strike="noStrike" dirty="0">
                <a:solidFill>
                  <a:srgbClr val="3D3D3D"/>
                </a:solidFill>
                <a:effectLst/>
                <a:latin typeface="Times New Roman" panose="02020603050405020304" pitchFamily="18" charset="0"/>
                <a:cs typeface="Times New Roman" panose="02020603050405020304" pitchFamily="18" charset="0"/>
              </a:rPr>
              <a:t> </a:t>
            </a:r>
            <a:r>
              <a:rPr lang="en-US" sz="1800" b="0" i="1" u="none" strike="noStrike" dirty="0">
                <a:solidFill>
                  <a:srgbClr val="3D3D3D"/>
                </a:solidFill>
                <a:effectLst/>
                <a:latin typeface="Times New Roman" panose="02020603050405020304" pitchFamily="18" charset="0"/>
                <a:cs typeface="Times New Roman" panose="02020603050405020304" pitchFamily="18" charset="0"/>
              </a:rPr>
              <a:t>Dean v. Dean, </a:t>
            </a:r>
            <a:r>
              <a:rPr lang="en-US" sz="1800" b="0" i="0" u="none" strike="noStrike" dirty="0">
                <a:solidFill>
                  <a:srgbClr val="3D3D3D"/>
                </a:solidFill>
                <a:effectLst/>
                <a:latin typeface="Times New Roman" panose="02020603050405020304" pitchFamily="18" charset="0"/>
                <a:cs typeface="Times New Roman" panose="02020603050405020304" pitchFamily="18" charset="0"/>
              </a:rPr>
              <a:t>304 So. 3d 156 (Miss. Ct. App. 2020) (wife had burden to prove appreciation of husband’s premarital business).</a:t>
            </a:r>
            <a:endParaRPr lang="en-US" sz="1800" dirty="0">
              <a:latin typeface="Times New Roman" panose="02020603050405020304" pitchFamily="18" charset="0"/>
              <a:cs typeface="Times New Roman" panose="02020603050405020304" pitchFamily="18" charset="0"/>
            </a:endParaRPr>
          </a:p>
          <a:p>
            <a:endParaRPr lang="en-US" dirty="0"/>
          </a:p>
        </p:txBody>
      </p:sp>
      <p:sp>
        <p:nvSpPr>
          <p:cNvPr id="7" name="Text Placeholder 6">
            <a:extLst>
              <a:ext uri="{FF2B5EF4-FFF2-40B4-BE49-F238E27FC236}">
                <a16:creationId xmlns:a16="http://schemas.microsoft.com/office/drawing/2014/main" id="{3117A95A-88E1-A4B7-0386-6EDE72C3AC67}"/>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752372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50E012-5678-958C-BF0E-D2A44B20FD25}"/>
              </a:ext>
            </a:extLst>
          </p:cNvPr>
          <p:cNvSpPr>
            <a:spLocks noGrp="1"/>
          </p:cNvSpPr>
          <p:nvPr>
            <p:ph type="title"/>
          </p:nvPr>
        </p:nvSpPr>
        <p:spPr>
          <a:solidFill>
            <a:srgbClr val="FFC000"/>
          </a:solidFill>
        </p:spPr>
        <p:txBody>
          <a:bodyPr/>
          <a:lstStyle/>
          <a:p>
            <a:r>
              <a:rPr lang="en-US" i="1" dirty="0"/>
              <a:t>Cassel v. Cassel</a:t>
            </a:r>
            <a:r>
              <a:rPr lang="en-US" dirty="0"/>
              <a:t>, (Miss. June 20, 2024)</a:t>
            </a:r>
          </a:p>
        </p:txBody>
      </p:sp>
      <p:sp>
        <p:nvSpPr>
          <p:cNvPr id="5" name="Content Placeholder 4">
            <a:extLst>
              <a:ext uri="{FF2B5EF4-FFF2-40B4-BE49-F238E27FC236}">
                <a16:creationId xmlns:a16="http://schemas.microsoft.com/office/drawing/2014/main" id="{DA431CBD-93C9-35AE-8F4F-02A51CBA2D22}"/>
              </a:ext>
            </a:extLst>
          </p:cNvPr>
          <p:cNvSpPr>
            <a:spLocks noGrp="1"/>
          </p:cNvSpPr>
          <p:nvPr>
            <p:ph idx="1"/>
          </p:nvPr>
        </p:nvSpPr>
        <p:spPr/>
        <p:txBody>
          <a:bodyPr>
            <a:noAutofit/>
          </a:bodyPr>
          <a:lstStyle/>
          <a:p>
            <a:pPr marL="0" indent="0">
              <a:buNone/>
            </a:pPr>
            <a:r>
              <a:rPr lang="en-US" sz="2200" b="0" i="0" u="none" strike="noStrike" dirty="0">
                <a:solidFill>
                  <a:srgbClr val="000000"/>
                </a:solidFill>
                <a:effectLst/>
                <a:latin typeface="Times New Roman" panose="02020603050405020304" pitchFamily="18" charset="0"/>
              </a:rPr>
              <a:t>“Mississippi’s definition of marital property excludes property acquired prior to the marriage or property attributable to one spouse’s separate estate. </a:t>
            </a:r>
          </a:p>
          <a:p>
            <a:pPr marL="0" indent="0">
              <a:buNone/>
            </a:pPr>
            <a:r>
              <a:rPr lang="en-US" sz="2200" b="0" i="0" u="none" strike="noStrike" dirty="0">
                <a:solidFill>
                  <a:srgbClr val="000000"/>
                </a:solidFill>
                <a:effectLst/>
                <a:latin typeface="Times New Roman" panose="02020603050405020304" pitchFamily="18" charset="0"/>
              </a:rPr>
              <a:t>Because this type of property is excluded from the definition of marital property—as Bill’s initial interest in Waterloo preceded the marriage and his ownership increase was not attributable to his efforts during the marriage—the marital property presumption does not apply to Tract Two. </a:t>
            </a:r>
          </a:p>
          <a:p>
            <a:pPr marL="0" indent="0">
              <a:buNone/>
            </a:pPr>
            <a:r>
              <a:rPr lang="en-US" sz="2200" b="0" i="0" u="none" strike="noStrike" dirty="0">
                <a:solidFill>
                  <a:srgbClr val="000000"/>
                </a:solidFill>
                <a:effectLst/>
                <a:latin typeface="Times New Roman" panose="02020603050405020304" pitchFamily="18" charset="0"/>
              </a:rPr>
              <a:t>Therefore, the burden to rebut the marital property presumption did not rest on Bill since no presumption of marital property arose.”</a:t>
            </a:r>
            <a:endParaRPr lang="en-US" sz="2200" dirty="0"/>
          </a:p>
        </p:txBody>
      </p:sp>
      <p:sp>
        <p:nvSpPr>
          <p:cNvPr id="6" name="Text Placeholder 5">
            <a:extLst>
              <a:ext uri="{FF2B5EF4-FFF2-40B4-BE49-F238E27FC236}">
                <a16:creationId xmlns:a16="http://schemas.microsoft.com/office/drawing/2014/main" id="{334988BD-7506-79B4-9D16-73A4636D8F15}"/>
              </a:ext>
            </a:extLst>
          </p:cNvPr>
          <p:cNvSpPr>
            <a:spLocks noGrp="1"/>
          </p:cNvSpPr>
          <p:nvPr>
            <p:ph type="body" sz="half" idx="2"/>
          </p:nvPr>
        </p:nvSpPr>
        <p:spPr/>
        <p:txBody>
          <a:bodyPr/>
          <a:lstStyle/>
          <a:p>
            <a:endParaRPr lang="en-US" dirty="0"/>
          </a:p>
        </p:txBody>
      </p:sp>
      <p:pic>
        <p:nvPicPr>
          <p:cNvPr id="9" name="Audio 8">
            <a:extLst>
              <a:ext uri="{FF2B5EF4-FFF2-40B4-BE49-F238E27FC236}">
                <a16:creationId xmlns:a16="http://schemas.microsoft.com/office/drawing/2014/main" id="{8F91AD24-5EF9-CDC3-B415-0BABBDF3741F}"/>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226800" y="5892800"/>
            <a:ext cx="812800" cy="812800"/>
          </a:xfrm>
          <a:prstGeom prst="rect">
            <a:avLst/>
          </a:prstGeom>
        </p:spPr>
      </p:pic>
    </p:spTree>
    <p:extLst>
      <p:ext uri="{BB962C8B-B14F-4D97-AF65-F5344CB8AC3E}">
        <p14:creationId xmlns:p14="http://schemas.microsoft.com/office/powerpoint/2010/main" val="1669433277"/>
      </p:ext>
    </p:extLst>
  </p:cSld>
  <p:clrMapOvr>
    <a:masterClrMapping/>
  </p:clrMapOvr>
  <mc:AlternateContent xmlns:mc="http://schemas.openxmlformats.org/markup-compatibility/2006" xmlns:p14="http://schemas.microsoft.com/office/powerpoint/2010/main">
    <mc:Choice Requires="p14">
      <p:transition spd="slow" p14:dur="2000" advTm="81316"/>
    </mc:Choice>
    <mc:Fallback xmlns="">
      <p:transition spd="slow" advTm="8131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9"/>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1ACE897-FAD1-8CEA-6696-610BEA9B2BBE}"/>
              </a:ext>
            </a:extLst>
          </p:cNvPr>
          <p:cNvSpPr>
            <a:spLocks noGrp="1"/>
          </p:cNvSpPr>
          <p:nvPr>
            <p:ph type="title"/>
          </p:nvPr>
        </p:nvSpPr>
        <p:spPr>
          <a:solidFill>
            <a:srgbClr val="FFC000"/>
          </a:solidFill>
        </p:spPr>
        <p:txBody>
          <a:bodyPr/>
          <a:lstStyle/>
          <a:p>
            <a:r>
              <a:rPr lang="en-US" dirty="0"/>
              <a:t>Factors governing lump sum alimony</a:t>
            </a:r>
          </a:p>
        </p:txBody>
      </p:sp>
      <p:sp>
        <p:nvSpPr>
          <p:cNvPr id="6" name="Content Placeholder 5">
            <a:extLst>
              <a:ext uri="{FF2B5EF4-FFF2-40B4-BE49-F238E27FC236}">
                <a16:creationId xmlns:a16="http://schemas.microsoft.com/office/drawing/2014/main" id="{4B543571-6A84-8A29-D72F-BE21A77B7647}"/>
              </a:ext>
            </a:extLst>
          </p:cNvPr>
          <p:cNvSpPr>
            <a:spLocks noGrp="1"/>
          </p:cNvSpPr>
          <p:nvPr>
            <p:ph sz="half"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In property division, an equalizing payment (called lump sum alimony) should be awarded based on the </a:t>
            </a:r>
            <a:r>
              <a:rPr lang="en-US" sz="2400" i="1" dirty="0">
                <a:latin typeface="Times New Roman" panose="02020603050405020304" pitchFamily="18" charset="0"/>
                <a:cs typeface="Times New Roman" panose="02020603050405020304" pitchFamily="18" charset="0"/>
              </a:rPr>
              <a:t>Ferguson </a:t>
            </a:r>
            <a:r>
              <a:rPr lang="en-US" sz="2400" dirty="0">
                <a:latin typeface="Times New Roman" panose="02020603050405020304" pitchFamily="18" charset="0"/>
                <a:cs typeface="Times New Roman" panose="02020603050405020304" pitchFamily="18" charset="0"/>
              </a:rPr>
              <a:t>factors for property division.</a:t>
            </a:r>
          </a:p>
        </p:txBody>
      </p:sp>
      <p:sp>
        <p:nvSpPr>
          <p:cNvPr id="7" name="Content Placeholder 6">
            <a:extLst>
              <a:ext uri="{FF2B5EF4-FFF2-40B4-BE49-F238E27FC236}">
                <a16:creationId xmlns:a16="http://schemas.microsoft.com/office/drawing/2014/main" id="{A3FF1D74-8695-77AB-1AF1-25F119084593}"/>
              </a:ext>
            </a:extLst>
          </p:cNvPr>
          <p:cNvSpPr>
            <a:spLocks noGrp="1"/>
          </p:cNvSpPr>
          <p:nvPr>
            <p:ph sz="half" idx="2"/>
          </p:nvPr>
        </p:nvSpPr>
        <p:spPr/>
        <p:txBody>
          <a:bodyPr/>
          <a:lstStyle/>
          <a:p>
            <a:pPr marL="0" indent="0">
              <a:buNone/>
            </a:pPr>
            <a:r>
              <a:rPr lang="en-US" sz="2400" dirty="0">
                <a:latin typeface="Times New Roman" panose="02020603050405020304" pitchFamily="18" charset="0"/>
                <a:cs typeface="Times New Roman" panose="02020603050405020304" pitchFamily="18" charset="0"/>
              </a:rPr>
              <a:t>Lump sum alimony awarded as true alimony should be awarded based on the </a:t>
            </a:r>
            <a:r>
              <a:rPr lang="en-US" sz="2400" i="1" dirty="0">
                <a:latin typeface="Times New Roman" panose="02020603050405020304" pitchFamily="18" charset="0"/>
                <a:cs typeface="Times New Roman" panose="02020603050405020304" pitchFamily="18" charset="0"/>
              </a:rPr>
              <a:t>Armstrong </a:t>
            </a:r>
            <a:r>
              <a:rPr lang="en-US" sz="2400" dirty="0">
                <a:latin typeface="Times New Roman" panose="02020603050405020304" pitchFamily="18" charset="0"/>
                <a:cs typeface="Times New Roman" panose="02020603050405020304" pitchFamily="18" charset="0"/>
              </a:rPr>
              <a:t>factors for awards of alimony.</a:t>
            </a:r>
          </a:p>
        </p:txBody>
      </p:sp>
    </p:spTree>
    <p:extLst>
      <p:ext uri="{BB962C8B-B14F-4D97-AF65-F5344CB8AC3E}">
        <p14:creationId xmlns:p14="http://schemas.microsoft.com/office/powerpoint/2010/main" val="2561999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F04AE-E400-CD64-64EB-16EA7451A29E}"/>
              </a:ext>
            </a:extLst>
          </p:cNvPr>
          <p:cNvSpPr>
            <a:spLocks noGrp="1"/>
          </p:cNvSpPr>
          <p:nvPr>
            <p:ph type="title"/>
          </p:nvPr>
        </p:nvSpPr>
        <p:spPr>
          <a:solidFill>
            <a:srgbClr val="FFC000"/>
          </a:solidFill>
        </p:spPr>
        <p:txBody>
          <a:bodyPr/>
          <a:lstStyle/>
          <a:p>
            <a:r>
              <a:rPr lang="en-US" dirty="0"/>
              <a:t>Johnson v. Johnson</a:t>
            </a:r>
          </a:p>
        </p:txBody>
      </p:sp>
      <p:sp>
        <p:nvSpPr>
          <p:cNvPr id="3" name="Content Placeholder 2">
            <a:extLst>
              <a:ext uri="{FF2B5EF4-FFF2-40B4-BE49-F238E27FC236}">
                <a16:creationId xmlns:a16="http://schemas.microsoft.com/office/drawing/2014/main" id="{11D2ABD3-1E1D-7239-8B52-95E2D8D9E22D}"/>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 husband’s military retirement, accumulated over 28 years (including 24 years of marriage) was a mixed asset – 89% marital.</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court properly awarded his wife 45% of his military retirement and military survivor benefits.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Consider: Calculating the marital portion of National Guard retirement using points rather than years.</a:t>
            </a:r>
          </a:p>
        </p:txBody>
      </p:sp>
      <p:sp>
        <p:nvSpPr>
          <p:cNvPr id="4" name="Text Placeholder 3">
            <a:extLst>
              <a:ext uri="{FF2B5EF4-FFF2-40B4-BE49-F238E27FC236}">
                <a16:creationId xmlns:a16="http://schemas.microsoft.com/office/drawing/2014/main" id="{4436199A-D05B-275B-44EC-7C209F81B746}"/>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663124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1E4938-A122-58DF-F037-7C03395805E0}"/>
              </a:ext>
            </a:extLst>
          </p:cNvPr>
          <p:cNvSpPr>
            <a:spLocks noGrp="1"/>
          </p:cNvSpPr>
          <p:nvPr>
            <p:ph type="title"/>
          </p:nvPr>
        </p:nvSpPr>
        <p:spPr>
          <a:solidFill>
            <a:schemeClr val="tx2">
              <a:lumMod val="60000"/>
              <a:lumOff val="40000"/>
            </a:schemeClr>
          </a:solidFill>
        </p:spPr>
        <p:txBody>
          <a:bodyPr/>
          <a:lstStyle/>
          <a:p>
            <a:r>
              <a:rPr lang="en-US" dirty="0"/>
              <a:t>Manley v. </a:t>
            </a:r>
            <a:r>
              <a:rPr lang="en-US" dirty="0" err="1"/>
              <a:t>manley</a:t>
            </a:r>
            <a:endParaRPr lang="en-US" dirty="0"/>
          </a:p>
        </p:txBody>
      </p:sp>
      <p:sp>
        <p:nvSpPr>
          <p:cNvPr id="6" name="Content Placeholder 5">
            <a:extLst>
              <a:ext uri="{FF2B5EF4-FFF2-40B4-BE49-F238E27FC236}">
                <a16:creationId xmlns:a16="http://schemas.microsoft.com/office/drawing/2014/main" id="{49E98AAC-DBA8-0386-DD0F-C58FE0BB1B58}"/>
              </a:ext>
            </a:extLst>
          </p:cNvPr>
          <p:cNvSpPr>
            <a:spLocks noGrp="1"/>
          </p:cNvSpPr>
          <p:nvPr>
            <p:ph sz="half" idx="1"/>
          </p:nvPr>
        </p:nvSpPr>
        <p:spPr/>
        <p:txBody>
          <a:bodyPr>
            <a:normAutofit/>
          </a:bodyPr>
          <a:lstStyle/>
          <a:p>
            <a:pPr marL="0" indent="0">
              <a:buNone/>
            </a:pPr>
            <a:r>
              <a:rPr lang="en-US" sz="2400" i="1" dirty="0">
                <a:latin typeface="Times New Roman" panose="02020603050405020304" pitchFamily="18" charset="0"/>
                <a:cs typeface="Times New Roman" panose="02020603050405020304" pitchFamily="18" charset="0"/>
              </a:rPr>
              <a:t>Majority:  </a:t>
            </a:r>
            <a:r>
              <a:rPr lang="en-US" sz="2400" dirty="0">
                <a:latin typeface="Times New Roman" panose="02020603050405020304" pitchFamily="18" charset="0"/>
                <a:cs typeface="Times New Roman" panose="02020603050405020304" pitchFamily="18" charset="0"/>
              </a:rPr>
              <a:t>A couple intended to divide the husband’s military disability benefits, based on the example in their agreement.</a:t>
            </a:r>
          </a:p>
          <a:p>
            <a:pPr marL="0" indent="0">
              <a:buNone/>
            </a:pPr>
            <a:r>
              <a:rPr lang="en-US" sz="2400" dirty="0">
                <a:latin typeface="Times New Roman" panose="02020603050405020304" pitchFamily="18" charset="0"/>
                <a:cs typeface="Times New Roman" panose="02020603050405020304" pitchFamily="18" charset="0"/>
              </a:rPr>
              <a:t>The court was not required to consider whether division was barred by the USFSPA.</a:t>
            </a:r>
          </a:p>
        </p:txBody>
      </p:sp>
      <p:sp>
        <p:nvSpPr>
          <p:cNvPr id="7" name="Content Placeholder 6">
            <a:extLst>
              <a:ext uri="{FF2B5EF4-FFF2-40B4-BE49-F238E27FC236}">
                <a16:creationId xmlns:a16="http://schemas.microsoft.com/office/drawing/2014/main" id="{E96D7BAB-AD05-6CAE-01F9-EA888EDFE3E1}"/>
              </a:ext>
            </a:extLst>
          </p:cNvPr>
          <p:cNvSpPr>
            <a:spLocks noGrp="1"/>
          </p:cNvSpPr>
          <p:nvPr>
            <p:ph sz="half" idx="2"/>
          </p:nvPr>
        </p:nvSpPr>
        <p:spPr/>
        <p:txBody>
          <a:bodyPr>
            <a:normAutofit/>
          </a:bodyPr>
          <a:lstStyle/>
          <a:p>
            <a:pPr marL="0" indent="0">
              <a:buNone/>
            </a:pPr>
            <a:r>
              <a:rPr lang="en-US" sz="2400" i="1" dirty="0">
                <a:latin typeface="Times New Roman" panose="02020603050405020304" pitchFamily="18" charset="0"/>
                <a:cs typeface="Times New Roman" panose="02020603050405020304" pitchFamily="18" charset="0"/>
              </a:rPr>
              <a:t>Dissent: </a:t>
            </a:r>
            <a:r>
              <a:rPr lang="en-US" sz="2400" dirty="0">
                <a:latin typeface="Times New Roman" panose="02020603050405020304" pitchFamily="18" charset="0"/>
                <a:cs typeface="Times New Roman" panose="02020603050405020304" pitchFamily="18" charset="0"/>
              </a:rPr>
              <a:t>The division was barred by the USFSPA, which bars division of disability benefits.</a:t>
            </a:r>
          </a:p>
          <a:p>
            <a:pPr marL="0" indent="0">
              <a:buNone/>
            </a:pP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Question: M</a:t>
            </a:r>
            <a:r>
              <a:rPr lang="en-US" sz="2400" dirty="0">
                <a:latin typeface="Times New Roman" panose="02020603050405020304" pitchFamily="18" charset="0"/>
                <a:cs typeface="Times New Roman" panose="02020603050405020304" pitchFamily="18" charset="0"/>
              </a:rPr>
              <a:t>ay spouses </a:t>
            </a:r>
            <a:r>
              <a:rPr lang="en-US" sz="2400" i="1" dirty="0">
                <a:latin typeface="Times New Roman" panose="02020603050405020304" pitchFamily="18" charset="0"/>
                <a:cs typeface="Times New Roman" panose="02020603050405020304" pitchFamily="18" charset="0"/>
              </a:rPr>
              <a:t>agree</a:t>
            </a:r>
            <a:r>
              <a:rPr lang="en-US" sz="2400" dirty="0">
                <a:latin typeface="Times New Roman" panose="02020603050405020304" pitchFamily="18" charset="0"/>
                <a:cs typeface="Times New Roman" panose="02020603050405020304" pitchFamily="18" charset="0"/>
              </a:rPr>
              <a:t> to divide military disability benefits?</a:t>
            </a:r>
          </a:p>
        </p:txBody>
      </p:sp>
    </p:spTree>
    <p:extLst>
      <p:ext uri="{BB962C8B-B14F-4D97-AF65-F5344CB8AC3E}">
        <p14:creationId xmlns:p14="http://schemas.microsoft.com/office/powerpoint/2010/main" val="602622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1245D3B-CBC2-6DCB-B9B7-F8F8C6F0B225}"/>
              </a:ext>
            </a:extLst>
          </p:cNvPr>
          <p:cNvSpPr>
            <a:spLocks noGrp="1"/>
          </p:cNvSpPr>
          <p:nvPr>
            <p:ph type="title"/>
          </p:nvPr>
        </p:nvSpPr>
        <p:spPr>
          <a:solidFill>
            <a:srgbClr val="FFC000"/>
          </a:solidFill>
        </p:spPr>
        <p:txBody>
          <a:bodyPr/>
          <a:lstStyle/>
          <a:p>
            <a:r>
              <a:rPr lang="en-US" dirty="0"/>
              <a:t>West v. west</a:t>
            </a:r>
          </a:p>
        </p:txBody>
      </p:sp>
      <p:sp>
        <p:nvSpPr>
          <p:cNvPr id="6" name="Content Placeholder 5">
            <a:extLst>
              <a:ext uri="{FF2B5EF4-FFF2-40B4-BE49-F238E27FC236}">
                <a16:creationId xmlns:a16="http://schemas.microsoft.com/office/drawing/2014/main" id="{439764DA-DF83-EBF2-49EB-CC15F30989E7}"/>
              </a:ext>
            </a:extLst>
          </p:cNvPr>
          <p:cNvSpPr>
            <a:spLocks noGrp="1"/>
          </p:cNvSpPr>
          <p:nvPr>
            <p:ph idx="1"/>
          </p:nvPr>
        </p:nvSpPr>
        <p:spPr/>
        <p:txBody>
          <a:bodyPr>
            <a:noAutofit/>
          </a:bodyPr>
          <a:lstStyle/>
          <a:p>
            <a:pPr marL="0" indent="0">
              <a:buNone/>
            </a:pPr>
            <a:r>
              <a:rPr lang="en-US" sz="2200" b="0" i="0" u="none" strike="noStrike" dirty="0">
                <a:solidFill>
                  <a:srgbClr val="3D3D3D"/>
                </a:solidFill>
                <a:effectLst/>
                <a:latin typeface="Times New Roman" panose="02020603050405020304" pitchFamily="18" charset="0"/>
                <a:cs typeface="Times New Roman" panose="02020603050405020304" pitchFamily="18" charset="0"/>
              </a:rPr>
              <a:t>“[U]</a:t>
            </a:r>
            <a:r>
              <a:rPr lang="en-US" sz="2200" b="0" i="0" u="none" strike="noStrike" dirty="0" err="1">
                <a:solidFill>
                  <a:srgbClr val="3D3D3D"/>
                </a:solidFill>
                <a:effectLst/>
                <a:latin typeface="Times New Roman" panose="02020603050405020304" pitchFamily="18" charset="0"/>
                <a:cs typeface="Times New Roman" panose="02020603050405020304" pitchFamily="18" charset="0"/>
              </a:rPr>
              <a:t>nlike</a:t>
            </a:r>
            <a:r>
              <a:rPr lang="en-US" sz="2200" b="0" i="0" u="none" strike="noStrike" dirty="0">
                <a:solidFill>
                  <a:srgbClr val="3D3D3D"/>
                </a:solidFill>
                <a:effectLst/>
                <a:latin typeface="Times New Roman" panose="02020603050405020304" pitchFamily="18" charset="0"/>
                <a:cs typeface="Times New Roman" panose="02020603050405020304" pitchFamily="18" charset="0"/>
              </a:rPr>
              <a:t> a judgment lien, nothing mandates that an equitable lien, especially one arising from a contract, must be enrolled in a county judgment roll.”</a:t>
            </a:r>
          </a:p>
          <a:p>
            <a:pPr marL="0" indent="0">
              <a:buNone/>
            </a:pPr>
            <a:endParaRPr lang="en-US" sz="2200" dirty="0">
              <a:solidFill>
                <a:srgbClr val="3D3D3D"/>
              </a:solidFill>
              <a:latin typeface="Times New Roman" panose="02020603050405020304" pitchFamily="18" charset="0"/>
              <a:cs typeface="Times New Roman" panose="02020603050405020304" pitchFamily="18" charset="0"/>
            </a:endParaRPr>
          </a:p>
          <a:p>
            <a:pPr marL="0" indent="0">
              <a:buNone/>
            </a:pPr>
            <a:r>
              <a:rPr lang="en-US" sz="2200" b="0" i="0" u="none" strike="noStrike" dirty="0">
                <a:solidFill>
                  <a:srgbClr val="3D3D3D"/>
                </a:solidFill>
                <a:effectLst/>
                <a:latin typeface="Times New Roman" panose="02020603050405020304" pitchFamily="18" charset="0"/>
                <a:cs typeface="Times New Roman" panose="02020603050405020304" pitchFamily="18" charset="0"/>
              </a:rPr>
              <a:t>“[A]n equitable lien is good as against all persons who acquired an interest with </a:t>
            </a:r>
            <a:r>
              <a:rPr lang="en-US" sz="2200" b="0" i="0" u="none" strike="noStrike" dirty="0">
                <a:solidFill>
                  <a:srgbClr val="3D3D3D"/>
                </a:solidFill>
                <a:effectLst/>
                <a:highlight>
                  <a:srgbClr val="FFFF00"/>
                </a:highlight>
                <a:latin typeface="Times New Roman" panose="02020603050405020304" pitchFamily="18" charset="0"/>
                <a:cs typeface="Times New Roman" panose="02020603050405020304" pitchFamily="18" charset="0"/>
              </a:rPr>
              <a:t>knowledge or notice </a:t>
            </a:r>
            <a:r>
              <a:rPr lang="en-US" sz="2200" b="0" i="0" u="none" strike="noStrike" dirty="0">
                <a:solidFill>
                  <a:srgbClr val="3D3D3D"/>
                </a:solidFill>
                <a:effectLst/>
                <a:latin typeface="Times New Roman" panose="02020603050405020304" pitchFamily="18" charset="0"/>
                <a:cs typeface="Times New Roman" panose="02020603050405020304" pitchFamily="18" charset="0"/>
              </a:rPr>
              <a:t>of [a] plaintiff's equitable lien.”</a:t>
            </a:r>
          </a:p>
          <a:p>
            <a:pPr marL="0" indent="0">
              <a:buNone/>
            </a:pPr>
            <a:endParaRPr lang="en-US" sz="2200" dirty="0">
              <a:solidFill>
                <a:srgbClr val="3D3D3D"/>
              </a:solidFill>
              <a:latin typeface="Times New Roman" panose="02020603050405020304" pitchFamily="18" charset="0"/>
              <a:cs typeface="Times New Roman" panose="02020603050405020304" pitchFamily="18" charset="0"/>
            </a:endParaRPr>
          </a:p>
          <a:p>
            <a:pPr marL="0" indent="0" algn="l" fontAlgn="base">
              <a:buNone/>
            </a:pPr>
            <a:r>
              <a:rPr lang="en-US" sz="2200" b="0" i="0" u="none" strike="noStrike" dirty="0">
                <a:solidFill>
                  <a:srgbClr val="3D3D3D"/>
                </a:solidFill>
                <a:effectLst/>
                <a:latin typeface="Times New Roman" panose="02020603050405020304" pitchFamily="18" charset="0"/>
                <a:cs typeface="Times New Roman" panose="02020603050405020304" pitchFamily="18" charset="0"/>
              </a:rPr>
              <a:t>“[T]he PSA was incorporated into the chancery court's final judgment in the West's divorce case, which provided public notice.”</a:t>
            </a:r>
          </a:p>
        </p:txBody>
      </p:sp>
    </p:spTree>
    <p:extLst>
      <p:ext uri="{BB962C8B-B14F-4D97-AF65-F5344CB8AC3E}">
        <p14:creationId xmlns:p14="http://schemas.microsoft.com/office/powerpoint/2010/main" val="106829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6F72E-67C8-8BF7-7275-30088CE6EF96}"/>
              </a:ext>
            </a:extLst>
          </p:cNvPr>
          <p:cNvSpPr>
            <a:spLocks noGrp="1"/>
          </p:cNvSpPr>
          <p:nvPr>
            <p:ph type="title"/>
          </p:nvPr>
        </p:nvSpPr>
        <p:spPr>
          <a:solidFill>
            <a:schemeClr val="tx2">
              <a:lumMod val="60000"/>
              <a:lumOff val="40000"/>
            </a:schemeClr>
          </a:solidFill>
        </p:spPr>
        <p:txBody>
          <a:bodyPr/>
          <a:lstStyle/>
          <a:p>
            <a:r>
              <a:rPr lang="en-US" dirty="0"/>
              <a:t>Questions?</a:t>
            </a:r>
          </a:p>
        </p:txBody>
      </p:sp>
      <p:sp>
        <p:nvSpPr>
          <p:cNvPr id="3" name="Content Placeholder 2">
            <a:extLst>
              <a:ext uri="{FF2B5EF4-FFF2-40B4-BE49-F238E27FC236}">
                <a16:creationId xmlns:a16="http://schemas.microsoft.com/office/drawing/2014/main" id="{C89E0441-0E38-0C5E-21A2-B1EFE8CE06D5}"/>
              </a:ext>
            </a:extLst>
          </p:cNvPr>
          <p:cNvSpPr>
            <a:spLocks noGrp="1"/>
          </p:cNvSpPr>
          <p:nvPr>
            <p:ph idx="1"/>
          </p:nvPr>
        </p:nvSpPr>
        <p:spPr/>
        <p:txBody>
          <a:bodyPr>
            <a:normAutofit/>
          </a:bodyPr>
          <a:lstStyle/>
          <a:p>
            <a:pPr marL="0" indent="0">
              <a:buNone/>
            </a:pPr>
            <a:r>
              <a:rPr lang="en-US" sz="2600" i="1" dirty="0">
                <a:latin typeface="Times New Roman" panose="02020603050405020304" pitchFamily="18" charset="0"/>
                <a:cs typeface="Times New Roman" panose="02020603050405020304" pitchFamily="18" charset="0"/>
              </a:rPr>
              <a:t>Contact me at</a:t>
            </a:r>
          </a:p>
          <a:p>
            <a:pPr marL="0" indent="0">
              <a:buNone/>
            </a:pPr>
            <a:endParaRPr lang="en-US" sz="26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         msfamilylaw@nautiluspublishing.com</a:t>
            </a:r>
          </a:p>
        </p:txBody>
      </p:sp>
    </p:spTree>
    <p:extLst>
      <p:ext uri="{BB962C8B-B14F-4D97-AF65-F5344CB8AC3E}">
        <p14:creationId xmlns:p14="http://schemas.microsoft.com/office/powerpoint/2010/main" val="134739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EFB238-E796-202B-19B5-BE3169789FA3}"/>
              </a:ext>
            </a:extLst>
          </p:cNvPr>
          <p:cNvSpPr>
            <a:spLocks noGrp="1"/>
          </p:cNvSpPr>
          <p:nvPr>
            <p:ph type="title"/>
          </p:nvPr>
        </p:nvSpPr>
        <p:spPr>
          <a:solidFill>
            <a:schemeClr val="tx2">
              <a:lumMod val="60000"/>
              <a:lumOff val="40000"/>
            </a:schemeClr>
          </a:solidFill>
        </p:spPr>
        <p:txBody>
          <a:bodyPr/>
          <a:lstStyle/>
          <a:p>
            <a:r>
              <a:rPr lang="en-US" dirty="0"/>
              <a:t>Harrison v. </a:t>
            </a:r>
            <a:r>
              <a:rPr lang="en-US" dirty="0" err="1"/>
              <a:t>harrison</a:t>
            </a:r>
            <a:endParaRPr lang="en-US" dirty="0"/>
          </a:p>
        </p:txBody>
      </p:sp>
      <p:sp>
        <p:nvSpPr>
          <p:cNvPr id="5" name="Content Placeholder 4">
            <a:extLst>
              <a:ext uri="{FF2B5EF4-FFF2-40B4-BE49-F238E27FC236}">
                <a16:creationId xmlns:a16="http://schemas.microsoft.com/office/drawing/2014/main" id="{1C637C11-A3E5-2A76-F3DC-2D1213179DF0}"/>
              </a:ext>
            </a:extLst>
          </p:cNvPr>
          <p:cNvSpPr>
            <a:spLocks noGrp="1"/>
          </p:cNvSpPr>
          <p:nvPr>
            <p:ph sz="half" idx="1"/>
          </p:nvPr>
        </p:nvSpPr>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An agreement that referred to both ID divorce and fault-based divorce was not based on irreconcilable differences:</a:t>
            </a:r>
          </a:p>
          <a:p>
            <a:pPr>
              <a:buFontTx/>
              <a:buChar char="-"/>
            </a:pPr>
            <a:r>
              <a:rPr lang="en-US" sz="2400" dirty="0">
                <a:latin typeface="Times New Roman" panose="02020603050405020304" pitchFamily="18" charset="0"/>
                <a:cs typeface="Times New Roman" panose="02020603050405020304" pitchFamily="18" charset="0"/>
              </a:rPr>
              <a:t>The parties did not label the agreement as ID.</a:t>
            </a:r>
          </a:p>
          <a:p>
            <a:pPr>
              <a:buFontTx/>
              <a:buChar char="-"/>
            </a:pPr>
            <a:r>
              <a:rPr lang="en-US" sz="2400" dirty="0">
                <a:latin typeface="Times New Roman" panose="02020603050405020304" pitchFamily="18" charset="0"/>
                <a:cs typeface="Times New Roman" panose="02020603050405020304" pitchFamily="18" charset="0"/>
              </a:rPr>
              <a:t>Both pled fault-based divorce and did not withdraw their requests.</a:t>
            </a:r>
          </a:p>
        </p:txBody>
      </p:sp>
      <p:sp>
        <p:nvSpPr>
          <p:cNvPr id="6" name="Content Placeholder 5">
            <a:extLst>
              <a:ext uri="{FF2B5EF4-FFF2-40B4-BE49-F238E27FC236}">
                <a16:creationId xmlns:a16="http://schemas.microsoft.com/office/drawing/2014/main" id="{0C42EC93-9245-9D80-2464-EFD932861922}"/>
              </a:ext>
            </a:extLst>
          </p:cNvPr>
          <p:cNvSpPr>
            <a:spLocks noGrp="1"/>
          </p:cNvSpPr>
          <p:nvPr>
            <p:ph sz="half" idx="2"/>
          </p:nvPr>
        </p:nvSpPr>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A husband’s distress over divorce did not support withdrawal of consent based on duress. </a:t>
            </a:r>
          </a:p>
          <a:p>
            <a:pPr marL="0" indent="0">
              <a:buNone/>
            </a:pPr>
            <a:r>
              <a:rPr lang="en-US" sz="2400" dirty="0">
                <a:latin typeface="Times New Roman" panose="02020603050405020304" pitchFamily="18" charset="0"/>
                <a:cs typeface="Times New Roman" panose="02020603050405020304" pitchFamily="18" charset="0"/>
              </a:rPr>
              <a:t>He should have obtained an attorney to explain the agreement.</a:t>
            </a:r>
          </a:p>
        </p:txBody>
      </p:sp>
    </p:spTree>
    <p:extLst>
      <p:ext uri="{BB962C8B-B14F-4D97-AF65-F5344CB8AC3E}">
        <p14:creationId xmlns:p14="http://schemas.microsoft.com/office/powerpoint/2010/main" val="3976224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8EB737-0DFD-B05E-8CA6-BE95CF2740F6}"/>
              </a:ext>
            </a:extLst>
          </p:cNvPr>
          <p:cNvSpPr>
            <a:spLocks noGrp="1"/>
          </p:cNvSpPr>
          <p:nvPr>
            <p:ph type="title"/>
          </p:nvPr>
        </p:nvSpPr>
        <p:spPr>
          <a:solidFill>
            <a:srgbClr val="FFC000"/>
          </a:solidFill>
        </p:spPr>
        <p:txBody>
          <a:bodyPr/>
          <a:lstStyle/>
          <a:p>
            <a:r>
              <a:rPr lang="en-US" dirty="0"/>
              <a:t>Estate of Bell</a:t>
            </a:r>
          </a:p>
        </p:txBody>
      </p:sp>
      <p:sp>
        <p:nvSpPr>
          <p:cNvPr id="5" name="Content Placeholder 4">
            <a:extLst>
              <a:ext uri="{FF2B5EF4-FFF2-40B4-BE49-F238E27FC236}">
                <a16:creationId xmlns:a16="http://schemas.microsoft.com/office/drawing/2014/main" id="{0ECDE534-181A-774D-1755-5467DF627316}"/>
              </a:ext>
            </a:extLst>
          </p:cNvPr>
          <p:cNvSpPr>
            <a:spLocks noGrp="1"/>
          </p:cNvSpPr>
          <p:nvPr>
            <p:ph sz="half" idx="1"/>
          </p:nvPr>
        </p:nvSpPr>
        <p:spPr/>
        <p:txBody>
          <a:bodyPr>
            <a:normAutofit/>
          </a:bodyPr>
          <a:lstStyle/>
          <a:p>
            <a:pPr marL="0" indent="0">
              <a:buNone/>
            </a:pPr>
            <a:r>
              <a:rPr lang="en-US" sz="2400" dirty="0">
                <a:solidFill>
                  <a:srgbClr val="000000"/>
                </a:solidFill>
                <a:latin typeface="Times New Roman" panose="02020603050405020304" pitchFamily="18" charset="0"/>
                <a:ea typeface="Calibri" panose="020F0502020204030204" pitchFamily="34" charset="0"/>
              </a:rPr>
              <a:t>A</a:t>
            </a:r>
            <a:r>
              <a:rPr lang="en-US" sz="2400" dirty="0">
                <a:solidFill>
                  <a:srgbClr val="000000"/>
                </a:solidFill>
                <a:effectLst/>
                <a:latin typeface="Times New Roman" panose="02020603050405020304" pitchFamily="18" charset="0"/>
                <a:ea typeface="Calibri" panose="020F0502020204030204" pitchFamily="34" charset="0"/>
              </a:rPr>
              <a:t>ll property owned by them, whether acquired prior to or after marriage, “shall, for testamentary disposition, be free from any claim of the other . . .  by reason of their contemplated marriage.” </a:t>
            </a:r>
            <a:endParaRPr lang="en-US" sz="2400" dirty="0"/>
          </a:p>
        </p:txBody>
      </p:sp>
      <p:sp>
        <p:nvSpPr>
          <p:cNvPr id="6" name="Content Placeholder 5">
            <a:extLst>
              <a:ext uri="{FF2B5EF4-FFF2-40B4-BE49-F238E27FC236}">
                <a16:creationId xmlns:a16="http://schemas.microsoft.com/office/drawing/2014/main" id="{4DBB4956-50C0-D698-AED8-828876651572}"/>
              </a:ext>
            </a:extLst>
          </p:cNvPr>
          <p:cNvSpPr>
            <a:spLocks noGrp="1"/>
          </p:cNvSpPr>
          <p:nvPr>
            <p:ph sz="half" idx="2"/>
          </p:nvPr>
        </p:nvSpPr>
        <p:spPr/>
        <p:txBody>
          <a:bodyPr/>
          <a:lstStyle/>
          <a:p>
            <a:pPr marL="0" indent="0">
              <a:buNone/>
            </a:pP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 agreement is “a waiver of the right of election under </a:t>
            </a:r>
            <a:r>
              <a:rPr lang="en-US" sz="2400" cap="small"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Miss. Code Ann.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sym typeface="Symbol" pitchFamily="2" charset="2"/>
              </a:rPr>
              <a: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91-5-25.” </a:t>
            </a:r>
          </a:p>
          <a:p>
            <a:pPr marL="0" indent="0">
              <a:buNone/>
            </a:pP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Majority: The couple intended to waive all inheritance rights.</a:t>
            </a:r>
          </a:p>
          <a:p>
            <a:pPr marL="0" indent="0">
              <a:buNone/>
            </a:pPr>
            <a:r>
              <a:rPr lang="en-US"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Dissent: The agreement did not waive automatic renunciation.</a:t>
            </a:r>
            <a:endParaRPr lang="en-US" sz="24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73011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0DDA672-C16E-E146-93E7-135BA298C654}"/>
              </a:ext>
            </a:extLst>
          </p:cNvPr>
          <p:cNvSpPr>
            <a:spLocks noGrp="1"/>
          </p:cNvSpPr>
          <p:nvPr>
            <p:ph type="title"/>
          </p:nvPr>
        </p:nvSpPr>
        <p:spPr>
          <a:solidFill>
            <a:srgbClr val="FFC000"/>
          </a:solidFill>
        </p:spPr>
        <p:txBody>
          <a:bodyPr/>
          <a:lstStyle/>
          <a:p>
            <a:r>
              <a:rPr lang="en-US" dirty="0"/>
              <a:t>Davis v. Davis</a:t>
            </a:r>
          </a:p>
        </p:txBody>
      </p:sp>
      <p:sp>
        <p:nvSpPr>
          <p:cNvPr id="6" name="Content Placeholder 5">
            <a:extLst>
              <a:ext uri="{FF2B5EF4-FFF2-40B4-BE49-F238E27FC236}">
                <a16:creationId xmlns:a16="http://schemas.microsoft.com/office/drawing/2014/main" id="{DC8D0E54-C6CF-F01B-63BD-F42CD1C9E2F7}"/>
              </a:ext>
            </a:extLst>
          </p:cNvPr>
          <p:cNvSpPr>
            <a:spLocks noGrp="1"/>
          </p:cNvSpPr>
          <p:nvPr>
            <p:ph idx="1"/>
          </p:nvPr>
        </p:nvSpPr>
        <p:spPr/>
        <p:txBody>
          <a:bodyPr>
            <a:noAutofit/>
          </a:bodyPr>
          <a:lstStyle/>
          <a:p>
            <a:pPr marL="0" indent="0">
              <a:buNone/>
            </a:pPr>
            <a:r>
              <a:rPr lang="en-US" sz="2200" dirty="0">
                <a:latin typeface="Times New Roman" panose="02020603050405020304" pitchFamily="18" charset="0"/>
                <a:cs typeface="Times New Roman" panose="02020603050405020304" pitchFamily="18" charset="0"/>
              </a:rPr>
              <a:t>A legal father sued his former wife and her former employer for fraud, intentional infliction of emotional distress, and the employer for alienation of affection.</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The jury rendered a verdict against them jointly and severally for $700,000 for alienation of affection.</a:t>
            </a:r>
          </a:p>
          <a:p>
            <a:pPr marL="0" indent="0">
              <a:buNone/>
            </a:pPr>
            <a:r>
              <a:rPr lang="en-US" sz="2200" i="1" dirty="0">
                <a:latin typeface="Times New Roman" panose="02020603050405020304" pitchFamily="18" charset="0"/>
                <a:cs typeface="Times New Roman" panose="02020603050405020304" pitchFamily="18" charset="0"/>
              </a:rPr>
              <a:t>Held: </a:t>
            </a:r>
          </a:p>
          <a:p>
            <a:pPr marL="0" indent="0">
              <a:buNone/>
            </a:pPr>
            <a:r>
              <a:rPr lang="en-US" sz="2200" dirty="0">
                <a:latin typeface="Times New Roman" panose="02020603050405020304" pitchFamily="18" charset="0"/>
                <a:cs typeface="Times New Roman" panose="02020603050405020304" pitchFamily="18" charset="0"/>
              </a:rPr>
              <a:t>The statute of limitations ran on alienation of affection three years after the wife’s affection “was alienated.”</a:t>
            </a:r>
          </a:p>
          <a:p>
            <a:pPr marL="0" indent="0">
              <a:buNone/>
            </a:pPr>
            <a:r>
              <a:rPr lang="en-US" sz="2200" dirty="0">
                <a:latin typeface="Times New Roman" panose="02020603050405020304" pitchFamily="18" charset="0"/>
                <a:cs typeface="Times New Roman" panose="02020603050405020304" pitchFamily="18" charset="0"/>
              </a:rPr>
              <a:t>The alienation of affection form did not encompass fraud or IIED.</a:t>
            </a:r>
          </a:p>
        </p:txBody>
      </p:sp>
      <p:sp>
        <p:nvSpPr>
          <p:cNvPr id="7" name="Text Placeholder 6">
            <a:extLst>
              <a:ext uri="{FF2B5EF4-FFF2-40B4-BE49-F238E27FC236}">
                <a16:creationId xmlns:a16="http://schemas.microsoft.com/office/drawing/2014/main" id="{8E99DE78-700A-4F7E-6AC0-30C39F12B733}"/>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763864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A72CB9-3C95-B3E7-FBFC-8FEA1A0B836B}"/>
              </a:ext>
            </a:extLst>
          </p:cNvPr>
          <p:cNvSpPr>
            <a:spLocks noGrp="1"/>
          </p:cNvSpPr>
          <p:nvPr>
            <p:ph type="title"/>
          </p:nvPr>
        </p:nvSpPr>
        <p:spPr>
          <a:solidFill>
            <a:schemeClr val="tx2">
              <a:lumMod val="60000"/>
              <a:lumOff val="40000"/>
            </a:schemeClr>
          </a:solidFill>
        </p:spPr>
        <p:txBody>
          <a:bodyPr/>
          <a:lstStyle/>
          <a:p>
            <a:r>
              <a:rPr lang="en-US" dirty="0"/>
              <a:t>Paternity fraud</a:t>
            </a:r>
          </a:p>
        </p:txBody>
      </p:sp>
      <p:sp>
        <p:nvSpPr>
          <p:cNvPr id="6" name="Content Placeholder 5">
            <a:extLst>
              <a:ext uri="{FF2B5EF4-FFF2-40B4-BE49-F238E27FC236}">
                <a16:creationId xmlns:a16="http://schemas.microsoft.com/office/drawing/2014/main" id="{B6B0E058-EAE2-6B7C-5E93-35E093B9C721}"/>
              </a:ext>
            </a:extLst>
          </p:cNvPr>
          <p:cNvSpPr>
            <a:spLocks noGrp="1"/>
          </p:cNvSpPr>
          <p:nvPr>
            <p:ph sz="half" idx="1"/>
          </p:nvPr>
        </p:nvSpPr>
        <p:spPr/>
        <p:txBody>
          <a:bodyPr>
            <a:noAutofit/>
          </a:bodyPr>
          <a:lstStyle/>
          <a:p>
            <a:pPr marL="0" indent="0">
              <a:buNone/>
            </a:pPr>
            <a:r>
              <a:rPr lang="en-US" sz="2400" dirty="0">
                <a:latin typeface="Times" pitchFamily="2" charset="0"/>
              </a:rPr>
              <a:t>Other states are split evenly on whether a legal father should be allowed to sue for paternity fraud.</a:t>
            </a:r>
          </a:p>
          <a:p>
            <a:pPr marL="0" indent="0">
              <a:buNone/>
            </a:pPr>
            <a:r>
              <a:rPr lang="en-US" sz="2400" dirty="0">
                <a:latin typeface="Times" pitchFamily="2" charset="0"/>
              </a:rPr>
              <a:t>All but two states appear to prohibit recovery of child support.</a:t>
            </a:r>
          </a:p>
        </p:txBody>
      </p:sp>
      <p:sp>
        <p:nvSpPr>
          <p:cNvPr id="7" name="Content Placeholder 6">
            <a:extLst>
              <a:ext uri="{FF2B5EF4-FFF2-40B4-BE49-F238E27FC236}">
                <a16:creationId xmlns:a16="http://schemas.microsoft.com/office/drawing/2014/main" id="{08468C10-AEA6-ACDC-E9CC-0247C863014E}"/>
              </a:ext>
            </a:extLst>
          </p:cNvPr>
          <p:cNvSpPr>
            <a:spLocks noGrp="1"/>
          </p:cNvSpPr>
          <p:nvPr>
            <p:ph sz="half" idx="2"/>
          </p:nvPr>
        </p:nvSpPr>
        <p:spPr/>
        <p:txBody>
          <a:bodyPr>
            <a:noAutofit/>
          </a:bodyPr>
          <a:lstStyle/>
          <a:p>
            <a:pPr marL="0" indent="0">
              <a:buNone/>
            </a:pPr>
            <a:r>
              <a:rPr lang="en-US" sz="2200" b="1" dirty="0">
                <a:solidFill>
                  <a:srgbClr val="3D3D3D"/>
                </a:solidFill>
                <a:effectLst/>
                <a:latin typeface="Times New Roman" panose="02020603050405020304" pitchFamily="18" charset="0"/>
                <a:ea typeface="Calibri" panose="020F0502020204030204" pitchFamily="34" charset="0"/>
              </a:rPr>
              <a:t>Mississippi: </a:t>
            </a:r>
            <a:r>
              <a:rPr lang="en-US" sz="2400" i="1" dirty="0">
                <a:solidFill>
                  <a:srgbClr val="3D3D3D"/>
                </a:solidFill>
                <a:effectLst/>
                <a:latin typeface="Times New Roman" panose="02020603050405020304" pitchFamily="18" charset="0"/>
                <a:ea typeface="Calibri" panose="020F0502020204030204" pitchFamily="34" charset="0"/>
              </a:rPr>
              <a:t>DHS v. Ray</a:t>
            </a:r>
            <a:r>
              <a:rPr lang="en-US" sz="2400" dirty="0">
                <a:solidFill>
                  <a:srgbClr val="3D3D3D"/>
                </a:solidFill>
                <a:effectLst/>
                <a:latin typeface="Times New Roman" panose="02020603050405020304" pitchFamily="18" charset="0"/>
                <a:ea typeface="Calibri" panose="020F0502020204030204" pitchFamily="34" charset="0"/>
              </a:rPr>
              <a:t>, 997 So. 2d 983, 990 (Miss. Ct. App. 2008)  (dicta suggests recovery of child support).</a:t>
            </a:r>
          </a:p>
          <a:p>
            <a:pPr marL="0" indent="0">
              <a:buNone/>
            </a:pPr>
            <a:r>
              <a:rPr lang="en-US" sz="2400" cap="small" dirty="0">
                <a:solidFill>
                  <a:srgbClr val="000000"/>
                </a:solidFill>
                <a:effectLst/>
                <a:latin typeface="Times New Roman" panose="02020603050405020304" pitchFamily="18" charset="0"/>
                <a:ea typeface="Calibri" panose="020F0502020204030204" pitchFamily="34" charset="0"/>
              </a:rPr>
              <a:t>Miss. Code Ann. </a:t>
            </a:r>
            <a:r>
              <a:rPr lang="en-US" sz="2400" cap="small"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sym typeface="Symbol" pitchFamily="2" charset="2"/>
              </a:rPr>
              <a:t></a:t>
            </a:r>
            <a:r>
              <a:rPr lang="en-US" sz="2400" dirty="0">
                <a:solidFill>
                  <a:srgbClr val="000000"/>
                </a:solidFill>
                <a:effectLst/>
                <a:latin typeface="Times New Roman" panose="02020603050405020304" pitchFamily="18" charset="0"/>
                <a:ea typeface="Calibri" panose="020F0502020204030204" pitchFamily="34" charset="0"/>
              </a:rPr>
              <a:t> 93-9-10(5) (2012) (statute does not create a cause of action to recover child support).</a:t>
            </a:r>
            <a:endParaRPr lang="en-US" sz="2400" dirty="0"/>
          </a:p>
        </p:txBody>
      </p:sp>
    </p:spTree>
    <p:extLst>
      <p:ext uri="{BB962C8B-B14F-4D97-AF65-F5344CB8AC3E}">
        <p14:creationId xmlns:p14="http://schemas.microsoft.com/office/powerpoint/2010/main" val="275412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3192649-D358-DAB9-CA01-FC6008656378}"/>
              </a:ext>
            </a:extLst>
          </p:cNvPr>
          <p:cNvSpPr>
            <a:spLocks noGrp="1"/>
          </p:cNvSpPr>
          <p:nvPr>
            <p:ph type="title"/>
          </p:nvPr>
        </p:nvSpPr>
        <p:spPr>
          <a:solidFill>
            <a:srgbClr val="FFC000"/>
          </a:solidFill>
        </p:spPr>
        <p:txBody>
          <a:bodyPr/>
          <a:lstStyle/>
          <a:p>
            <a:r>
              <a:rPr lang="en-US" dirty="0"/>
              <a:t>Herbert v. herbert</a:t>
            </a:r>
          </a:p>
        </p:txBody>
      </p:sp>
      <p:sp>
        <p:nvSpPr>
          <p:cNvPr id="6" name="Content Placeholder 5">
            <a:extLst>
              <a:ext uri="{FF2B5EF4-FFF2-40B4-BE49-F238E27FC236}">
                <a16:creationId xmlns:a16="http://schemas.microsoft.com/office/drawing/2014/main" id="{9247B828-3688-DF3B-8C22-F8C6EAB8A070}"/>
              </a:ext>
            </a:extLst>
          </p:cNvPr>
          <p:cNvSpPr>
            <a:spLocks noGrp="1"/>
          </p:cNvSpPr>
          <p:nvPr>
            <p:ph idx="1"/>
          </p:nvPr>
        </p:nvSpPr>
        <p:spPr/>
        <p:txBody>
          <a:bodyPr>
            <a:normAutofit/>
          </a:bodyPr>
          <a:lstStyle/>
          <a:p>
            <a:pPr>
              <a:buFontTx/>
              <a:buChar char="-"/>
            </a:pPr>
            <a:r>
              <a:rPr lang="en-US" sz="2400" dirty="0">
                <a:latin typeface="Times New Roman" panose="02020603050405020304" pitchFamily="18" charset="0"/>
                <a:cs typeface="Times New Roman" panose="02020603050405020304" pitchFamily="18" charset="0"/>
              </a:rPr>
              <a:t>A spouse’s decision to leave a marriage does not constitute intentional infliction of emotional distress.</a:t>
            </a:r>
          </a:p>
          <a:p>
            <a:pPr>
              <a:buFontTx/>
              <a:buChar char="-"/>
            </a:pPr>
            <a:r>
              <a:rPr lang="en-US" sz="2400" dirty="0">
                <a:latin typeface="Times New Roman" panose="02020603050405020304" pitchFamily="18" charset="0"/>
                <a:cs typeface="Times New Roman" panose="02020603050405020304" pitchFamily="18" charset="0"/>
              </a:rPr>
              <a:t>A former spouse’s statements of love do not constitute fraudulent  misrepresentation.</a:t>
            </a:r>
          </a:p>
          <a:p>
            <a:pPr>
              <a:buFontTx/>
              <a:buChar char="-"/>
            </a:pPr>
            <a:r>
              <a:rPr lang="en-US" sz="2400" dirty="0">
                <a:latin typeface="Times New Roman" panose="02020603050405020304" pitchFamily="18" charset="0"/>
                <a:cs typeface="Times New Roman" panose="02020603050405020304" pitchFamily="18" charset="0"/>
              </a:rPr>
              <a:t>There is no tort of verbal abuse.</a:t>
            </a:r>
          </a:p>
          <a:p>
            <a:pPr>
              <a:buFontTx/>
              <a:buChar char="-"/>
            </a:pPr>
            <a:r>
              <a:rPr lang="en-US" sz="2400" dirty="0">
                <a:latin typeface="Times New Roman" panose="02020603050405020304" pitchFamily="18" charset="0"/>
                <a:cs typeface="Times New Roman" panose="02020603050405020304" pitchFamily="18" charset="0"/>
              </a:rPr>
              <a:t>A contract between spouses for labor is void and unenforceable.</a:t>
            </a:r>
          </a:p>
          <a:p>
            <a:pPr>
              <a:buFontTx/>
              <a:buChar char="-"/>
            </a:pPr>
            <a:endParaRPr lang="en-US" sz="2400" dirty="0">
              <a:latin typeface="Times New Roman" panose="02020603050405020304" pitchFamily="18" charset="0"/>
              <a:cs typeface="Times New Roman" panose="02020603050405020304" pitchFamily="18" charset="0"/>
            </a:endParaRPr>
          </a:p>
        </p:txBody>
      </p:sp>
      <p:sp>
        <p:nvSpPr>
          <p:cNvPr id="7" name="Text Placeholder 6">
            <a:extLst>
              <a:ext uri="{FF2B5EF4-FFF2-40B4-BE49-F238E27FC236}">
                <a16:creationId xmlns:a16="http://schemas.microsoft.com/office/drawing/2014/main" id="{9F70FD44-D214-AF82-E6D2-E4602394F308}"/>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756423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0826D3-EFB5-CD61-95AD-2E7EBD61BC3E}"/>
              </a:ext>
            </a:extLst>
          </p:cNvPr>
          <p:cNvSpPr>
            <a:spLocks noGrp="1"/>
          </p:cNvSpPr>
          <p:nvPr>
            <p:ph type="title"/>
          </p:nvPr>
        </p:nvSpPr>
        <p:spPr>
          <a:solidFill>
            <a:schemeClr val="tx2">
              <a:lumMod val="60000"/>
              <a:lumOff val="40000"/>
            </a:schemeClr>
          </a:solidFill>
        </p:spPr>
        <p:txBody>
          <a:bodyPr/>
          <a:lstStyle/>
          <a:p>
            <a:r>
              <a:rPr lang="en-US" dirty="0"/>
              <a:t>Johnson v. Johnson</a:t>
            </a:r>
          </a:p>
        </p:txBody>
      </p:sp>
      <p:sp>
        <p:nvSpPr>
          <p:cNvPr id="6" name="Content Placeholder 5">
            <a:extLst>
              <a:ext uri="{FF2B5EF4-FFF2-40B4-BE49-F238E27FC236}">
                <a16:creationId xmlns:a16="http://schemas.microsoft.com/office/drawing/2014/main" id="{07667D9A-E599-852D-B5CE-0D46CD822C85}"/>
              </a:ext>
            </a:extLst>
          </p:cNvPr>
          <p:cNvSpPr>
            <a:spLocks noGrp="1"/>
          </p:cNvSpPr>
          <p:nvPr>
            <p:ph idx="1"/>
          </p:nvPr>
        </p:nvSpPr>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Divorce was granted based on habitual, cruel, and inhuman treatment based on the husband’s </a:t>
            </a:r>
          </a:p>
          <a:p>
            <a:pPr>
              <a:buFontTx/>
              <a:buChar char="-"/>
            </a:pPr>
            <a:r>
              <a:rPr lang="en-US" sz="2400" dirty="0">
                <a:latin typeface="Times New Roman" panose="02020603050405020304" pitchFamily="18" charset="0"/>
                <a:cs typeface="Times New Roman" panose="02020603050405020304" pitchFamily="18" charset="0"/>
              </a:rPr>
              <a:t>lengthy outbursts of rage</a:t>
            </a:r>
          </a:p>
          <a:p>
            <a:pPr>
              <a:buFontTx/>
              <a:buChar char="-"/>
            </a:pPr>
            <a:r>
              <a:rPr lang="en-US" sz="2400" dirty="0">
                <a:latin typeface="Times New Roman" panose="02020603050405020304" pitchFamily="18" charset="0"/>
                <a:cs typeface="Times New Roman" panose="02020603050405020304" pitchFamily="18" charset="0"/>
              </a:rPr>
              <a:t>that occurred throughout the marriage</a:t>
            </a:r>
          </a:p>
          <a:p>
            <a:pPr>
              <a:buFontTx/>
              <a:buChar char="-"/>
            </a:pPr>
            <a:r>
              <a:rPr lang="en-US" sz="2400" dirty="0">
                <a:latin typeface="Times New Roman" panose="02020603050405020304" pitchFamily="18" charset="0"/>
                <a:cs typeface="Times New Roman" panose="02020603050405020304" pitchFamily="18" charset="0"/>
              </a:rPr>
              <a:t>in which he berated and cursed her</a:t>
            </a:r>
          </a:p>
          <a:p>
            <a:pPr>
              <a:buFontTx/>
              <a:buChar char="-"/>
            </a:pPr>
            <a:r>
              <a:rPr lang="en-US" sz="2400" dirty="0">
                <a:latin typeface="Times New Roman" panose="02020603050405020304" pitchFamily="18" charset="0"/>
                <a:cs typeface="Times New Roman" panose="02020603050405020304" pitchFamily="18" charset="0"/>
              </a:rPr>
              <a:t>in front of their children</a:t>
            </a:r>
          </a:p>
          <a:p>
            <a:pPr>
              <a:buFontTx/>
              <a:buChar char="-"/>
            </a:pPr>
            <a:r>
              <a:rPr lang="en-US" sz="2400" dirty="0">
                <a:latin typeface="Times New Roman" panose="02020603050405020304" pitchFamily="18" charset="0"/>
                <a:cs typeface="Times New Roman" panose="02020603050405020304" pitchFamily="18" charset="0"/>
              </a:rPr>
              <a:t>and kept them trapped in the house for hours.</a:t>
            </a:r>
          </a:p>
        </p:txBody>
      </p:sp>
    </p:spTree>
    <p:extLst>
      <p:ext uri="{BB962C8B-B14F-4D97-AF65-F5344CB8AC3E}">
        <p14:creationId xmlns:p14="http://schemas.microsoft.com/office/powerpoint/2010/main" val="1722148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78476B-6334-BAAB-0DDE-5ABDA8B6DB81}"/>
              </a:ext>
            </a:extLst>
          </p:cNvPr>
          <p:cNvSpPr>
            <a:spLocks noGrp="1"/>
          </p:cNvSpPr>
          <p:nvPr>
            <p:ph type="title"/>
          </p:nvPr>
        </p:nvSpPr>
        <p:spPr>
          <a:solidFill>
            <a:srgbClr val="FFC000"/>
          </a:solidFill>
        </p:spPr>
        <p:txBody>
          <a:bodyPr/>
          <a:lstStyle/>
          <a:p>
            <a:r>
              <a:rPr lang="en-US" dirty="0"/>
              <a:t>Cannon v. Cannon</a:t>
            </a:r>
          </a:p>
        </p:txBody>
      </p:sp>
      <p:sp>
        <p:nvSpPr>
          <p:cNvPr id="5" name="Content Placeholder 4">
            <a:extLst>
              <a:ext uri="{FF2B5EF4-FFF2-40B4-BE49-F238E27FC236}">
                <a16:creationId xmlns:a16="http://schemas.microsoft.com/office/drawing/2014/main" id="{395ED8FA-CC02-27BF-0C18-D89DF57C2ED2}"/>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Divorce granted based on “unnatural and infamous conduct that makes the marriage repugnant to the plaintiff”</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 spouse’s verbal and emotional abuse of the other’s children can constitute abuse of the spouse and be the basis for divorce under habitual, cruel, and inhuman treatment.</a:t>
            </a:r>
          </a:p>
        </p:txBody>
      </p:sp>
      <p:sp>
        <p:nvSpPr>
          <p:cNvPr id="6" name="Text Placeholder 5">
            <a:extLst>
              <a:ext uri="{FF2B5EF4-FFF2-40B4-BE49-F238E27FC236}">
                <a16:creationId xmlns:a16="http://schemas.microsoft.com/office/drawing/2014/main" id="{CBE91700-DAE5-CE04-3B28-C6F0BD58CCB2}"/>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72768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3BD3165-4F13-BC3F-C74D-C205FE178518}"/>
              </a:ext>
            </a:extLst>
          </p:cNvPr>
          <p:cNvSpPr>
            <a:spLocks noGrp="1"/>
          </p:cNvSpPr>
          <p:nvPr>
            <p:ph type="title"/>
          </p:nvPr>
        </p:nvSpPr>
        <p:spPr>
          <a:solidFill>
            <a:srgbClr val="FFC000"/>
          </a:solidFill>
        </p:spPr>
        <p:txBody>
          <a:bodyPr>
            <a:normAutofit fontScale="90000"/>
          </a:bodyPr>
          <a:lstStyle/>
          <a:p>
            <a:r>
              <a:rPr lang="en-US" dirty="0"/>
              <a:t>Prohibition on Gun possession under the violence against women act</a:t>
            </a:r>
          </a:p>
        </p:txBody>
      </p:sp>
      <p:sp>
        <p:nvSpPr>
          <p:cNvPr id="6" name="Content Placeholder 5">
            <a:extLst>
              <a:ext uri="{FF2B5EF4-FFF2-40B4-BE49-F238E27FC236}">
                <a16:creationId xmlns:a16="http://schemas.microsoft.com/office/drawing/2014/main" id="{9EC5B6B9-500A-71D5-37D0-A423EBD5B0C6}"/>
              </a:ext>
            </a:extLst>
          </p:cNvPr>
          <p:cNvSpPr>
            <a:spLocks noGrp="1"/>
          </p:cNvSpPr>
          <p:nvPr>
            <p:ph idx="1"/>
          </p:nvPr>
        </p:nvSpPr>
        <p:spPr/>
        <p:txBody>
          <a:bodyPr>
            <a:normAutofit/>
          </a:bodyPr>
          <a:lstStyle/>
          <a:p>
            <a:pPr marL="0" indent="0">
              <a:buNone/>
            </a:pP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United States v. Rahimi, </a:t>
            </a:r>
            <a:r>
              <a:rPr lang="en-US" sz="2400" dirty="0">
                <a:latin typeface="Times New Roman" panose="02020603050405020304" pitchFamily="18" charset="0"/>
                <a:cs typeface="Times New Roman" panose="02020603050405020304" pitchFamily="18" charset="0"/>
              </a:rPr>
              <a:t>2024 WL 3074728  (U.S. June 21, 2024) (reversing 5</a:t>
            </a:r>
            <a:r>
              <a:rPr lang="en-US" sz="2400" baseline="30000" dirty="0">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Circuit decision holding that VAWA’s prohibition on gun possession by person subject to domestic abuse protection order was unconstitutional).</a:t>
            </a:r>
          </a:p>
        </p:txBody>
      </p:sp>
    </p:spTree>
    <p:extLst>
      <p:ext uri="{BB962C8B-B14F-4D97-AF65-F5344CB8AC3E}">
        <p14:creationId xmlns:p14="http://schemas.microsoft.com/office/powerpoint/2010/main" val="355252515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Drafting Premarital Agreement FINAL" id="{AFF9FCB1-9515-1447-8917-E4BD1B751E37}" vid="{6D18D8E4-83A5-8545-A73B-5777CC680C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Jack wms 3</Template>
  <TotalTime>1635</TotalTime>
  <Words>1368</Words>
  <Application>Microsoft Macintosh PowerPoint</Application>
  <PresentationFormat>Widescreen</PresentationFormat>
  <Paragraphs>96</Paragraphs>
  <Slides>20</Slides>
  <Notes>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Aptos</vt:lpstr>
      <vt:lpstr>Arial</vt:lpstr>
      <vt:lpstr>Gill Sans MT</vt:lpstr>
      <vt:lpstr>Times</vt:lpstr>
      <vt:lpstr>Times New Roman</vt:lpstr>
      <vt:lpstr>Parcel</vt:lpstr>
      <vt:lpstr>Family Law update: Part 1</vt:lpstr>
      <vt:lpstr>Questions?</vt:lpstr>
      <vt:lpstr>Estate of Bell</vt:lpstr>
      <vt:lpstr>Davis v. Davis</vt:lpstr>
      <vt:lpstr>Paternity fraud</vt:lpstr>
      <vt:lpstr>Herbert v. herbert</vt:lpstr>
      <vt:lpstr>Johnson v. Johnson</vt:lpstr>
      <vt:lpstr>Cannon v. Cannon</vt:lpstr>
      <vt:lpstr>Prohibition on Gun possession under the violence against women act</vt:lpstr>
      <vt:lpstr>Rights between cohabitants</vt:lpstr>
      <vt:lpstr>Rights between cohabitants</vt:lpstr>
      <vt:lpstr>Lewis v. Lewis</vt:lpstr>
      <vt:lpstr>Cassel v. Cassel,  2023-CA-00213-sct (Miss. June 20, 2024)</vt:lpstr>
      <vt:lpstr>Shifting burden</vt:lpstr>
      <vt:lpstr>Cassel v. Cassel, (Miss. June 20, 2024)</vt:lpstr>
      <vt:lpstr>Factors governing lump sum alimony</vt:lpstr>
      <vt:lpstr>Johnson v. Johnson</vt:lpstr>
      <vt:lpstr>Manley v. manley</vt:lpstr>
      <vt:lpstr>West v. west</vt:lpstr>
      <vt:lpstr>Harrison v. harrison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Law update: Part one</dc:title>
  <dc:creator>Debbie Bell</dc:creator>
  <cp:lastModifiedBy>Debbie Bell</cp:lastModifiedBy>
  <cp:revision>18</cp:revision>
  <dcterms:created xsi:type="dcterms:W3CDTF">2024-06-29T22:10:21Z</dcterms:created>
  <dcterms:modified xsi:type="dcterms:W3CDTF">2024-07-07T00:18:53Z</dcterms:modified>
</cp:coreProperties>
</file>