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05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575C-DA32-574B-88A4-D733EE6A9652}" type="datetimeFigureOut">
              <a:rPr lang="en-US" smtClean="0"/>
              <a:t>7/6/24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26E1-F362-4E4E-9281-6FE290A7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1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575C-DA32-574B-88A4-D733EE6A9652}" type="datetimeFigureOut">
              <a:rPr lang="en-US" smtClean="0"/>
              <a:t>7/6/24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26E1-F362-4E4E-9281-6FE290A7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0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575C-DA32-574B-88A4-D733EE6A9652}" type="datetimeFigureOut">
              <a:rPr lang="en-US" smtClean="0"/>
              <a:t>7/6/24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26E1-F362-4E4E-9281-6FE290A7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4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575C-DA32-574B-88A4-D733EE6A9652}" type="datetimeFigureOut">
              <a:rPr lang="en-US" smtClean="0"/>
              <a:t>7/6/24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26E1-F362-4E4E-9281-6FE290A7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1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575C-DA32-574B-88A4-D733EE6A9652}" type="datetimeFigureOut">
              <a:rPr lang="en-US" smtClean="0"/>
              <a:t>7/6/24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26E1-F362-4E4E-9281-6FE290A7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04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575C-DA32-574B-88A4-D733EE6A9652}" type="datetimeFigureOut">
              <a:rPr lang="en-US" smtClean="0"/>
              <a:t>7/6/24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26E1-F362-4E4E-9281-6FE290A7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7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575C-DA32-574B-88A4-D733EE6A9652}" type="datetimeFigureOut">
              <a:rPr lang="en-US" smtClean="0"/>
              <a:t>7/6/24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26E1-F362-4E4E-9281-6FE290A7B5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4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575C-DA32-574B-88A4-D733EE6A9652}" type="datetimeFigureOut">
              <a:rPr lang="en-US" smtClean="0"/>
              <a:t>7/6/24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26E1-F362-4E4E-9281-6FE290A7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1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575C-DA32-574B-88A4-D733EE6A9652}" type="datetimeFigureOut">
              <a:rPr lang="en-US" smtClean="0"/>
              <a:t>7/6/24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26E1-F362-4E4E-9281-6FE290A7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4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575C-DA32-574B-88A4-D733EE6A9652}" type="datetimeFigureOut">
              <a:rPr lang="en-US" smtClean="0"/>
              <a:t>7/6/24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26E1-F362-4E4E-9281-6FE290A7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6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5FA575C-DA32-574B-88A4-D733EE6A9652}" type="datetimeFigureOut">
              <a:rPr lang="en-US" smtClean="0"/>
              <a:t>7/6/24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26E1-F362-4E4E-9281-6FE290A7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5FA575C-DA32-574B-88A4-D733EE6A9652}" type="datetimeFigureOut">
              <a:rPr lang="en-US" smtClean="0"/>
              <a:t>7/6/24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9AF26E1-F362-4E4E-9281-6FE290A7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0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CFBF-16ED-7BF4-CA2B-9AAB42FC97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Family law update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050E0-A5B3-2742-6520-FD6324C5F3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6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52F784-E406-9546-CBDB-31DD9C31F6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When is relocation a material adverse change?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DBC196-60C5-E11E-DE30-D81C825474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move by a sole physical custodian is not in itself an adverse material change in circumstances.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noncustodial parent may be unable to prove a material change to reach a best interest analysis.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11B9D-36E3-C70E-2E85-305C3FCEAD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joint physical custodian moves, the move makes the custody arrangement unworkable, creating a material change in circumstances.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Albright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parent who is not relocating may be favored.</a:t>
            </a:r>
          </a:p>
        </p:txBody>
      </p:sp>
    </p:spTree>
    <p:extLst>
      <p:ext uri="{BB962C8B-B14F-4D97-AF65-F5344CB8AC3E}">
        <p14:creationId xmlns:p14="http://schemas.microsoft.com/office/powerpoint/2010/main" val="400953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4B6611-0DB4-90E2-95F6-8319D4146F5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Scott v. Boudreau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83FBA-7958-A6BF-DFE6-EC245F0DC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court of appeals affirmed a chancellor’s order refusing to modify joint physical custody when a military father was relocated from Mississippi to Colorado.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court held that the move made the joint custody schedule unworkable, ordering that the mother would have the children during the summers and holidays.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DE67F3-7AE7-5C05-6EF7-573D8239B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F4E7-5459-875E-8984-F757BC4E8E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Moreland v. </a:t>
            </a:r>
            <a:r>
              <a:rPr lang="en-US" dirty="0" err="1"/>
              <a:t>moreland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D404-4931-2964-A533-DBCDC9F88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Times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Times" pitchFamily="2" charset="0"/>
              </a:rPr>
              <a:t>Parents have a right to unrestricted visitation unless a child is at risk of physical or emotional harm.</a:t>
            </a:r>
          </a:p>
          <a:p>
            <a:pPr marL="0" indent="0">
              <a:buNone/>
            </a:pPr>
            <a:endParaRPr lang="en-US" sz="2400" dirty="0">
              <a:latin typeface="Times" pitchFamily="2" charset="0"/>
            </a:endParaRPr>
          </a:p>
          <a:p>
            <a:pPr marL="0" indent="0">
              <a:buNone/>
            </a:pPr>
            <a:endParaRPr lang="en-US" sz="2400" dirty="0">
              <a:latin typeface="Times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Times" pitchFamily="2" charset="0"/>
              </a:rPr>
              <a:t>A chancellor properly modified a father’s visitation to exclude overnights, to reduce a child’s anxiety related to her father’s obsessive behaviors.</a:t>
            </a:r>
          </a:p>
          <a:p>
            <a:pPr marL="0" indent="0">
              <a:buNone/>
            </a:pPr>
            <a:endParaRPr lang="en-US" sz="2400" dirty="0">
              <a:latin typeface="Times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94F7B-C742-1AC3-82FF-8D2C382E8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0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F6A8-2E4F-249C-804F-90426CAB944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Daily v. Raines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5F7A-B162-D2D5-F00F-D547272CB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 in a custody action are entitled to discover relevant materials from the guardian ad litem, including documents related to the child and the guardian’s correspondence with the child’s teachers, physicians, and counselors.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chancellor erred in quashing a mother’s subpoena to the guardian without identifying an exception under Miss. R. Civ. P. 45.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C0B9B-DEF2-F70D-DFB7-6218497CC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9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D8957-A46B-EC5D-9C89-5D51AB1A78C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Chancellor extension of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A1E06-989F-CEE1-D338-7F948AB19F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Cappocacia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Chancellors awarding college support  should make findings under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 v. Pass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regarding the child’s ability, the parents’ resources, and the child’s attitude toward the parent.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81A224-20BC-FD41-4454-A0E00AB2A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Cappocacia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chancellor may not order a parent to pay support extending beyond the child’s majority at twenty-one.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36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0FE62F-374E-10F1-7CD0-3637ACC872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Parents’ limitation of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8117B-1F13-8B12-5ECF-FF846062F9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White:  </a:t>
            </a:r>
            <a:r>
              <a:rPr lang="en-US" sz="2400" dirty="0"/>
              <a:t>Parents’ agreement that child support would terminate at 18, approved and incorporated into the court’s judgment, was not enforceable.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53E73C-2AC2-AA48-0BBB-2319FD2466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Scott: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chancellor did not err in ordering a mother to pay child support even though the father urged that he did not want support if the children could live with him. Parents cannot agree to waive support.</a:t>
            </a:r>
          </a:p>
        </p:txBody>
      </p:sp>
    </p:spTree>
    <p:extLst>
      <p:ext uri="{BB962C8B-B14F-4D97-AF65-F5344CB8AC3E}">
        <p14:creationId xmlns:p14="http://schemas.microsoft.com/office/powerpoint/2010/main" val="286257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DF700-7C64-7E0C-8B36-C6C8E0F52D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Parents’ extension of support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103250-8C4B-8126-27F6-ABF3AC087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Talley: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parent may agree to provide support, including life insurance, past a child’s majority.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agreement to provide support beyond majority cannot be terminated without proof of a material change in circumstances.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96A17C-B680-31C6-FC55-D9E594CBF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07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C953-274D-1266-9680-78AC4E71D1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Support prior to 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6D5E-7031-BCCE-9010-D82294390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Ndicu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court of appeals rejected a father’s argument that Miss. Code Ann. 93-11-65 requires that a chancellor SHALL order support prior to the date of filing.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to order support for a year prior to support is a matter within the discretion of the chancellor.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F6DFB-9D97-2F7C-855B-56AD2DA3A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62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9678BD-01AB-0BB7-9DBF-2A2D9FB7F8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/>
              <a:t>Mcphail</a:t>
            </a:r>
            <a:r>
              <a:rPr lang="en-US" dirty="0"/>
              <a:t> v. </a:t>
            </a:r>
            <a:r>
              <a:rPr lang="en-US" dirty="0" err="1"/>
              <a:t>mcphail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5CAC7-3E16-373F-93A4-CFF4D57F9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chancellor had  authority to order a father incarcerated indefinitely for refusing to complete a psychological evaluation and for failure to prove inability to pay child support.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Contempt is a critical tool in the enforcement of court orders. The defendant “holds the keys to his release.”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05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FEFDB-4DF3-D388-C3E0-0A8BF689CFA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Posthumous conception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9375E-5B78-D550-4A49-FE4D8177F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child conceived after a genetic parent’s death may inherit a child’s share of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personalty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deceased agreed to the posthumous conception;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 was conceived within 36 months and born within 45 months of death;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 lived for 120 hours after birth.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provision states that the legislature intends that children who meet these requirements are entitled to Social Security benefits.   H.B. 1542 (2024), amending Miss. Code Ann. 91-1-7 and 91-1-11.</a:t>
            </a:r>
          </a:p>
        </p:txBody>
      </p:sp>
    </p:spTree>
    <p:extLst>
      <p:ext uri="{BB962C8B-B14F-4D97-AF65-F5344CB8AC3E}">
        <p14:creationId xmlns:p14="http://schemas.microsoft.com/office/powerpoint/2010/main" val="222040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BAA59E-1918-C118-7F95-83348298071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Whittington v. Whittington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E646C-529A-4C7B-0007-2D51E3FC6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Guy v. Guy: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spouse who supports the other through school, and whose spouse divorces them shortly after --  before they benefit from the investment -- may recover the amount they paid.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Whittington: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husband whose wife left him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four years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he paid for her nursing school education was properly awarded $125,000 in reimbursement alimony. </a:t>
            </a:r>
          </a:p>
        </p:txBody>
      </p:sp>
    </p:spTree>
    <p:extLst>
      <p:ext uri="{BB962C8B-B14F-4D97-AF65-F5344CB8AC3E}">
        <p14:creationId xmlns:p14="http://schemas.microsoft.com/office/powerpoint/2010/main" val="217225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E912AD-7997-F263-0452-16B0550FF6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/>
              <a:t>Gussio</a:t>
            </a:r>
            <a:r>
              <a:rPr lang="en-US" dirty="0"/>
              <a:t> v. </a:t>
            </a:r>
            <a:r>
              <a:rPr lang="en-US" dirty="0" err="1"/>
              <a:t>Gussio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681FDE-36F3-DE30-386E-38F3D74CD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wife of 9 years, in her 30s, was awarded $250,000 in lump sum alimony from her husband, who had $4 million in property made separate by their prenuptial agreement.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A prenuptial agreement that waives property division but not alimony may lead to a substantial lump sum award  resembling property division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8A0582-F151-842F-EC5F-C8993661B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3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02A1-B90A-B8B6-1DEA-3ED8D664AE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/>
              <a:t>Gillenwater</a:t>
            </a:r>
            <a:r>
              <a:rPr lang="en-US" dirty="0"/>
              <a:t> v. </a:t>
            </a:r>
            <a:r>
              <a:rPr lang="en-US" dirty="0" err="1"/>
              <a:t>gillenwater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74D16-612B-6C43-6F7C-F86C982AF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Pre-2017: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 a cohabitant proved that their cohabitation was not accompanied by mutual financial support, the alimony terminated.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Gillenwater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Chancellors should use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Armstrong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factors to determine whether cohabitation affects the need for alimony.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alimony may be modified or terminated.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984DF-65C5-ADF3-A43E-C47C67D18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2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F656-1FDC-DD4B-6EF4-84FC267993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Cassel V. Cassel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94C2-A3E2-B73D-57C8-A1D0A77D1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Cheatham v. Cheatham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factors for awarding a homemaker spouse lump sum alimony prior to the adoption of equitable distribution.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decision used factors similar to those adopted in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Ferguson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division of assets.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Cassel v. Cassel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(Miss. June 20, 2024) the Mississippi Supreme Court held that the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Cheatham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factors should not be used for awarding lump sum alimony – courts should use the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Armstrong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alimony factors.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F3D24-38F8-EFD9-FC9A-BFB299688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Audio 6">
            <a:extLst>
              <a:ext uri="{FF2B5EF4-FFF2-40B4-BE49-F238E27FC236}">
                <a16:creationId xmlns:a16="http://schemas.microsoft.com/office/drawing/2014/main" id="{ED636886-FB2E-6971-16E2-747A82FE95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465"/>
    </mc:Choice>
    <mc:Fallback xmlns="">
      <p:transition spd="slow" advTm="123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72BC-0C9C-3674-F9D9-1281ED2F76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Daly v. </a:t>
            </a:r>
            <a:r>
              <a:rPr lang="en-US" dirty="0" err="1"/>
              <a:t>raines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1F94B-94CA-1980-CB01-0DAF19311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Mississippi had jurisdiction to modify a custody order even though the mother and father had moved. The child was living with the maternal grandparents in Mississippi after the mother took her to Florida for eight months.</a:t>
            </a:r>
          </a:p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Under the UCCJEA, temporary absences do not alter a child’s home state.</a:t>
            </a:r>
          </a:p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If the child has no home state, a state with significant connections to the action may take jurisdiction.</a:t>
            </a:r>
          </a:p>
        </p:txBody>
      </p:sp>
    </p:spTree>
    <p:extLst>
      <p:ext uri="{BB962C8B-B14F-4D97-AF65-F5344CB8AC3E}">
        <p14:creationId xmlns:p14="http://schemas.microsoft.com/office/powerpoint/2010/main" val="357135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1837ED-7F90-4C66-A917-FA5276F78B9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Temporary custody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B08412-E612-CAB5-6DA4-BB54130A2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temporary custody order may become a de facto permanent order, requiring the noncustodial parent to prove a material, adverse change in circumstances.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Hendrix v. Whit: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out-of-court custody agreement cannot be converted to a de facto permanent order.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Thirteen months is too short a time to convert a temporary order to a permanent order.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14EC3-929F-7C81-B08E-5E7C3B70C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14ECD8-7BAD-2886-7BD7-5AB5059C96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Joint Parental decision-making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789D4E-EAC8-65E5-1936-88BF2B90B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Litton: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Parents’ agreement that a father would be a tie-breaker for extracurricular activities  included camp – it was described as extracurricular and was not excluded.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chancellor may override a tie-breaker parent’s decision if they find that the decision was not in the child’s best interest.</a:t>
            </a:r>
          </a:p>
          <a:p>
            <a:pPr marL="0" indent="0">
              <a:buNone/>
            </a:pP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Hills: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joint legal custodians cannot agree, the court will usually assign decision-making to the custodial parent.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9535E8-AB61-6ED0-A240-AB2C6B443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1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E34CA-90AC-6C04-EB5C-2EA49BC6AD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Adverse impact on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3B169-7ACF-1F9D-1F96-1FE026F1B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requires the noncustodial parent to prove a material change in the custodial parent’s home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that has adversely impacted the child.</a:t>
            </a:r>
          </a:p>
          <a:p>
            <a:pPr marL="0" indent="0">
              <a:buNone/>
            </a:pP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It is hard to predict whether a chancellor will find adverse impact when a child has been exposed to adverse circumstances but appears to be thriving.</a:t>
            </a:r>
          </a:p>
        </p:txBody>
      </p:sp>
    </p:spTree>
    <p:extLst>
      <p:ext uri="{BB962C8B-B14F-4D97-AF65-F5344CB8AC3E}">
        <p14:creationId xmlns:p14="http://schemas.microsoft.com/office/powerpoint/2010/main" val="94966101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ing Premarital Agreement FINAL" id="{AFF9FCB1-9515-1447-8917-E4BD1B751E37}" vid="{6D18D8E4-83A5-8545-A73B-5777CC680C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Jack wms 3</Template>
  <TotalTime>1301</TotalTime>
  <Words>1159</Words>
  <Application>Microsoft Macintosh PowerPoint</Application>
  <PresentationFormat>Widescreen</PresentationFormat>
  <Paragraphs>85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Gill Sans MT</vt:lpstr>
      <vt:lpstr>Times</vt:lpstr>
      <vt:lpstr>Times New Roman</vt:lpstr>
      <vt:lpstr>Parcel</vt:lpstr>
      <vt:lpstr>Family law update part 2</vt:lpstr>
      <vt:lpstr>Whittington v. Whittington</vt:lpstr>
      <vt:lpstr>Gussio v. Gussio</vt:lpstr>
      <vt:lpstr>Gillenwater v. gillenwater</vt:lpstr>
      <vt:lpstr>Cassel V. Cassel</vt:lpstr>
      <vt:lpstr>Daly v. raines</vt:lpstr>
      <vt:lpstr>Temporary custody</vt:lpstr>
      <vt:lpstr>Joint Parental decision-making</vt:lpstr>
      <vt:lpstr>Adverse impact on child</vt:lpstr>
      <vt:lpstr>When is relocation a material adverse change?</vt:lpstr>
      <vt:lpstr>Scott v. Boudreau</vt:lpstr>
      <vt:lpstr>Moreland v. moreland</vt:lpstr>
      <vt:lpstr>Daily v. Raines</vt:lpstr>
      <vt:lpstr>Chancellor extension of support</vt:lpstr>
      <vt:lpstr>Parents’ limitation of support</vt:lpstr>
      <vt:lpstr>Parents’ extension of support</vt:lpstr>
      <vt:lpstr>Support prior to petition</vt:lpstr>
      <vt:lpstr>Mcphail v. mcphail</vt:lpstr>
      <vt:lpstr>Posthumous conception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law update part two</dc:title>
  <dc:creator>Debbie Bell</dc:creator>
  <cp:lastModifiedBy>Debbie Bell</cp:lastModifiedBy>
  <cp:revision>4</cp:revision>
  <dcterms:created xsi:type="dcterms:W3CDTF">2024-06-30T21:04:47Z</dcterms:created>
  <dcterms:modified xsi:type="dcterms:W3CDTF">2024-07-07T00:19:41Z</dcterms:modified>
</cp:coreProperties>
</file>