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2"/>
  </p:notesMasterIdLst>
  <p:sldIdLst>
    <p:sldId id="268" r:id="rId2"/>
    <p:sldId id="269" r:id="rId3"/>
    <p:sldId id="270" r:id="rId4"/>
    <p:sldId id="271" r:id="rId5"/>
    <p:sldId id="272" r:id="rId6"/>
    <p:sldId id="273" r:id="rId7"/>
    <p:sldId id="274" r:id="rId8"/>
    <p:sldId id="275" r:id="rId9"/>
    <p:sldId id="276" r:id="rId10"/>
    <p:sldId id="266" r:id="rId11"/>
    <p:sldId id="257" r:id="rId12"/>
    <p:sldId id="258" r:id="rId13"/>
    <p:sldId id="262" r:id="rId14"/>
    <p:sldId id="265" r:id="rId15"/>
    <p:sldId id="264" r:id="rId16"/>
    <p:sldId id="287" r:id="rId17"/>
    <p:sldId id="259" r:id="rId18"/>
    <p:sldId id="260" r:id="rId19"/>
    <p:sldId id="261" r:id="rId20"/>
    <p:sldId id="288" r:id="rId21"/>
    <p:sldId id="290" r:id="rId22"/>
    <p:sldId id="279" r:id="rId23"/>
    <p:sldId id="280" r:id="rId24"/>
    <p:sldId id="286" r:id="rId25"/>
    <p:sldId id="282" r:id="rId26"/>
    <p:sldId id="277" r:id="rId27"/>
    <p:sldId id="278" r:id="rId28"/>
    <p:sldId id="283" r:id="rId29"/>
    <p:sldId id="284" r:id="rId30"/>
    <p:sldId id="291"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15"/>
    <p:restoredTop sz="94689"/>
  </p:normalViewPr>
  <p:slideViewPr>
    <p:cSldViewPr snapToGrid="0">
      <p:cViewPr varScale="1">
        <p:scale>
          <a:sx n="88" d="100"/>
          <a:sy n="88" d="100"/>
        </p:scale>
        <p:origin x="200" y="6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D6AEE2-FDDF-A945-9618-AF409E47E2DE}" type="datetimeFigureOut">
              <a:rPr lang="en-US" smtClean="0"/>
              <a:t>7/6/24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9953FF-68AF-BA48-B001-BCE02C25A67B}" type="slidenum">
              <a:rPr lang="en-US" smtClean="0"/>
              <a:t>‹#›</a:t>
            </a:fld>
            <a:endParaRPr lang="en-US" dirty="0"/>
          </a:p>
        </p:txBody>
      </p:sp>
    </p:spTree>
    <p:extLst>
      <p:ext uri="{BB962C8B-B14F-4D97-AF65-F5344CB8AC3E}">
        <p14:creationId xmlns:p14="http://schemas.microsoft.com/office/powerpoint/2010/main" val="20315165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69953FF-68AF-BA48-B001-BCE02C25A67B}" type="slidenum">
              <a:rPr lang="en-US" smtClean="0"/>
              <a:t>14</a:t>
            </a:fld>
            <a:endParaRPr lang="en-US" dirty="0"/>
          </a:p>
        </p:txBody>
      </p:sp>
    </p:spTree>
    <p:extLst>
      <p:ext uri="{BB962C8B-B14F-4D97-AF65-F5344CB8AC3E}">
        <p14:creationId xmlns:p14="http://schemas.microsoft.com/office/powerpoint/2010/main" val="316069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69953FF-68AF-BA48-B001-BCE02C25A67B}" type="slidenum">
              <a:rPr lang="en-US" smtClean="0"/>
              <a:t>15</a:t>
            </a:fld>
            <a:endParaRPr lang="en-US" dirty="0"/>
          </a:p>
        </p:txBody>
      </p:sp>
    </p:spTree>
    <p:extLst>
      <p:ext uri="{BB962C8B-B14F-4D97-AF65-F5344CB8AC3E}">
        <p14:creationId xmlns:p14="http://schemas.microsoft.com/office/powerpoint/2010/main" val="18851180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B8339281-CAF6-0B41-94CF-2D17687A9AC4}" type="datetimeFigureOut">
              <a:rPr lang="en-US" smtClean="0"/>
              <a:t>7/6/24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01E3828-9FB0-5743-8FE7-9EAFF92FFEB4}" type="slidenum">
              <a:rPr lang="en-US" smtClean="0"/>
              <a:t>‹#›</a:t>
            </a:fld>
            <a:endParaRPr lang="en-US" dirty="0"/>
          </a:p>
        </p:txBody>
      </p:sp>
    </p:spTree>
    <p:extLst>
      <p:ext uri="{BB962C8B-B14F-4D97-AF65-F5344CB8AC3E}">
        <p14:creationId xmlns:p14="http://schemas.microsoft.com/office/powerpoint/2010/main" val="395256790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8339281-CAF6-0B41-94CF-2D17687A9AC4}" type="datetimeFigureOut">
              <a:rPr lang="en-US" smtClean="0"/>
              <a:t>7/6/24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1E3828-9FB0-5743-8FE7-9EAFF92FFEB4}" type="slidenum">
              <a:rPr lang="en-US" smtClean="0"/>
              <a:t>‹#›</a:t>
            </a:fld>
            <a:endParaRPr lang="en-US" dirty="0"/>
          </a:p>
        </p:txBody>
      </p:sp>
    </p:spTree>
    <p:extLst>
      <p:ext uri="{BB962C8B-B14F-4D97-AF65-F5344CB8AC3E}">
        <p14:creationId xmlns:p14="http://schemas.microsoft.com/office/powerpoint/2010/main" val="3973691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8339281-CAF6-0B41-94CF-2D17687A9AC4}" type="datetimeFigureOut">
              <a:rPr lang="en-US" smtClean="0"/>
              <a:t>7/6/24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1E3828-9FB0-5743-8FE7-9EAFF92FFEB4}" type="slidenum">
              <a:rPr lang="en-US" smtClean="0"/>
              <a:t>‹#›</a:t>
            </a:fld>
            <a:endParaRPr lang="en-US" dirty="0"/>
          </a:p>
        </p:txBody>
      </p:sp>
    </p:spTree>
    <p:extLst>
      <p:ext uri="{BB962C8B-B14F-4D97-AF65-F5344CB8AC3E}">
        <p14:creationId xmlns:p14="http://schemas.microsoft.com/office/powerpoint/2010/main" val="1579624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8339281-CAF6-0B41-94CF-2D17687A9AC4}" type="datetimeFigureOut">
              <a:rPr lang="en-US" smtClean="0"/>
              <a:t>7/6/24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01E3828-9FB0-5743-8FE7-9EAFF92FFEB4}" type="slidenum">
              <a:rPr lang="en-US" smtClean="0"/>
              <a:t>‹#›</a:t>
            </a:fld>
            <a:endParaRPr lang="en-US" dirty="0"/>
          </a:p>
        </p:txBody>
      </p:sp>
    </p:spTree>
    <p:extLst>
      <p:ext uri="{BB962C8B-B14F-4D97-AF65-F5344CB8AC3E}">
        <p14:creationId xmlns:p14="http://schemas.microsoft.com/office/powerpoint/2010/main" val="3712627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B8339281-CAF6-0B41-94CF-2D17687A9AC4}" type="datetimeFigureOut">
              <a:rPr lang="en-US" smtClean="0"/>
              <a:t>7/6/24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01E3828-9FB0-5743-8FE7-9EAFF92FFEB4}" type="slidenum">
              <a:rPr lang="en-US" smtClean="0"/>
              <a:t>‹#›</a:t>
            </a:fld>
            <a:endParaRPr lang="en-US" dirty="0"/>
          </a:p>
        </p:txBody>
      </p:sp>
    </p:spTree>
    <p:extLst>
      <p:ext uri="{BB962C8B-B14F-4D97-AF65-F5344CB8AC3E}">
        <p14:creationId xmlns:p14="http://schemas.microsoft.com/office/powerpoint/2010/main" val="307914164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B8339281-CAF6-0B41-94CF-2D17687A9AC4}" type="datetimeFigureOut">
              <a:rPr lang="en-US" smtClean="0"/>
              <a:t>7/6/24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B01E3828-9FB0-5743-8FE7-9EAFF92FFEB4}" type="slidenum">
              <a:rPr lang="en-US" smtClean="0"/>
              <a:t>‹#›</a:t>
            </a:fld>
            <a:endParaRPr lang="en-US" dirty="0"/>
          </a:p>
        </p:txBody>
      </p:sp>
    </p:spTree>
    <p:extLst>
      <p:ext uri="{BB962C8B-B14F-4D97-AF65-F5344CB8AC3E}">
        <p14:creationId xmlns:p14="http://schemas.microsoft.com/office/powerpoint/2010/main" val="2696801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B8339281-CAF6-0B41-94CF-2D17687A9AC4}" type="datetimeFigureOut">
              <a:rPr lang="en-US" smtClean="0"/>
              <a:t>7/6/24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01E3828-9FB0-5743-8FE7-9EAFF92FFEB4}" type="slidenum">
              <a:rPr lang="en-US" smtClean="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335687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8339281-CAF6-0B41-94CF-2D17687A9AC4}" type="datetimeFigureOut">
              <a:rPr lang="en-US" smtClean="0"/>
              <a:t>7/6/24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01E3828-9FB0-5743-8FE7-9EAFF92FFEB4}" type="slidenum">
              <a:rPr lang="en-US" smtClean="0"/>
              <a:t>‹#›</a:t>
            </a:fld>
            <a:endParaRPr lang="en-US" dirty="0"/>
          </a:p>
        </p:txBody>
      </p:sp>
    </p:spTree>
    <p:extLst>
      <p:ext uri="{BB962C8B-B14F-4D97-AF65-F5344CB8AC3E}">
        <p14:creationId xmlns:p14="http://schemas.microsoft.com/office/powerpoint/2010/main" val="3172719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339281-CAF6-0B41-94CF-2D17687A9AC4}" type="datetimeFigureOut">
              <a:rPr lang="en-US" smtClean="0"/>
              <a:t>7/6/24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01E3828-9FB0-5743-8FE7-9EAFF92FFEB4}" type="slidenum">
              <a:rPr lang="en-US" smtClean="0"/>
              <a:t>‹#›</a:t>
            </a:fld>
            <a:endParaRPr lang="en-US" dirty="0"/>
          </a:p>
        </p:txBody>
      </p:sp>
    </p:spTree>
    <p:extLst>
      <p:ext uri="{BB962C8B-B14F-4D97-AF65-F5344CB8AC3E}">
        <p14:creationId xmlns:p14="http://schemas.microsoft.com/office/powerpoint/2010/main" val="1688336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B8339281-CAF6-0B41-94CF-2D17687A9AC4}" type="datetimeFigureOut">
              <a:rPr lang="en-US" smtClean="0"/>
              <a:t>7/6/24</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B01E3828-9FB0-5743-8FE7-9EAFF92FFEB4}" type="slidenum">
              <a:rPr lang="en-US" smtClean="0"/>
              <a:t>‹#›</a:t>
            </a:fld>
            <a:endParaRPr lang="en-US" dirty="0"/>
          </a:p>
        </p:txBody>
      </p:sp>
    </p:spTree>
    <p:extLst>
      <p:ext uri="{BB962C8B-B14F-4D97-AF65-F5344CB8AC3E}">
        <p14:creationId xmlns:p14="http://schemas.microsoft.com/office/powerpoint/2010/main" val="1264198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B8339281-CAF6-0B41-94CF-2D17687A9AC4}" type="datetimeFigureOut">
              <a:rPr lang="en-US" smtClean="0"/>
              <a:t>7/6/24</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B01E3828-9FB0-5743-8FE7-9EAFF92FFEB4}" type="slidenum">
              <a:rPr lang="en-US" smtClean="0"/>
              <a:t>‹#›</a:t>
            </a:fld>
            <a:endParaRPr lang="en-US" dirty="0"/>
          </a:p>
        </p:txBody>
      </p:sp>
    </p:spTree>
    <p:extLst>
      <p:ext uri="{BB962C8B-B14F-4D97-AF65-F5344CB8AC3E}">
        <p14:creationId xmlns:p14="http://schemas.microsoft.com/office/powerpoint/2010/main" val="7732067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B8339281-CAF6-0B41-94CF-2D17687A9AC4}" type="datetimeFigureOut">
              <a:rPr lang="en-US" smtClean="0"/>
              <a:t>7/6/24</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B01E3828-9FB0-5743-8FE7-9EAFF92FFEB4}" type="slidenum">
              <a:rPr lang="en-US" smtClean="0"/>
              <a:t>‹#›</a:t>
            </a:fld>
            <a:endParaRPr lang="en-US" dirty="0"/>
          </a:p>
        </p:txBody>
      </p:sp>
    </p:spTree>
    <p:extLst>
      <p:ext uri="{BB962C8B-B14F-4D97-AF65-F5344CB8AC3E}">
        <p14:creationId xmlns:p14="http://schemas.microsoft.com/office/powerpoint/2010/main" val="14846777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lumMod val="8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0F045-5F79-6A0F-5816-86A460280078}"/>
              </a:ext>
            </a:extLst>
          </p:cNvPr>
          <p:cNvSpPr>
            <a:spLocks noGrp="1"/>
          </p:cNvSpPr>
          <p:nvPr>
            <p:ph type="ctrTitle"/>
          </p:nvPr>
        </p:nvSpPr>
        <p:spPr>
          <a:solidFill>
            <a:srgbClr val="FFC000"/>
          </a:solidFill>
        </p:spPr>
        <p:txBody>
          <a:bodyPr/>
          <a:lstStyle/>
          <a:p>
            <a:r>
              <a:rPr lang="en-US" dirty="0"/>
              <a:t>Nonparent Visitation</a:t>
            </a:r>
          </a:p>
        </p:txBody>
      </p:sp>
      <p:sp>
        <p:nvSpPr>
          <p:cNvPr id="3" name="Subtitle 2">
            <a:extLst>
              <a:ext uri="{FF2B5EF4-FFF2-40B4-BE49-F238E27FC236}">
                <a16:creationId xmlns:a16="http://schemas.microsoft.com/office/drawing/2014/main" id="{65C7F4F9-1E92-47A4-B7C7-5397C0B635B4}"/>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5963100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868C3C3-8392-E968-17D2-B94BAF05586C}"/>
              </a:ext>
            </a:extLst>
          </p:cNvPr>
          <p:cNvSpPr>
            <a:spLocks noGrp="1"/>
          </p:cNvSpPr>
          <p:nvPr>
            <p:ph type="title"/>
          </p:nvPr>
        </p:nvSpPr>
        <p:spPr>
          <a:solidFill>
            <a:srgbClr val="FFC000"/>
          </a:solidFill>
        </p:spPr>
        <p:txBody>
          <a:bodyPr/>
          <a:lstStyle/>
          <a:p>
            <a:r>
              <a:rPr lang="en-US" dirty="0"/>
              <a:t>Attorneys’ fees</a:t>
            </a:r>
          </a:p>
        </p:txBody>
      </p:sp>
      <p:sp>
        <p:nvSpPr>
          <p:cNvPr id="5" name="Content Placeholder 4">
            <a:extLst>
              <a:ext uri="{FF2B5EF4-FFF2-40B4-BE49-F238E27FC236}">
                <a16:creationId xmlns:a16="http://schemas.microsoft.com/office/drawing/2014/main" id="{5A088CF6-E08F-88E9-0904-B3478ECC8D9F}"/>
              </a:ext>
            </a:extLst>
          </p:cNvPr>
          <p:cNvSpPr>
            <a:spLocks noGrp="1"/>
          </p:cNvSpPr>
          <p:nvPr>
            <p:ph idx="1"/>
          </p:nvPr>
        </p:nvSpPr>
        <p:spPr/>
        <p:txBody>
          <a:bodyPr>
            <a:noAutofit/>
          </a:bodyPr>
          <a:lstStyle/>
          <a:p>
            <a:pPr marL="0" indent="0">
              <a:buNone/>
            </a:pPr>
            <a:r>
              <a:rPr lang="en-US" sz="2200" dirty="0">
                <a:effectLst/>
                <a:latin typeface="Times New Roman" panose="02020603050405020304" pitchFamily="18" charset="0"/>
                <a:ea typeface="Aptos" panose="020B0004020202020204" pitchFamily="34" charset="0"/>
                <a:cs typeface="Times New Roman" panose="02020603050405020304" pitchFamily="18" charset="0"/>
              </a:rPr>
              <a:t>Subsection (4) of the grandparent visitation statute applies only in Type 2 visitation.</a:t>
            </a:r>
            <a:r>
              <a:rPr lang="en-US" sz="2200" dirty="0">
                <a:effectLst/>
                <a:latin typeface="Times New Roman" panose="02020603050405020304" pitchFamily="18" charset="0"/>
                <a:cs typeface="Times New Roman" panose="02020603050405020304" pitchFamily="18" charset="0"/>
              </a:rPr>
              <a:t> </a:t>
            </a:r>
            <a:r>
              <a:rPr lang="en-US" sz="2200" i="1" dirty="0">
                <a:effectLst/>
                <a:latin typeface="Times New Roman" panose="02020603050405020304" pitchFamily="18" charset="0"/>
                <a:ea typeface="Aptos" panose="020B0004020202020204" pitchFamily="34" charset="0"/>
                <a:cs typeface="Times New Roman" panose="02020603050405020304" pitchFamily="18" charset="0"/>
              </a:rPr>
              <a:t>Battise v. Aucoin,</a:t>
            </a:r>
            <a:r>
              <a:rPr lang="en-US" sz="2200" dirty="0">
                <a:effectLst/>
                <a:latin typeface="Times New Roman" panose="02020603050405020304" pitchFamily="18" charset="0"/>
                <a:ea typeface="Aptos" panose="020B0004020202020204" pitchFamily="34" charset="0"/>
                <a:cs typeface="Times New Roman" panose="02020603050405020304" pitchFamily="18" charset="0"/>
              </a:rPr>
              <a:t> 311 So. 3d 588, 590-92 (Miss. 2021).</a:t>
            </a:r>
          </a:p>
          <a:p>
            <a:pPr marL="0" indent="0">
              <a:buNone/>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(4) </a:t>
            </a:r>
            <a:r>
              <a:rPr lang="en-US" sz="22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Any petition for visitation rights under subsection (2) </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of this section shall be filed in the county where an order of custody as to the child has previously been entered. . . . . </a:t>
            </a:r>
            <a:r>
              <a:rPr lang="en-US" sz="22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Upon a showing of financial hardship for the parents, the court shall . . .  direct the grandparents to pay reasonable attorney's fees to the parent or parents</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 . . . without regard to the outcome of the petition.</a:t>
            </a:r>
            <a:endParaRPr lang="en-US" sz="2200" dirty="0">
              <a:effectLst/>
              <a:latin typeface="Times New Roman" panose="02020603050405020304" pitchFamily="18" charset="0"/>
              <a:ea typeface="Aptos" panose="020B0004020202020204" pitchFamily="34" charset="0"/>
              <a:cs typeface="Times New Roman" panose="02020603050405020304" pitchFamily="18" charset="0"/>
            </a:endParaRPr>
          </a:p>
          <a:p>
            <a:pPr marL="0" indent="0">
              <a:buNone/>
            </a:pPr>
            <a:r>
              <a:rPr lang="en-US" sz="2200" dirty="0">
                <a:effectLst/>
                <a:latin typeface="Times New Roman" panose="02020603050405020304" pitchFamily="18" charset="0"/>
                <a:cs typeface="Times New Roman" panose="02020603050405020304" pitchFamily="18" charset="0"/>
              </a:rPr>
              <a:t> </a:t>
            </a:r>
            <a:endParaRPr lang="en-US" sz="2200" i="1" dirty="0">
              <a:latin typeface="Times New Roman" panose="02020603050405020304" pitchFamily="18" charset="0"/>
              <a:cs typeface="Times New Roman" panose="02020603050405020304" pitchFamily="18" charset="0"/>
            </a:endParaRPr>
          </a:p>
        </p:txBody>
      </p:sp>
      <p:sp>
        <p:nvSpPr>
          <p:cNvPr id="6" name="Text Placeholder 5">
            <a:extLst>
              <a:ext uri="{FF2B5EF4-FFF2-40B4-BE49-F238E27FC236}">
                <a16:creationId xmlns:a16="http://schemas.microsoft.com/office/drawing/2014/main" id="{37044B94-C157-DA5B-4E68-AB939D1373BF}"/>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1409019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8CE1D6A-1D39-A31A-3DDB-A8ECC4E5D086}"/>
              </a:ext>
            </a:extLst>
          </p:cNvPr>
          <p:cNvSpPr>
            <a:spLocks noGrp="1"/>
          </p:cNvSpPr>
          <p:nvPr>
            <p:ph type="title"/>
          </p:nvPr>
        </p:nvSpPr>
        <p:spPr>
          <a:solidFill>
            <a:srgbClr val="FFC000"/>
          </a:solidFill>
        </p:spPr>
        <p:txBody>
          <a:bodyPr/>
          <a:lstStyle/>
          <a:p>
            <a:r>
              <a:rPr lang="en-US" dirty="0"/>
              <a:t>Visitation for other nonparents</a:t>
            </a:r>
          </a:p>
        </p:txBody>
      </p:sp>
      <p:sp>
        <p:nvSpPr>
          <p:cNvPr id="5" name="Content Placeholder 4">
            <a:extLst>
              <a:ext uri="{FF2B5EF4-FFF2-40B4-BE49-F238E27FC236}">
                <a16:creationId xmlns:a16="http://schemas.microsoft.com/office/drawing/2014/main" id="{6BB3631D-CB4A-52F6-F40C-655C2AE1A447}"/>
              </a:ext>
            </a:extLst>
          </p:cNvPr>
          <p:cNvSpPr>
            <a:spLocks noGrp="1"/>
          </p:cNvSpPr>
          <p:nvPr>
            <p:ph idx="1"/>
          </p:nvPr>
        </p:nvSpPr>
        <p:spPr/>
        <p:txBody>
          <a:bodyPr>
            <a:normAutofit/>
          </a:bodyPr>
          <a:lstStyle/>
          <a:p>
            <a:pPr marL="0" indent="0">
              <a:buNone/>
            </a:pPr>
            <a:r>
              <a:rPr lang="en-US" sz="2400" dirty="0">
                <a:latin typeface="Times New Roman" panose="02020603050405020304" pitchFamily="18" charset="0"/>
                <a:cs typeface="Times New Roman" panose="02020603050405020304" pitchFamily="18" charset="0"/>
              </a:rPr>
              <a:t>Prior to </a:t>
            </a:r>
            <a:r>
              <a:rPr lang="en-US" sz="2400" i="1" dirty="0">
                <a:latin typeface="Times New Roman" panose="02020603050405020304" pitchFamily="18" charset="0"/>
                <a:cs typeface="Times New Roman" panose="02020603050405020304" pitchFamily="18" charset="0"/>
              </a:rPr>
              <a:t>Brownlee</a:t>
            </a:r>
            <a:r>
              <a:rPr lang="en-US" sz="2400" dirty="0">
                <a:latin typeface="Times New Roman" panose="02020603050405020304" pitchFamily="18" charset="0"/>
                <a:cs typeface="Times New Roman" panose="02020603050405020304" pitchFamily="18" charset="0"/>
              </a:rPr>
              <a:t>, nonparent visitation appeared to be limited to</a:t>
            </a:r>
          </a:p>
          <a:p>
            <a:pPr marL="0" indent="0">
              <a:buNone/>
            </a:pPr>
            <a:endParaRPr lang="en-US" sz="2400" dirty="0">
              <a:latin typeface="Times New Roman" panose="02020603050405020304" pitchFamily="18" charset="0"/>
              <a:cs typeface="Times New Roman" panose="02020603050405020304" pitchFamily="18" charset="0"/>
            </a:endParaRPr>
          </a:p>
          <a:p>
            <a:pPr>
              <a:buFontTx/>
              <a:buChar char="-"/>
            </a:pPr>
            <a:r>
              <a:rPr lang="en-US" sz="2400" dirty="0">
                <a:latin typeface="Times New Roman" panose="02020603050405020304" pitchFamily="18" charset="0"/>
                <a:cs typeface="Times New Roman" panose="02020603050405020304" pitchFamily="18" charset="0"/>
              </a:rPr>
              <a:t>Grandparents (by statute)</a:t>
            </a:r>
          </a:p>
          <a:p>
            <a:pPr>
              <a:buFontTx/>
              <a:buChar char="-"/>
            </a:pPr>
            <a:r>
              <a:rPr lang="en-US" sz="2400" dirty="0">
                <a:latin typeface="Times New Roman" panose="02020603050405020304" pitchFamily="18" charset="0"/>
                <a:cs typeface="Times New Roman" panose="02020603050405020304" pitchFamily="18" charset="0"/>
              </a:rPr>
              <a:t>Legal fathers who learned they were not biological fathers (based on acting </a:t>
            </a:r>
            <a:r>
              <a:rPr lang="en-US" sz="2400" i="1" dirty="0">
                <a:latin typeface="Times New Roman" panose="02020603050405020304" pitchFamily="18" charset="0"/>
                <a:cs typeface="Times New Roman" panose="02020603050405020304" pitchFamily="18" charset="0"/>
              </a:rPr>
              <a:t>in loco parentis</a:t>
            </a:r>
            <a:r>
              <a:rPr lang="en-US" sz="2400" dirty="0">
                <a:latin typeface="Times New Roman" panose="02020603050405020304" pitchFamily="18" charset="0"/>
                <a:cs typeface="Times New Roman" panose="02020603050405020304" pitchFamily="18" charset="0"/>
              </a:rPr>
              <a:t>)</a:t>
            </a:r>
          </a:p>
          <a:p>
            <a:pPr>
              <a:buFontTx/>
              <a:buChar char="-"/>
            </a:pPr>
            <a:r>
              <a:rPr lang="en-US" sz="2400" dirty="0">
                <a:latin typeface="Times New Roman" panose="02020603050405020304" pitchFamily="18" charset="0"/>
                <a:cs typeface="Times New Roman" panose="02020603050405020304" pitchFamily="18" charset="0"/>
              </a:rPr>
              <a:t>Nonparents who agreed to be a coparent with a biological mother through IVF with anonymous donor sperm (under the equitable parenthood doctrine)</a:t>
            </a:r>
          </a:p>
        </p:txBody>
      </p:sp>
      <p:sp>
        <p:nvSpPr>
          <p:cNvPr id="6" name="Text Placeholder 5">
            <a:extLst>
              <a:ext uri="{FF2B5EF4-FFF2-40B4-BE49-F238E27FC236}">
                <a16:creationId xmlns:a16="http://schemas.microsoft.com/office/drawing/2014/main" id="{D0446C60-6100-7728-F891-B446BC3292DD}"/>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6269218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F6EC805-BBD4-74A4-CC70-E70F35EFBE17}"/>
              </a:ext>
            </a:extLst>
          </p:cNvPr>
          <p:cNvSpPr>
            <a:spLocks noGrp="1"/>
          </p:cNvSpPr>
          <p:nvPr>
            <p:ph type="title"/>
          </p:nvPr>
        </p:nvSpPr>
        <p:spPr>
          <a:xfrm>
            <a:off x="2231136" y="1117973"/>
            <a:ext cx="7729728" cy="1188720"/>
          </a:xfrm>
          <a:solidFill>
            <a:schemeClr val="tx2">
              <a:lumMod val="60000"/>
              <a:lumOff val="40000"/>
            </a:schemeClr>
          </a:solidFill>
        </p:spPr>
        <p:txBody>
          <a:bodyPr/>
          <a:lstStyle/>
          <a:p>
            <a:r>
              <a:rPr lang="en-US" dirty="0"/>
              <a:t>Natural parent presumption</a:t>
            </a:r>
          </a:p>
        </p:txBody>
      </p:sp>
      <p:sp>
        <p:nvSpPr>
          <p:cNvPr id="7" name="Content Placeholder 6">
            <a:extLst>
              <a:ext uri="{FF2B5EF4-FFF2-40B4-BE49-F238E27FC236}">
                <a16:creationId xmlns:a16="http://schemas.microsoft.com/office/drawing/2014/main" id="{A6325379-DEAF-4E97-BCDD-274F289EEEFF}"/>
              </a:ext>
            </a:extLst>
          </p:cNvPr>
          <p:cNvSpPr>
            <a:spLocks noGrp="1"/>
          </p:cNvSpPr>
          <p:nvPr>
            <p:ph idx="1"/>
          </p:nvPr>
        </p:nvSpPr>
        <p:spPr/>
        <p:txBody>
          <a:bodyPr>
            <a:normAutofit/>
          </a:bodyPr>
          <a:lstStyle/>
          <a:p>
            <a:pPr marL="0" indent="0">
              <a:buNone/>
            </a:pPr>
            <a:r>
              <a:rPr lang="en-US" sz="2400" b="1" i="1" dirty="0">
                <a:latin typeface="Times New Roman" panose="02020603050405020304" pitchFamily="18" charset="0"/>
                <a:cs typeface="Times New Roman" panose="02020603050405020304" pitchFamily="18" charset="0"/>
              </a:rPr>
              <a:t>Traditional rule:  </a:t>
            </a:r>
            <a:r>
              <a:rPr lang="en-US" sz="2400" dirty="0">
                <a:latin typeface="Times New Roman" panose="02020603050405020304" pitchFamily="18" charset="0"/>
                <a:cs typeface="Times New Roman" panose="02020603050405020304" pitchFamily="18" charset="0"/>
              </a:rPr>
              <a:t>In order to gain custody a nonparent must overcome the natural parent presumption by proving that the parent</a:t>
            </a:r>
          </a:p>
          <a:p>
            <a:pPr>
              <a:buFontTx/>
              <a:buChar char="-"/>
            </a:pPr>
            <a:r>
              <a:rPr lang="en-US" sz="2400" dirty="0">
                <a:latin typeface="Times New Roman" panose="02020603050405020304" pitchFamily="18" charset="0"/>
                <a:cs typeface="Times New Roman" panose="02020603050405020304" pitchFamily="18" charset="0"/>
              </a:rPr>
              <a:t>Abandoned the child.</a:t>
            </a:r>
          </a:p>
          <a:p>
            <a:pPr>
              <a:buFontTx/>
              <a:buChar char="-"/>
            </a:pPr>
            <a:r>
              <a:rPr lang="en-US" sz="2400" dirty="0">
                <a:latin typeface="Times New Roman" panose="02020603050405020304" pitchFamily="18" charset="0"/>
                <a:cs typeface="Times New Roman" panose="02020603050405020304" pitchFamily="18" charset="0"/>
              </a:rPr>
              <a:t>Deserted the child, or </a:t>
            </a:r>
          </a:p>
          <a:p>
            <a:pPr>
              <a:buFontTx/>
              <a:buChar char="-"/>
            </a:pPr>
            <a:r>
              <a:rPr lang="en-US" sz="2400" dirty="0">
                <a:latin typeface="Times New Roman" panose="02020603050405020304" pitchFamily="18" charset="0"/>
                <a:cs typeface="Times New Roman" panose="02020603050405020304" pitchFamily="18" charset="0"/>
              </a:rPr>
              <a:t>Is unfit to have custody.</a:t>
            </a:r>
          </a:p>
        </p:txBody>
      </p:sp>
    </p:spTree>
    <p:extLst>
      <p:ext uri="{BB962C8B-B14F-4D97-AF65-F5344CB8AC3E}">
        <p14:creationId xmlns:p14="http://schemas.microsoft.com/office/powerpoint/2010/main" val="29899357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1227F8CE-84E8-8A00-A922-B4DC1644C40B}"/>
              </a:ext>
            </a:extLst>
          </p:cNvPr>
          <p:cNvSpPr>
            <a:spLocks noGrp="1"/>
          </p:cNvSpPr>
          <p:nvPr>
            <p:ph type="title"/>
          </p:nvPr>
        </p:nvSpPr>
        <p:spPr>
          <a:solidFill>
            <a:srgbClr val="FFC000"/>
          </a:solidFill>
        </p:spPr>
        <p:txBody>
          <a:bodyPr/>
          <a:lstStyle/>
          <a:p>
            <a:r>
              <a:rPr lang="en-US" i="1" dirty="0"/>
              <a:t>Griffith v. pell</a:t>
            </a:r>
          </a:p>
        </p:txBody>
      </p:sp>
      <p:sp>
        <p:nvSpPr>
          <p:cNvPr id="6" name="Content Placeholder 5">
            <a:extLst>
              <a:ext uri="{FF2B5EF4-FFF2-40B4-BE49-F238E27FC236}">
                <a16:creationId xmlns:a16="http://schemas.microsoft.com/office/drawing/2014/main" id="{34619206-0C7E-44D4-5EAD-AC6B4FCC0DC5}"/>
              </a:ext>
            </a:extLst>
          </p:cNvPr>
          <p:cNvSpPr>
            <a:spLocks noGrp="1"/>
          </p:cNvSpPr>
          <p:nvPr>
            <p:ph idx="1"/>
          </p:nvPr>
        </p:nvSpPr>
        <p:spPr/>
        <p:txBody>
          <a:bodyPr>
            <a:normAutofit/>
          </a:bodyPr>
          <a:lstStyle/>
          <a:p>
            <a:pPr marL="0" indent="0">
              <a:buNone/>
            </a:pPr>
            <a:r>
              <a:rPr lang="en-US" sz="2400" dirty="0">
                <a:latin typeface="Times New Roman" panose="02020603050405020304" pitchFamily="18" charset="0"/>
                <a:cs typeface="Times New Roman" panose="02020603050405020304" pitchFamily="18" charset="0"/>
              </a:rPr>
              <a:t>A legal father who learned during divorce that he was not his child’s biological father was awarded custody. Because he acted </a:t>
            </a:r>
            <a:r>
              <a:rPr lang="en-US" sz="2400" i="1" dirty="0">
                <a:latin typeface="Times New Roman" panose="02020603050405020304" pitchFamily="18" charset="0"/>
                <a:cs typeface="Times New Roman" panose="02020603050405020304" pitchFamily="18" charset="0"/>
              </a:rPr>
              <a:t>in loco parentis </a:t>
            </a:r>
            <a:r>
              <a:rPr lang="en-US" sz="2400" dirty="0">
                <a:latin typeface="Times New Roman" panose="02020603050405020304" pitchFamily="18" charset="0"/>
                <a:cs typeface="Times New Roman" panose="02020603050405020304" pitchFamily="18" charset="0"/>
              </a:rPr>
              <a:t>to the child, he was treated equally with the mother in the custody analysis. </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The supreme court emphasized that the biological father did not seek a relationship with the child. </a:t>
            </a:r>
          </a:p>
          <a:p>
            <a:pPr marL="0" indent="0">
              <a:buNone/>
            </a:pPr>
            <a:endParaRPr lang="en-US" sz="2400" dirty="0">
              <a:latin typeface="Gill Sans MT" panose="020B0502020104020203" pitchFamily="34" charset="77"/>
            </a:endParaRPr>
          </a:p>
        </p:txBody>
      </p:sp>
    </p:spTree>
    <p:extLst>
      <p:ext uri="{BB962C8B-B14F-4D97-AF65-F5344CB8AC3E}">
        <p14:creationId xmlns:p14="http://schemas.microsoft.com/office/powerpoint/2010/main" val="26585163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90DFA62-3EF4-1A4A-618B-0BC245DDD9CF}"/>
              </a:ext>
            </a:extLst>
          </p:cNvPr>
          <p:cNvSpPr>
            <a:spLocks noGrp="1"/>
          </p:cNvSpPr>
          <p:nvPr>
            <p:ph type="title"/>
          </p:nvPr>
        </p:nvSpPr>
        <p:spPr>
          <a:solidFill>
            <a:srgbClr val="FFC000"/>
          </a:solidFill>
        </p:spPr>
        <p:txBody>
          <a:bodyPr/>
          <a:lstStyle/>
          <a:p>
            <a:r>
              <a:rPr lang="en-US" i="1" dirty="0"/>
              <a:t>Smith v. Smith</a:t>
            </a:r>
          </a:p>
        </p:txBody>
      </p:sp>
      <p:sp>
        <p:nvSpPr>
          <p:cNvPr id="6" name="Content Placeholder 5">
            <a:extLst>
              <a:ext uri="{FF2B5EF4-FFF2-40B4-BE49-F238E27FC236}">
                <a16:creationId xmlns:a16="http://schemas.microsoft.com/office/drawing/2014/main" id="{78263B60-B743-3BBB-06E7-A9A332071A8D}"/>
              </a:ext>
            </a:extLst>
          </p:cNvPr>
          <p:cNvSpPr>
            <a:spLocks noGrp="1"/>
          </p:cNvSpPr>
          <p:nvPr>
            <p:ph idx="1"/>
          </p:nvPr>
        </p:nvSpPr>
        <p:spPr/>
        <p:txBody>
          <a:bodyPr>
            <a:noAutofit/>
          </a:bodyPr>
          <a:lstStyle/>
          <a:p>
            <a:pPr marL="0" indent="0">
              <a:buNone/>
            </a:pPr>
            <a:r>
              <a:rPr lang="en-US" sz="2400" b="0" i="1" u="none" strike="noStrike" dirty="0">
                <a:solidFill>
                  <a:srgbClr val="3D3D3D"/>
                </a:solidFill>
                <a:effectLst/>
                <a:latin typeface="Times New Roman" panose="02020603050405020304" pitchFamily="18" charset="0"/>
                <a:cs typeface="Times New Roman" panose="02020603050405020304" pitchFamily="18" charset="0"/>
              </a:rPr>
              <a:t>“In loco parentis</a:t>
            </a:r>
            <a:r>
              <a:rPr lang="en-US" sz="2400" b="0" i="0" u="none" strike="noStrike" dirty="0">
                <a:solidFill>
                  <a:srgbClr val="3D3D3D"/>
                </a:solidFill>
                <a:effectLst/>
                <a:latin typeface="Times New Roman" panose="02020603050405020304" pitchFamily="18" charset="0"/>
                <a:cs typeface="Times New Roman" panose="02020603050405020304" pitchFamily="18" charset="0"/>
              </a:rPr>
              <a:t> can—in very limited, unique situations—sometimes be used to help rebut the natural-parent presumption. </a:t>
            </a:r>
          </a:p>
          <a:p>
            <a:pPr marL="0" indent="0">
              <a:buNone/>
            </a:pPr>
            <a:r>
              <a:rPr lang="en-US" sz="2400" b="0" i="0" u="none" strike="noStrike" dirty="0">
                <a:solidFill>
                  <a:srgbClr val="3D3D3D"/>
                </a:solidFill>
                <a:effectLst/>
                <a:latin typeface="Times New Roman" panose="02020603050405020304" pitchFamily="18" charset="0"/>
                <a:cs typeface="Times New Roman" panose="02020603050405020304" pitchFamily="18" charset="0"/>
              </a:rPr>
              <a:t>(1) the husbands stood</a:t>
            </a:r>
            <a:r>
              <a:rPr lang="en-US" sz="2400" b="0" i="1" u="none" strike="noStrike" dirty="0">
                <a:solidFill>
                  <a:srgbClr val="3D3D3D"/>
                </a:solidFill>
                <a:effectLst/>
                <a:latin typeface="Times New Roman" panose="02020603050405020304" pitchFamily="18" charset="0"/>
                <a:cs typeface="Times New Roman" panose="02020603050405020304" pitchFamily="18" charset="0"/>
              </a:rPr>
              <a:t> in loco parentis; </a:t>
            </a:r>
          </a:p>
          <a:p>
            <a:pPr marL="0" indent="0">
              <a:buNone/>
            </a:pPr>
            <a:r>
              <a:rPr lang="en-US" sz="2400" b="0" i="0" u="none" strike="noStrike" dirty="0">
                <a:solidFill>
                  <a:srgbClr val="3D3D3D"/>
                </a:solidFill>
                <a:effectLst/>
                <a:latin typeface="Times New Roman" panose="02020603050405020304" pitchFamily="18" charset="0"/>
                <a:cs typeface="Times New Roman" panose="02020603050405020304" pitchFamily="18" charset="0"/>
              </a:rPr>
              <a:t>(2) they had supported, cared for, and treated the child as their own; (3) they could have been required to pay child support; and </a:t>
            </a:r>
          </a:p>
          <a:p>
            <a:pPr marL="0" indent="0">
              <a:buNone/>
            </a:pPr>
            <a:r>
              <a:rPr lang="en-US" sz="2400" b="0" i="0" u="none" strike="noStrike" dirty="0">
                <a:solidFill>
                  <a:srgbClr val="3D3D3D"/>
                </a:solidFill>
                <a:effectLst/>
                <a:latin typeface="Times New Roman" panose="02020603050405020304" pitchFamily="18" charset="0"/>
                <a:cs typeface="Times New Roman" panose="02020603050405020304" pitchFamily="18" charset="0"/>
              </a:rPr>
              <a:t>(4) the biological fathers were not really in the picture.”</a:t>
            </a:r>
            <a:endParaRPr lang="en-US" sz="2400" dirty="0">
              <a:latin typeface="Times New Roman" panose="02020603050405020304" pitchFamily="18" charset="0"/>
              <a:cs typeface="Times New Roman" panose="02020603050405020304" pitchFamily="18" charset="0"/>
            </a:endParaRPr>
          </a:p>
        </p:txBody>
      </p:sp>
      <p:sp>
        <p:nvSpPr>
          <p:cNvPr id="2" name="Text Placeholder 1">
            <a:extLst>
              <a:ext uri="{FF2B5EF4-FFF2-40B4-BE49-F238E27FC236}">
                <a16:creationId xmlns:a16="http://schemas.microsoft.com/office/drawing/2014/main" id="{380AD7F9-C1CC-0ACB-61EF-E88B82390DE6}"/>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13338207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90DFA62-3EF4-1A4A-618B-0BC245DDD9CF}"/>
              </a:ext>
            </a:extLst>
          </p:cNvPr>
          <p:cNvSpPr>
            <a:spLocks noGrp="1"/>
          </p:cNvSpPr>
          <p:nvPr>
            <p:ph type="title"/>
          </p:nvPr>
        </p:nvSpPr>
        <p:spPr>
          <a:solidFill>
            <a:srgbClr val="FFC000"/>
          </a:solidFill>
        </p:spPr>
        <p:txBody>
          <a:bodyPr/>
          <a:lstStyle/>
          <a:p>
            <a:r>
              <a:rPr lang="en-US" i="1" dirty="0"/>
              <a:t>Smith v. Smith</a:t>
            </a:r>
          </a:p>
        </p:txBody>
      </p:sp>
      <p:sp>
        <p:nvSpPr>
          <p:cNvPr id="6" name="Content Placeholder 5">
            <a:extLst>
              <a:ext uri="{FF2B5EF4-FFF2-40B4-BE49-F238E27FC236}">
                <a16:creationId xmlns:a16="http://schemas.microsoft.com/office/drawing/2014/main" id="{78263B60-B743-3BBB-06E7-A9A332071A8D}"/>
              </a:ext>
            </a:extLst>
          </p:cNvPr>
          <p:cNvSpPr>
            <a:spLocks noGrp="1"/>
          </p:cNvSpPr>
          <p:nvPr>
            <p:ph idx="1"/>
          </p:nvPr>
        </p:nvSpPr>
        <p:spPr/>
        <p:txBody>
          <a:bodyPr>
            <a:noAutofit/>
          </a:bodyPr>
          <a:lstStyle/>
          <a:p>
            <a:pPr marL="0" indent="0">
              <a:buNone/>
            </a:pPr>
            <a:r>
              <a:rPr lang="en-US" sz="2400" b="0" i="0" u="none" strike="noStrike" dirty="0">
                <a:solidFill>
                  <a:srgbClr val="3D3D3D"/>
                </a:solidFill>
                <a:effectLst/>
                <a:latin typeface="Times New Roman" panose="02020603050405020304" pitchFamily="18" charset="0"/>
                <a:cs typeface="Times New Roman" panose="02020603050405020304" pitchFamily="18" charset="0"/>
              </a:rPr>
              <a:t>“</a:t>
            </a:r>
            <a:r>
              <a:rPr lang="en-US" sz="2400" b="1" i="0" u="none" strike="noStrike" dirty="0">
                <a:solidFill>
                  <a:srgbClr val="3D3D3D"/>
                </a:solidFill>
                <a:effectLst/>
                <a:latin typeface="Times New Roman" panose="02020603050405020304" pitchFamily="18" charset="0"/>
                <a:cs typeface="Times New Roman" panose="02020603050405020304" pitchFamily="18" charset="0"/>
              </a:rPr>
              <a:t>Grandparents who stand </a:t>
            </a:r>
            <a:r>
              <a:rPr lang="en-US" sz="2400" b="1" i="1" u="none" strike="noStrike" dirty="0">
                <a:solidFill>
                  <a:srgbClr val="3D3D3D"/>
                </a:solidFill>
                <a:effectLst/>
                <a:latin typeface="Times New Roman" panose="02020603050405020304" pitchFamily="18" charset="0"/>
                <a:cs typeface="Times New Roman" panose="02020603050405020304" pitchFamily="18" charset="0"/>
              </a:rPr>
              <a:t>in loco parentis</a:t>
            </a:r>
            <a:r>
              <a:rPr lang="en-US" sz="2400" b="1" i="0" u="none" strike="noStrike" dirty="0">
                <a:solidFill>
                  <a:srgbClr val="3D3D3D"/>
                </a:solidFill>
                <a:effectLst/>
                <a:latin typeface="Times New Roman" panose="02020603050405020304" pitchFamily="18" charset="0"/>
                <a:cs typeface="Times New Roman" panose="02020603050405020304" pitchFamily="18" charset="0"/>
              </a:rPr>
              <a:t> have no right to the custody of a grandchild, as against a natural parent, unless the natural-parent presumption is first overcome </a:t>
            </a:r>
            <a:r>
              <a:rPr lang="en-US" sz="2400" b="0" i="0" u="none" strike="noStrike" dirty="0">
                <a:solidFill>
                  <a:srgbClr val="3D3D3D"/>
                </a:solidFill>
                <a:effectLst/>
                <a:latin typeface="Times New Roman" panose="02020603050405020304" pitchFamily="18" charset="0"/>
                <a:cs typeface="Times New Roman" panose="02020603050405020304" pitchFamily="18" charset="0"/>
              </a:rPr>
              <a:t>by a showing of abandonment, desertion, detrimental immorality, or unfitness on the part of the natural parent. Thus, the Smiths' standing as </a:t>
            </a:r>
            <a:r>
              <a:rPr lang="en-US" sz="2400" b="0" i="1" u="none" strike="noStrike" dirty="0">
                <a:solidFill>
                  <a:srgbClr val="3D3D3D"/>
                </a:solidFill>
                <a:effectLst/>
                <a:latin typeface="Times New Roman" panose="02020603050405020304" pitchFamily="18" charset="0"/>
                <a:cs typeface="Times New Roman" panose="02020603050405020304" pitchFamily="18" charset="0"/>
              </a:rPr>
              <a:t>in loco parentis</a:t>
            </a:r>
            <a:r>
              <a:rPr lang="en-US" sz="2400" b="0" i="0" u="none" strike="noStrike" dirty="0">
                <a:solidFill>
                  <a:srgbClr val="3D3D3D"/>
                </a:solidFill>
                <a:effectLst/>
                <a:latin typeface="Times New Roman" panose="02020603050405020304" pitchFamily="18" charset="0"/>
                <a:cs typeface="Times New Roman" panose="02020603050405020304" pitchFamily="18" charset="0"/>
              </a:rPr>
              <a:t> is insufficient to overcome the natural-parent presumption.”</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77830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77492E2-DE07-D2D6-FA21-1879D9343099}"/>
              </a:ext>
            </a:extLst>
          </p:cNvPr>
          <p:cNvSpPr>
            <a:spLocks noGrp="1"/>
          </p:cNvSpPr>
          <p:nvPr>
            <p:ph type="title"/>
          </p:nvPr>
        </p:nvSpPr>
        <p:spPr>
          <a:solidFill>
            <a:srgbClr val="FFC000"/>
          </a:solidFill>
        </p:spPr>
        <p:txBody>
          <a:bodyPr/>
          <a:lstStyle/>
          <a:p>
            <a:r>
              <a:rPr lang="en-US" i="1" dirty="0"/>
              <a:t>Ballard v. Ballard</a:t>
            </a:r>
          </a:p>
        </p:txBody>
      </p:sp>
      <p:sp>
        <p:nvSpPr>
          <p:cNvPr id="5" name="Content Placeholder 4">
            <a:extLst>
              <a:ext uri="{FF2B5EF4-FFF2-40B4-BE49-F238E27FC236}">
                <a16:creationId xmlns:a16="http://schemas.microsoft.com/office/drawing/2014/main" id="{DDB75E8F-01CC-42D7-67E1-0CB5EE4E5BD1}"/>
              </a:ext>
            </a:extLst>
          </p:cNvPr>
          <p:cNvSpPr>
            <a:spLocks noGrp="1"/>
          </p:cNvSpPr>
          <p:nvPr>
            <p:ph idx="1"/>
          </p:nvPr>
        </p:nvSpPr>
        <p:spPr/>
        <p:txBody>
          <a:bodyPr>
            <a:normAutofit/>
          </a:bodyPr>
          <a:lstStyle/>
          <a:p>
            <a:pPr marL="0" indent="0">
              <a:buNone/>
            </a:pPr>
            <a:r>
              <a:rPr lang="en-US" sz="2200" dirty="0">
                <a:latin typeface="Times New Roman" panose="02020603050405020304" pitchFamily="18" charset="0"/>
                <a:cs typeface="Times New Roman" panose="02020603050405020304" pitchFamily="18" charset="0"/>
              </a:rPr>
              <a:t>A man who acted </a:t>
            </a:r>
            <a:r>
              <a:rPr lang="en-US" sz="2200" i="1" dirty="0">
                <a:latin typeface="Times New Roman" panose="02020603050405020304" pitchFamily="18" charset="0"/>
                <a:cs typeface="Times New Roman" panose="02020603050405020304" pitchFamily="18" charset="0"/>
              </a:rPr>
              <a:t>in loco parentis </a:t>
            </a:r>
            <a:r>
              <a:rPr lang="en-US" sz="2200" dirty="0">
                <a:latin typeface="Times New Roman" panose="02020603050405020304" pitchFamily="18" charset="0"/>
                <a:cs typeface="Times New Roman" panose="02020603050405020304" pitchFamily="18" charset="0"/>
              </a:rPr>
              <a:t>to his stepdaughter was entitled to be treated equally with the mother under the </a:t>
            </a:r>
            <a:r>
              <a:rPr lang="en-US" sz="2200" i="1" dirty="0">
                <a:latin typeface="Times New Roman" panose="02020603050405020304" pitchFamily="18" charset="0"/>
                <a:cs typeface="Times New Roman" panose="02020603050405020304" pitchFamily="18" charset="0"/>
              </a:rPr>
              <a:t>Albright</a:t>
            </a:r>
            <a:r>
              <a:rPr lang="en-US" sz="2200" dirty="0">
                <a:latin typeface="Times New Roman" panose="02020603050405020304" pitchFamily="18" charset="0"/>
                <a:cs typeface="Times New Roman" panose="02020603050405020304" pitchFamily="18" charset="0"/>
              </a:rPr>
              <a:t> custody analysis. The biological father was not seeking rights of custody or visitation.</a:t>
            </a:r>
          </a:p>
          <a:p>
            <a:pPr marL="0" indent="0">
              <a:buNone/>
            </a:pPr>
            <a:endParaRPr lang="en-US" sz="2200" dirty="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However, IF THE BIOLOGICAL FATHER IS IN THE PICTURE., a legal father who has acted </a:t>
            </a:r>
            <a:r>
              <a:rPr lang="en-US" sz="2200" i="1" dirty="0">
                <a:latin typeface="Times New Roman" panose="02020603050405020304" pitchFamily="18" charset="0"/>
                <a:cs typeface="Times New Roman" panose="02020603050405020304" pitchFamily="18" charset="0"/>
              </a:rPr>
              <a:t>in loco parentis </a:t>
            </a:r>
            <a:r>
              <a:rPr lang="en-US" sz="2200" dirty="0">
                <a:latin typeface="Times New Roman" panose="02020603050405020304" pitchFamily="18" charset="0"/>
                <a:cs typeface="Times New Roman" panose="02020603050405020304" pitchFamily="18" charset="0"/>
              </a:rPr>
              <a:t>is treated as any other third party and must overcome the natural parent presumption by proving abandonment, desertion, or unfitness.</a:t>
            </a:r>
          </a:p>
        </p:txBody>
      </p:sp>
      <p:sp>
        <p:nvSpPr>
          <p:cNvPr id="6" name="Text Placeholder 5">
            <a:extLst>
              <a:ext uri="{FF2B5EF4-FFF2-40B4-BE49-F238E27FC236}">
                <a16:creationId xmlns:a16="http://schemas.microsoft.com/office/drawing/2014/main" id="{7FE76231-5096-CE62-C99F-06CB397E0984}"/>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18080570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C5FDB4-2B18-1F28-F2A2-CF92B00DA282}"/>
              </a:ext>
            </a:extLst>
          </p:cNvPr>
          <p:cNvSpPr>
            <a:spLocks noGrp="1"/>
          </p:cNvSpPr>
          <p:nvPr>
            <p:ph type="title"/>
          </p:nvPr>
        </p:nvSpPr>
        <p:spPr>
          <a:solidFill>
            <a:schemeClr val="tx2">
              <a:lumMod val="60000"/>
              <a:lumOff val="40000"/>
            </a:schemeClr>
          </a:solidFill>
        </p:spPr>
        <p:txBody>
          <a:bodyPr/>
          <a:lstStyle/>
          <a:p>
            <a:r>
              <a:rPr lang="en-US" i="1" dirty="0"/>
              <a:t>Brownlee v. Powell</a:t>
            </a:r>
          </a:p>
        </p:txBody>
      </p:sp>
      <p:sp>
        <p:nvSpPr>
          <p:cNvPr id="5" name="Content Placeholder 4">
            <a:extLst>
              <a:ext uri="{FF2B5EF4-FFF2-40B4-BE49-F238E27FC236}">
                <a16:creationId xmlns:a16="http://schemas.microsoft.com/office/drawing/2014/main" id="{A5FA0651-14C2-B9DF-FA33-9A7F6FF461F6}"/>
              </a:ext>
            </a:extLst>
          </p:cNvPr>
          <p:cNvSpPr>
            <a:spLocks noGrp="1"/>
          </p:cNvSpPr>
          <p:nvPr>
            <p:ph sz="half" idx="1"/>
          </p:nvPr>
        </p:nvSpPr>
        <p:spPr/>
        <p:txBody>
          <a:bodyPr>
            <a:noAutofit/>
          </a:bodyPr>
          <a:lstStyle/>
          <a:p>
            <a:pPr marL="0" indent="0">
              <a:buNone/>
            </a:pPr>
            <a:r>
              <a:rPr lang="en-US" sz="2400" dirty="0">
                <a:solidFill>
                  <a:srgbClr val="3D3D3D"/>
                </a:solidFill>
                <a:latin typeface="Times New Roman" panose="02020603050405020304" pitchFamily="18" charset="0"/>
                <a:cs typeface="Times New Roman" panose="02020603050405020304" pitchFamily="18" charset="0"/>
              </a:rPr>
              <a:t>“</a:t>
            </a:r>
            <a:r>
              <a:rPr lang="en-US" sz="2400" b="0" i="0" u="none" strike="noStrike" dirty="0">
                <a:solidFill>
                  <a:srgbClr val="3D3D3D"/>
                </a:solidFill>
                <a:effectLst/>
                <a:latin typeface="Times New Roman" panose="02020603050405020304" pitchFamily="18" charset="0"/>
                <a:cs typeface="Times New Roman" panose="02020603050405020304" pitchFamily="18" charset="0"/>
              </a:rPr>
              <a:t>Pam argues that the doctrine of </a:t>
            </a:r>
            <a:r>
              <a:rPr lang="en-US" sz="2400" b="0" i="1" u="none" strike="noStrike" dirty="0">
                <a:solidFill>
                  <a:srgbClr val="3D3D3D"/>
                </a:solidFill>
                <a:effectLst/>
                <a:latin typeface="Times New Roman" panose="02020603050405020304" pitchFamily="18" charset="0"/>
                <a:cs typeface="Times New Roman" panose="02020603050405020304" pitchFamily="18" charset="0"/>
              </a:rPr>
              <a:t>in loco parentis</a:t>
            </a:r>
            <a:r>
              <a:rPr lang="en-US" sz="2400" b="0" i="0" u="none" strike="noStrike" dirty="0">
                <a:solidFill>
                  <a:srgbClr val="3D3D3D"/>
                </a:solidFill>
                <a:effectLst/>
                <a:latin typeface="Times New Roman" panose="02020603050405020304" pitchFamily="18" charset="0"/>
                <a:cs typeface="Times New Roman" panose="02020603050405020304" pitchFamily="18" charset="0"/>
              </a:rPr>
              <a:t> is not limited to [legal fathers who believed themselves to be biological fathers and to grandparents by statute.]  </a:t>
            </a:r>
            <a:r>
              <a:rPr lang="en-US" sz="2400" b="0" i="0" u="none" strike="noStrike" dirty="0">
                <a:solidFill>
                  <a:srgbClr val="3D3D3D"/>
                </a:solidFill>
                <a:effectLst/>
                <a:highlight>
                  <a:srgbClr val="FFFF00"/>
                </a:highlight>
                <a:latin typeface="Times New Roman" panose="02020603050405020304" pitchFamily="18" charset="0"/>
                <a:cs typeface="Times New Roman" panose="02020603050405020304" pitchFamily="18" charset="0"/>
              </a:rPr>
              <a:t>We agree.”</a:t>
            </a:r>
          </a:p>
        </p:txBody>
      </p:sp>
      <p:sp>
        <p:nvSpPr>
          <p:cNvPr id="6" name="Content Placeholder 5">
            <a:extLst>
              <a:ext uri="{FF2B5EF4-FFF2-40B4-BE49-F238E27FC236}">
                <a16:creationId xmlns:a16="http://schemas.microsoft.com/office/drawing/2014/main" id="{CDEFF831-BA38-5FD1-45FE-400814039364}"/>
              </a:ext>
            </a:extLst>
          </p:cNvPr>
          <p:cNvSpPr>
            <a:spLocks noGrp="1"/>
          </p:cNvSpPr>
          <p:nvPr>
            <p:ph sz="half" idx="2"/>
          </p:nvPr>
        </p:nvSpPr>
        <p:spPr/>
        <p:txBody>
          <a:bodyPr>
            <a:normAutofit/>
          </a:bodyPr>
          <a:lstStyle/>
          <a:p>
            <a:pPr marL="0" indent="0">
              <a:buNone/>
            </a:pPr>
            <a:r>
              <a:rPr lang="en-US" sz="2400" b="0" i="0" u="none" strike="noStrike" dirty="0">
                <a:solidFill>
                  <a:srgbClr val="3D3D3D"/>
                </a:solidFill>
                <a:effectLst/>
                <a:latin typeface="Times New Roman" panose="02020603050405020304" pitchFamily="18" charset="0"/>
                <a:cs typeface="Times New Roman" panose="02020603050405020304" pitchFamily="18" charset="0"/>
              </a:rPr>
              <a:t>We have never said it is applicable only in these two situations, but we have said it is only applicable in “very limited, unique situations[.]”</a:t>
            </a:r>
            <a:endParaRPr lang="en-US" sz="2400" dirty="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9361060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B822344-DB04-53C8-493D-F84AD0331424}"/>
              </a:ext>
            </a:extLst>
          </p:cNvPr>
          <p:cNvSpPr>
            <a:spLocks noGrp="1"/>
          </p:cNvSpPr>
          <p:nvPr>
            <p:ph type="title"/>
          </p:nvPr>
        </p:nvSpPr>
        <p:spPr>
          <a:solidFill>
            <a:srgbClr val="FFC000"/>
          </a:solidFill>
        </p:spPr>
        <p:txBody>
          <a:bodyPr/>
          <a:lstStyle/>
          <a:p>
            <a:r>
              <a:rPr lang="en-US" dirty="0"/>
              <a:t>The exception</a:t>
            </a:r>
          </a:p>
        </p:txBody>
      </p:sp>
      <p:sp>
        <p:nvSpPr>
          <p:cNvPr id="6" name="Content Placeholder 5">
            <a:extLst>
              <a:ext uri="{FF2B5EF4-FFF2-40B4-BE49-F238E27FC236}">
                <a16:creationId xmlns:a16="http://schemas.microsoft.com/office/drawing/2014/main" id="{7CB58760-63A8-E155-9888-3EAFF2156D70}"/>
              </a:ext>
            </a:extLst>
          </p:cNvPr>
          <p:cNvSpPr>
            <a:spLocks noGrp="1"/>
          </p:cNvSpPr>
          <p:nvPr>
            <p:ph idx="1"/>
          </p:nvPr>
        </p:nvSpPr>
        <p:spPr/>
        <p:txBody>
          <a:bodyPr>
            <a:noAutofit/>
          </a:bodyPr>
          <a:lstStyle/>
          <a:p>
            <a:pPr marL="0" indent="0">
              <a:buNone/>
            </a:pPr>
            <a:r>
              <a:rPr lang="en-US"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“If</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Pam can prove that she falls within this Court’s carved out exception of the </a:t>
            </a:r>
            <a:r>
              <a:rPr lang="en-US" sz="2400" dirty="0">
                <a:solidFill>
                  <a:srgbClr val="000000"/>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“very limited, unique situations” below, </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her claim succeeds.”</a:t>
            </a:r>
            <a:endParaRPr lang="en-US"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The court then discusses the facts of </a:t>
            </a:r>
            <a:r>
              <a:rPr lang="en-US" sz="2400" i="1" dirty="0">
                <a:latin typeface="Times New Roman" panose="02020603050405020304" pitchFamily="18" charset="0"/>
                <a:cs typeface="Times New Roman" panose="02020603050405020304" pitchFamily="18" charset="0"/>
              </a:rPr>
              <a:t>Griffith v. Pell </a:t>
            </a:r>
            <a:r>
              <a:rPr lang="en-US" sz="2400" dirty="0">
                <a:latin typeface="Times New Roman" panose="02020603050405020304" pitchFamily="18" charset="0"/>
                <a:cs typeface="Times New Roman" panose="02020603050405020304" pitchFamily="18" charset="0"/>
              </a:rPr>
              <a:t>and </a:t>
            </a:r>
            <a:r>
              <a:rPr lang="en-US" sz="2400" i="1" dirty="0">
                <a:latin typeface="Times New Roman" panose="02020603050405020304" pitchFamily="18" charset="0"/>
                <a:cs typeface="Times New Roman" panose="02020603050405020304" pitchFamily="18" charset="0"/>
              </a:rPr>
              <a:t>J.P.M </a:t>
            </a:r>
            <a:r>
              <a:rPr lang="en-US" sz="2400" dirty="0">
                <a:latin typeface="Times New Roman" panose="02020603050405020304" pitchFamily="18" charset="0"/>
                <a:cs typeface="Times New Roman" panose="02020603050405020304" pitchFamily="18" charset="0"/>
              </a:rPr>
              <a:t>and the four-factor test for rebutting the natural parent presumption for custody.</a:t>
            </a:r>
          </a:p>
          <a:p>
            <a:pPr marL="0" indent="0">
              <a:buNone/>
            </a:pPr>
            <a:endParaRPr lang="en-US" sz="2400" i="1" dirty="0">
              <a:latin typeface="Times New Roman" panose="02020603050405020304" pitchFamily="18" charset="0"/>
              <a:cs typeface="Times New Roman" panose="02020603050405020304" pitchFamily="18" charset="0"/>
            </a:endParaRPr>
          </a:p>
          <a:p>
            <a:pPr marL="0" indent="0">
              <a:buNone/>
            </a:pPr>
            <a:r>
              <a:rPr lang="en-US" sz="2400" i="1" dirty="0">
                <a:latin typeface="Times" pitchFamily="2" charset="0"/>
              </a:rPr>
              <a:t>The decision does not specifically say that the four-factor test applies to determine ILP visitation.</a:t>
            </a:r>
          </a:p>
        </p:txBody>
      </p:sp>
      <p:sp>
        <p:nvSpPr>
          <p:cNvPr id="7" name="Text Placeholder 6">
            <a:extLst>
              <a:ext uri="{FF2B5EF4-FFF2-40B4-BE49-F238E27FC236}">
                <a16:creationId xmlns:a16="http://schemas.microsoft.com/office/drawing/2014/main" id="{F94E0284-19BF-FD8E-3965-339334F1C3D2}"/>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5492482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5D3033-6878-A513-8309-DFBB4EADC83E}"/>
              </a:ext>
            </a:extLst>
          </p:cNvPr>
          <p:cNvSpPr>
            <a:spLocks noGrp="1"/>
          </p:cNvSpPr>
          <p:nvPr>
            <p:ph type="title"/>
          </p:nvPr>
        </p:nvSpPr>
        <p:spPr>
          <a:solidFill>
            <a:srgbClr val="FFC000"/>
          </a:solidFill>
        </p:spPr>
        <p:txBody>
          <a:bodyPr/>
          <a:lstStyle/>
          <a:p>
            <a:r>
              <a:rPr lang="en-US" dirty="0"/>
              <a:t>Unequal rights</a:t>
            </a:r>
          </a:p>
        </p:txBody>
      </p:sp>
      <p:sp>
        <p:nvSpPr>
          <p:cNvPr id="6" name="Content Placeholder 5">
            <a:extLst>
              <a:ext uri="{FF2B5EF4-FFF2-40B4-BE49-F238E27FC236}">
                <a16:creationId xmlns:a16="http://schemas.microsoft.com/office/drawing/2014/main" id="{60BBFE7B-F673-C9D7-731B-0CAA063B1C6B}"/>
              </a:ext>
            </a:extLst>
          </p:cNvPr>
          <p:cNvSpPr>
            <a:spLocks noGrp="1"/>
          </p:cNvSpPr>
          <p:nvPr>
            <p:ph idx="1"/>
          </p:nvPr>
        </p:nvSpPr>
        <p:spPr/>
        <p:txBody>
          <a:bodyPr>
            <a:noAutofit/>
          </a:bodyPr>
          <a:lstStyle/>
          <a:p>
            <a:pPr marL="0" marR="0" indent="0">
              <a:spcBef>
                <a:spcPts val="0"/>
              </a:spcBef>
              <a:spcAft>
                <a:spcPts val="0"/>
              </a:spcAft>
              <a:buNone/>
            </a:pPr>
            <a:r>
              <a:rPr lang="en-US" sz="2400" dirty="0">
                <a:effectLst/>
                <a:latin typeface="Times New Roman" panose="02020603050405020304" pitchFamily="18" charset="0"/>
                <a:ea typeface="Aptos" panose="020B0004020202020204" pitchFamily="34" charset="0"/>
                <a:cs typeface="Times New Roman" panose="02020603050405020304" pitchFamily="18" charset="0"/>
              </a:rPr>
              <a:t>“Although this doctrine grants third parties certain parental rights, such rights are </a:t>
            </a:r>
            <a:r>
              <a:rPr lang="en-US" sz="2400" b="1" dirty="0">
                <a:effectLst/>
                <a:latin typeface="Times New Roman" panose="02020603050405020304" pitchFamily="18" charset="0"/>
                <a:ea typeface="Aptos" panose="020B0004020202020204" pitchFamily="34" charset="0"/>
                <a:cs typeface="Times New Roman" panose="02020603050405020304" pitchFamily="18" charset="0"/>
              </a:rPr>
              <a:t>inferior </a:t>
            </a:r>
            <a:r>
              <a:rPr lang="en-US" sz="2400" dirty="0">
                <a:effectLst/>
                <a:latin typeface="Times New Roman" panose="02020603050405020304" pitchFamily="18" charset="0"/>
                <a:ea typeface="Aptos" panose="020B0004020202020204" pitchFamily="34" charset="0"/>
                <a:cs typeface="Times New Roman" panose="02020603050405020304" pitchFamily="18" charset="0"/>
              </a:rPr>
              <a:t>to those of a natural parent.”</a:t>
            </a:r>
          </a:p>
          <a:p>
            <a:pPr marL="0" marR="0" indent="0">
              <a:spcBef>
                <a:spcPts val="0"/>
              </a:spcBef>
              <a:spcAft>
                <a:spcPts val="0"/>
              </a:spcAft>
              <a:buNone/>
            </a:pPr>
            <a:endParaRPr lang="en-US" sz="2400" dirty="0">
              <a:effectLst/>
              <a:latin typeface="Times New Roman" panose="02020603050405020304" pitchFamily="18" charset="0"/>
              <a:ea typeface="Aptos" panose="020B0004020202020204" pitchFamily="34" charset="0"/>
              <a:cs typeface="Times New Roman" panose="02020603050405020304" pitchFamily="18" charset="0"/>
            </a:endParaRPr>
          </a:p>
          <a:p>
            <a:pPr marL="0" marR="0" indent="0">
              <a:spcBef>
                <a:spcPts val="0"/>
              </a:spcBef>
              <a:spcAft>
                <a:spcPts val="0"/>
              </a:spcAft>
              <a:buNone/>
            </a:pPr>
            <a:r>
              <a:rPr lang="en-US" sz="2400" dirty="0">
                <a:effectLst/>
                <a:latin typeface="Times New Roman" panose="02020603050405020304" pitchFamily="18" charset="0"/>
                <a:ea typeface="Aptos" panose="020B0004020202020204" pitchFamily="34" charset="0"/>
                <a:cs typeface="Times New Roman" panose="02020603050405020304" pitchFamily="18" charset="0"/>
              </a:rPr>
              <a:t>“While there are “very limited, unique situations” in which </a:t>
            </a:r>
            <a:r>
              <a:rPr lang="en-US" sz="2400" i="1" dirty="0">
                <a:effectLst/>
                <a:latin typeface="Times New Roman" panose="02020603050405020304" pitchFamily="18" charset="0"/>
                <a:ea typeface="Aptos" panose="020B0004020202020204" pitchFamily="34" charset="0"/>
                <a:cs typeface="Times New Roman" panose="02020603050405020304" pitchFamily="18" charset="0"/>
              </a:rPr>
              <a:t>in loco parentis</a:t>
            </a:r>
            <a:r>
              <a:rPr lang="en-US" sz="2400" dirty="0">
                <a:effectLst/>
                <a:latin typeface="Times New Roman" panose="02020603050405020304" pitchFamily="18" charset="0"/>
                <a:ea typeface="Aptos" panose="020B0004020202020204" pitchFamily="34" charset="0"/>
                <a:cs typeface="Times New Roman" panose="02020603050405020304" pitchFamily="18" charset="0"/>
              </a:rPr>
              <a:t> can be used to help rebut the natural parent presumption,  the fundamental </a:t>
            </a:r>
            <a:r>
              <a:rPr lang="en-US" sz="2400" b="1" dirty="0">
                <a:effectLst/>
                <a:latin typeface="Times New Roman" panose="02020603050405020304" pitchFamily="18" charset="0"/>
                <a:ea typeface="Aptos" panose="020B0004020202020204" pitchFamily="34" charset="0"/>
                <a:cs typeface="Times New Roman" panose="02020603050405020304" pitchFamily="18" charset="0"/>
              </a:rPr>
              <a:t>rights of natural parents remain top tier</a:t>
            </a:r>
            <a:r>
              <a:rPr lang="en-US" sz="2400" dirty="0">
                <a:effectLst/>
                <a:latin typeface="Times New Roman" panose="02020603050405020304" pitchFamily="18" charset="0"/>
                <a:ea typeface="Aptos" panose="020B0004020202020204" pitchFamily="34" charset="0"/>
                <a:cs typeface="Times New Roman" panose="02020603050405020304" pitchFamily="18" charset="0"/>
              </a:rPr>
              <a:t>.”</a:t>
            </a:r>
          </a:p>
          <a:p>
            <a:pPr marL="0" indent="0" algn="l" fontAlgn="base">
              <a:buNone/>
            </a:pPr>
            <a:endParaRPr lang="en-US" sz="2400" dirty="0">
              <a:latin typeface="Gill Sans Ultra Bold" panose="020B0A02020104020203" pitchFamily="34" charset="77"/>
            </a:endParaRPr>
          </a:p>
        </p:txBody>
      </p:sp>
      <p:sp>
        <p:nvSpPr>
          <p:cNvPr id="7" name="Text Placeholder 6">
            <a:extLst>
              <a:ext uri="{FF2B5EF4-FFF2-40B4-BE49-F238E27FC236}">
                <a16:creationId xmlns:a16="http://schemas.microsoft.com/office/drawing/2014/main" id="{F14A2392-F9B6-E7D1-623C-F30965CFDC12}"/>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225641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73209A5-30AB-9702-9ABF-3ACE3746ABC2}"/>
              </a:ext>
            </a:extLst>
          </p:cNvPr>
          <p:cNvSpPr>
            <a:spLocks noGrp="1"/>
          </p:cNvSpPr>
          <p:nvPr>
            <p:ph type="title"/>
          </p:nvPr>
        </p:nvSpPr>
        <p:spPr>
          <a:solidFill>
            <a:schemeClr val="tx2">
              <a:lumMod val="60000"/>
              <a:lumOff val="40000"/>
            </a:schemeClr>
          </a:solidFill>
        </p:spPr>
        <p:txBody>
          <a:bodyPr/>
          <a:lstStyle/>
          <a:p>
            <a:r>
              <a:rPr lang="en-US" dirty="0"/>
              <a:t>Type 1 Visitation	</a:t>
            </a:r>
          </a:p>
        </p:txBody>
      </p:sp>
      <p:sp>
        <p:nvSpPr>
          <p:cNvPr id="5" name="Content Placeholder 4">
            <a:extLst>
              <a:ext uri="{FF2B5EF4-FFF2-40B4-BE49-F238E27FC236}">
                <a16:creationId xmlns:a16="http://schemas.microsoft.com/office/drawing/2014/main" id="{515AAB93-5650-B431-80DB-1B4CFD35F6C5}"/>
              </a:ext>
            </a:extLst>
          </p:cNvPr>
          <p:cNvSpPr>
            <a:spLocks noGrp="1"/>
          </p:cNvSpPr>
          <p:nvPr>
            <p:ph idx="1"/>
          </p:nvPr>
        </p:nvSpPr>
        <p:spPr>
          <a:noFill/>
        </p:spPr>
        <p:txBody>
          <a:bodyPr>
            <a:normAutofit lnSpcReduction="10000"/>
          </a:bodyPr>
          <a:lstStyle/>
          <a:p>
            <a:pPr marL="0" marR="0" indent="0" algn="just" fontAlgn="base">
              <a:spcBef>
                <a:spcPts val="0"/>
              </a:spcBef>
              <a:spcAft>
                <a:spcPts val="0"/>
              </a:spcAft>
              <a:buNone/>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“Whenever a court [awards] custody . . . to one of the parents of the child or terminates the parental rights of one of the parents </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 .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or one of the parents </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 .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dies</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either parent of the child's parents </a:t>
            </a:r>
            <a:r>
              <a:rPr lang="en-US" sz="2400" b="1" dirty="0">
                <a:solidFill>
                  <a:srgbClr val="3D3D3D"/>
                </a:solidFill>
                <a:effectLst/>
                <a:highlight>
                  <a:srgbClr val="FFFF00"/>
                </a:highlight>
                <a:latin typeface="Source Sans Pro" panose="020B0503030403020204" pitchFamily="34" charset="0"/>
                <a:ea typeface="Aptos" panose="020B0004020202020204" pitchFamily="34" charset="0"/>
                <a:cs typeface="Times New Roman" panose="02020603050405020304" pitchFamily="18" charset="0"/>
              </a:rPr>
              <a:t>who was not awarded custody </a:t>
            </a:r>
            <a:r>
              <a:rPr lang="en-US" sz="2400" dirty="0">
                <a:solidFill>
                  <a:srgbClr val="3D3D3D"/>
                </a:solidFill>
                <a:effectLst/>
                <a:highlight>
                  <a:srgbClr val="FFFF00"/>
                </a:highlight>
                <a:latin typeface="Source Sans Pro" panose="020B0503030403020204" pitchFamily="34" charset="0"/>
                <a:ea typeface="Aptos" panose="020B0004020202020204" pitchFamily="34" charset="0"/>
                <a:cs typeface="Times New Roman" panose="02020603050405020304" pitchFamily="18" charset="0"/>
              </a:rPr>
              <a:t>or whose parental rights have been terminated or who has died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may </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 . .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seek visitation rights with the child.”</a:t>
            </a:r>
          </a:p>
          <a:p>
            <a:pPr marL="0" marR="0" indent="457200" algn="just" fontAlgn="base">
              <a:spcBef>
                <a:spcPts val="0"/>
              </a:spcBef>
              <a:spcAft>
                <a:spcPts val="0"/>
              </a:spcAft>
            </a:pP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indent="0" algn="just" fontAlgn="base">
              <a:spcBef>
                <a:spcPts val="0"/>
              </a:spcBef>
              <a:spcAft>
                <a:spcPts val="0"/>
              </a:spcAft>
              <a:buNone/>
            </a:pPr>
            <a:r>
              <a:rPr lang="en-US" sz="2400" cap="small" dirty="0">
                <a:effectLst/>
                <a:latin typeface="Times New Roman" panose="02020603050405020304" pitchFamily="18" charset="0"/>
                <a:ea typeface="Times New Roman" panose="02020603050405020304" pitchFamily="18" charset="0"/>
                <a:cs typeface="Times New Roman" panose="02020603050405020304" pitchFamily="18" charset="0"/>
              </a:rPr>
              <a:t>Miss. Code Ann.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sym typeface="Symbol" pitchFamily="2" charset="2"/>
              </a:rPr>
              <a: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93-16-3(1) (prior to amendment).</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gn="just" fontAlgn="base">
              <a:spcBef>
                <a:spcPts val="0"/>
              </a:spcBef>
              <a:spcAft>
                <a:spcPts val="0"/>
              </a:spcAft>
              <a:buNone/>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2996829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3F0AC-68C3-C448-5A72-68D2F35A9B3D}"/>
              </a:ext>
            </a:extLst>
          </p:cNvPr>
          <p:cNvSpPr>
            <a:spLocks noGrp="1"/>
          </p:cNvSpPr>
          <p:nvPr>
            <p:ph type="title"/>
          </p:nvPr>
        </p:nvSpPr>
        <p:spPr>
          <a:solidFill>
            <a:schemeClr val="tx2">
              <a:lumMod val="60000"/>
              <a:lumOff val="40000"/>
            </a:schemeClr>
          </a:solidFill>
        </p:spPr>
        <p:txBody>
          <a:bodyPr/>
          <a:lstStyle/>
          <a:p>
            <a:r>
              <a:rPr lang="en-US" dirty="0"/>
              <a:t>Broad reading of </a:t>
            </a:r>
            <a:r>
              <a:rPr lang="en-US" i="1" dirty="0"/>
              <a:t>Brownlee</a:t>
            </a:r>
          </a:p>
        </p:txBody>
      </p:sp>
      <p:sp>
        <p:nvSpPr>
          <p:cNvPr id="5" name="Content Placeholder 4">
            <a:extLst>
              <a:ext uri="{FF2B5EF4-FFF2-40B4-BE49-F238E27FC236}">
                <a16:creationId xmlns:a16="http://schemas.microsoft.com/office/drawing/2014/main" id="{2C0FB5FB-FA2D-0715-BE0C-C97C1F53E382}"/>
              </a:ext>
            </a:extLst>
          </p:cNvPr>
          <p:cNvSpPr>
            <a:spLocks noGrp="1"/>
          </p:cNvSpPr>
          <p:nvPr>
            <p:ph idx="1"/>
          </p:nvPr>
        </p:nvSpPr>
        <p:spPr>
          <a:xfrm>
            <a:off x="2231136" y="2507415"/>
            <a:ext cx="7729728" cy="3101983"/>
          </a:xfrm>
        </p:spPr>
        <p:txBody>
          <a:bodyPr>
            <a:normAutofit/>
          </a:bodyPr>
          <a:lstStyle/>
          <a:p>
            <a:pPr marL="0" indent="0">
              <a:buNone/>
            </a:pPr>
            <a:r>
              <a:rPr lang="en-US" sz="2200" dirty="0">
                <a:latin typeface="Times New Roman" panose="02020603050405020304" pitchFamily="18" charset="0"/>
                <a:cs typeface="Times New Roman" panose="02020603050405020304" pitchFamily="18" charset="0"/>
              </a:rPr>
              <a:t>Under </a:t>
            </a:r>
            <a:r>
              <a:rPr lang="en-US" sz="2200" i="1" dirty="0">
                <a:latin typeface="Times New Roman" panose="02020603050405020304" pitchFamily="18" charset="0"/>
                <a:cs typeface="Times New Roman" panose="02020603050405020304" pitchFamily="18" charset="0"/>
              </a:rPr>
              <a:t>Brownlee</a:t>
            </a:r>
          </a:p>
          <a:p>
            <a:pPr>
              <a:buFontTx/>
              <a:buChar char="-"/>
            </a:pPr>
            <a:r>
              <a:rPr lang="en-US" sz="2200" dirty="0">
                <a:latin typeface="Times New Roman" panose="02020603050405020304" pitchFamily="18" charset="0"/>
                <a:cs typeface="Times New Roman" panose="02020603050405020304" pitchFamily="18" charset="0"/>
              </a:rPr>
              <a:t>A nonparent who has acted </a:t>
            </a:r>
            <a:r>
              <a:rPr lang="en-US" sz="2200" i="1" dirty="0">
                <a:latin typeface="Times New Roman" panose="02020603050405020304" pitchFamily="18" charset="0"/>
                <a:cs typeface="Times New Roman" panose="02020603050405020304" pitchFamily="18" charset="0"/>
              </a:rPr>
              <a:t>in loco parentis </a:t>
            </a:r>
            <a:r>
              <a:rPr lang="en-US" sz="2200" dirty="0">
                <a:latin typeface="Times New Roman" panose="02020603050405020304" pitchFamily="18" charset="0"/>
                <a:cs typeface="Times New Roman" panose="02020603050405020304" pitchFamily="18" charset="0"/>
              </a:rPr>
              <a:t>to a child,</a:t>
            </a:r>
          </a:p>
          <a:p>
            <a:pPr>
              <a:buFontTx/>
              <a:buChar char="-"/>
            </a:pPr>
            <a:r>
              <a:rPr lang="en-US" sz="2200" dirty="0">
                <a:latin typeface="Times New Roman" panose="02020603050405020304" pitchFamily="18" charset="0"/>
                <a:cs typeface="Times New Roman" panose="02020603050405020304" pitchFamily="18" charset="0"/>
              </a:rPr>
              <a:t>Forming a strong, significant relationship with the child,</a:t>
            </a:r>
          </a:p>
          <a:p>
            <a:pPr>
              <a:buFontTx/>
              <a:buChar char="-"/>
            </a:pPr>
            <a:r>
              <a:rPr lang="en-US" sz="2200" dirty="0">
                <a:latin typeface="Times New Roman" panose="02020603050405020304" pitchFamily="18" charset="0"/>
                <a:cs typeface="Times New Roman" panose="02020603050405020304" pitchFamily="18" charset="0"/>
              </a:rPr>
              <a:t>May be awarded visitation in limited, unique circumstances,</a:t>
            </a:r>
          </a:p>
          <a:p>
            <a:pPr>
              <a:buFontTx/>
              <a:buChar char="-"/>
            </a:pPr>
            <a:r>
              <a:rPr lang="en-US" sz="2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When “</a:t>
            </a:r>
            <a:r>
              <a:rPr lang="en-US" sz="2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justice so requires and the child’s wellbeing demands a relationship with a person who has stood in loco parentis in his or her life.”</a:t>
            </a:r>
            <a:r>
              <a:rPr lang="en-US" sz="2200" dirty="0">
                <a:effectLst/>
                <a:latin typeface="Times New Roman" panose="02020603050405020304" pitchFamily="18" charset="0"/>
                <a:cs typeface="Times New Roman" panose="02020603050405020304" pitchFamily="18" charset="0"/>
              </a:rPr>
              <a:t> </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82724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09C8A51-008F-0E3A-CC8F-5DDB2D4B2A2E}"/>
              </a:ext>
            </a:extLst>
          </p:cNvPr>
          <p:cNvSpPr>
            <a:spLocks noGrp="1"/>
          </p:cNvSpPr>
          <p:nvPr>
            <p:ph type="title"/>
          </p:nvPr>
        </p:nvSpPr>
        <p:spPr>
          <a:solidFill>
            <a:srgbClr val="FFC000"/>
          </a:solidFill>
        </p:spPr>
        <p:txBody>
          <a:bodyPr/>
          <a:lstStyle/>
          <a:p>
            <a:r>
              <a:rPr lang="en-US" dirty="0"/>
              <a:t>Sam and Ellie v. Lou</a:t>
            </a:r>
            <a:br>
              <a:rPr lang="en-US" dirty="0"/>
            </a:br>
            <a:r>
              <a:rPr lang="en-US" dirty="0"/>
              <a:t>Timeline</a:t>
            </a:r>
          </a:p>
        </p:txBody>
      </p:sp>
      <p:sp>
        <p:nvSpPr>
          <p:cNvPr id="5" name="Content Placeholder 4">
            <a:extLst>
              <a:ext uri="{FF2B5EF4-FFF2-40B4-BE49-F238E27FC236}">
                <a16:creationId xmlns:a16="http://schemas.microsoft.com/office/drawing/2014/main" id="{CCC24AD5-9CDD-1B01-E68A-CBB50ADFF18D}"/>
              </a:ext>
            </a:extLst>
          </p:cNvPr>
          <p:cNvSpPr>
            <a:spLocks noGrp="1"/>
          </p:cNvSpPr>
          <p:nvPr>
            <p:ph idx="1"/>
          </p:nvPr>
        </p:nvSpPr>
        <p:spPr/>
        <p:txBody>
          <a:bodyPr>
            <a:normAutofit lnSpcReduction="10000"/>
          </a:bodyPr>
          <a:lstStyle/>
          <a:p>
            <a:pPr marL="0" indent="0">
              <a:buNone/>
            </a:pPr>
            <a:r>
              <a:rPr lang="en-US" sz="2200" dirty="0">
                <a:latin typeface="Times New Roman" panose="02020603050405020304" pitchFamily="18" charset="0"/>
                <a:cs typeface="Times New Roman" panose="02020603050405020304" pitchFamily="18" charset="0"/>
              </a:rPr>
              <a:t>2008. Lila’s mother dies. Lila and Lou live with Ellie and Sam for three years. </a:t>
            </a:r>
          </a:p>
          <a:p>
            <a:pPr marL="0" indent="0">
              <a:buNone/>
            </a:pPr>
            <a:r>
              <a:rPr lang="en-US" sz="2200" dirty="0">
                <a:latin typeface="Times New Roman" panose="02020603050405020304" pitchFamily="18" charset="0"/>
                <a:cs typeface="Times New Roman" panose="02020603050405020304" pitchFamily="18" charset="0"/>
              </a:rPr>
              <a:t>2011. Lou and Lila move into a home nearby. Sam and Ellie have regular visitation.</a:t>
            </a:r>
          </a:p>
          <a:p>
            <a:pPr marL="0" indent="0">
              <a:buNone/>
            </a:pPr>
            <a:r>
              <a:rPr lang="en-US" sz="2200" dirty="0">
                <a:latin typeface="Times New Roman" panose="02020603050405020304" pitchFamily="18" charset="0"/>
                <a:cs typeface="Times New Roman" panose="02020603050405020304" pitchFamily="18" charset="0"/>
              </a:rPr>
              <a:t>2013. Lou begins to date Katie, who becomes pregnant.</a:t>
            </a:r>
          </a:p>
          <a:p>
            <a:pPr marL="0" indent="0">
              <a:buNone/>
            </a:pPr>
            <a:r>
              <a:rPr lang="en-US" sz="2200" dirty="0">
                <a:latin typeface="Times New Roman" panose="02020603050405020304" pitchFamily="18" charset="0"/>
                <a:cs typeface="Times New Roman" panose="02020603050405020304" pitchFamily="18" charset="0"/>
              </a:rPr>
              <a:t>March 2014. Katie gives birth to Andrew. Lou gets emergency custody. Sam and Ellie have visitation with Andrew .</a:t>
            </a:r>
          </a:p>
          <a:p>
            <a:pPr marL="0" indent="0">
              <a:buNone/>
            </a:pPr>
            <a:r>
              <a:rPr lang="en-US" sz="2200" dirty="0">
                <a:latin typeface="Times New Roman" panose="02020603050405020304" pitchFamily="18" charset="0"/>
                <a:cs typeface="Times New Roman" panose="02020603050405020304" pitchFamily="18" charset="0"/>
              </a:rPr>
              <a:t>May 2014. Sam and Lou argue over whether Katie should be involved in Andrew’s life. Lou will no longer allow them to see the children.</a:t>
            </a:r>
          </a:p>
          <a:p>
            <a:pPr marL="0" indent="0">
              <a:buNone/>
            </a:pPr>
            <a:endParaRPr lang="en-US" dirty="0"/>
          </a:p>
        </p:txBody>
      </p:sp>
      <p:sp>
        <p:nvSpPr>
          <p:cNvPr id="6" name="Text Placeholder 5">
            <a:extLst>
              <a:ext uri="{FF2B5EF4-FFF2-40B4-BE49-F238E27FC236}">
                <a16:creationId xmlns:a16="http://schemas.microsoft.com/office/drawing/2014/main" id="{37DBC80E-CBE8-C47F-C193-1E8962FC79BC}"/>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7820753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73209A5-30AB-9702-9ABF-3ACE3746ABC2}"/>
              </a:ext>
            </a:extLst>
          </p:cNvPr>
          <p:cNvSpPr>
            <a:spLocks noGrp="1"/>
          </p:cNvSpPr>
          <p:nvPr>
            <p:ph type="title"/>
          </p:nvPr>
        </p:nvSpPr>
        <p:spPr>
          <a:solidFill>
            <a:schemeClr val="tx2">
              <a:lumMod val="60000"/>
              <a:lumOff val="40000"/>
            </a:schemeClr>
          </a:solidFill>
        </p:spPr>
        <p:txBody>
          <a:bodyPr/>
          <a:lstStyle/>
          <a:p>
            <a:r>
              <a:rPr lang="en-US" i="1" dirty="0"/>
              <a:t>Poole v. poole</a:t>
            </a:r>
            <a:r>
              <a:rPr lang="en-US" dirty="0"/>
              <a:t>	</a:t>
            </a:r>
          </a:p>
        </p:txBody>
      </p:sp>
      <p:sp>
        <p:nvSpPr>
          <p:cNvPr id="5" name="Content Placeholder 4">
            <a:extLst>
              <a:ext uri="{FF2B5EF4-FFF2-40B4-BE49-F238E27FC236}">
                <a16:creationId xmlns:a16="http://schemas.microsoft.com/office/drawing/2014/main" id="{515AAB93-5650-B431-80DB-1B4CFD35F6C5}"/>
              </a:ext>
            </a:extLst>
          </p:cNvPr>
          <p:cNvSpPr>
            <a:spLocks noGrp="1"/>
          </p:cNvSpPr>
          <p:nvPr>
            <p:ph idx="1"/>
          </p:nvPr>
        </p:nvSpPr>
        <p:spPr>
          <a:noFill/>
        </p:spPr>
        <p:txBody>
          <a:bodyPr>
            <a:normAutofit lnSpcReduction="10000"/>
          </a:bodyPr>
          <a:lstStyle/>
          <a:p>
            <a:pPr marL="0" marR="0" indent="0" algn="just" fontAlgn="base">
              <a:spcBef>
                <a:spcPts val="0"/>
              </a:spcBef>
              <a:spcAft>
                <a:spcPts val="0"/>
              </a:spcAft>
              <a:buNone/>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A grandmother who had been a child’s guardian for four years was awarded visitation under Type 1 after the guardianship was terminated and her son took custody. </a:t>
            </a:r>
            <a:r>
              <a:rPr lang="en-US" sz="2400" dirty="0">
                <a:effectLst/>
                <a:latin typeface="Times New Roman" panose="02020603050405020304" pitchFamily="18" charset="0"/>
                <a:ea typeface="Aptos" panose="020B0004020202020204" pitchFamily="34" charset="0"/>
                <a:cs typeface="Times New Roman" panose="02020603050405020304" pitchFamily="18" charset="0"/>
              </a:rPr>
              <a:t>The child’s mother was deceased.</a:t>
            </a:r>
          </a:p>
          <a:p>
            <a:pPr marL="0" marR="0" indent="0" algn="just" fontAlgn="base">
              <a:spcBef>
                <a:spcPts val="0"/>
              </a:spcBef>
              <a:spcAft>
                <a:spcPts val="0"/>
              </a:spcAft>
              <a:buNone/>
            </a:pP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pPr marL="0" marR="0" indent="0" algn="just" fontAlgn="base">
              <a:spcBef>
                <a:spcPts val="0"/>
              </a:spcBef>
              <a:spcAft>
                <a:spcPts val="0"/>
              </a:spcAft>
              <a:buNone/>
            </a:pPr>
            <a:r>
              <a:rPr lang="en-US" sz="2400" i="1" dirty="0">
                <a:highlight>
                  <a:srgbClr val="FFFF00"/>
                </a:highlight>
                <a:latin typeface="Times New Roman" panose="02020603050405020304" pitchFamily="18" charset="0"/>
                <a:ea typeface="Aptos" panose="020B0004020202020204" pitchFamily="34" charset="0"/>
                <a:cs typeface="Times New Roman" panose="02020603050405020304" pitchFamily="18" charset="0"/>
              </a:rPr>
              <a:t>The court held that a grandparent whose own child has custody and denies them visitation has standing under Type 1 as “either parent of the child’s parents.”</a:t>
            </a:r>
            <a:endParaRPr lang="en-US" sz="2400" i="1" dirty="0">
              <a:effectLst/>
              <a:highlight>
                <a:srgbClr val="FFFF00"/>
              </a:highlight>
              <a:latin typeface="Aptos" panose="020B0004020202020204" pitchFamily="34" charset="0"/>
              <a:ea typeface="Aptos" panose="020B0004020202020204" pitchFamily="34" charset="0"/>
              <a:cs typeface="Times New Roman" panose="02020603050405020304" pitchFamily="18" charset="0"/>
            </a:endParaRPr>
          </a:p>
          <a:p>
            <a:pPr marL="0" marR="0" algn="just" fontAlgn="base">
              <a:spcBef>
                <a:spcPts val="0"/>
              </a:spcBef>
              <a:spcAft>
                <a:spcPts val="0"/>
              </a:spcAft>
            </a:pPr>
            <a:r>
              <a:rPr lang="en-US" sz="24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4275180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F09484F-B6AC-F5CF-AD43-24E054F430F3}"/>
              </a:ext>
            </a:extLst>
          </p:cNvPr>
          <p:cNvSpPr>
            <a:spLocks noGrp="1"/>
          </p:cNvSpPr>
          <p:nvPr>
            <p:ph type="title"/>
          </p:nvPr>
        </p:nvSpPr>
        <p:spPr/>
        <p:txBody>
          <a:bodyPr/>
          <a:lstStyle/>
          <a:p>
            <a:r>
              <a:rPr lang="en-US" i="1" dirty="0"/>
              <a:t>Martin v. coop </a:t>
            </a:r>
            <a:r>
              <a:rPr lang="en-US" dirty="0"/>
              <a:t>factors</a:t>
            </a:r>
          </a:p>
        </p:txBody>
      </p:sp>
      <p:sp>
        <p:nvSpPr>
          <p:cNvPr id="5" name="Content Placeholder 4">
            <a:extLst>
              <a:ext uri="{FF2B5EF4-FFF2-40B4-BE49-F238E27FC236}">
                <a16:creationId xmlns:a16="http://schemas.microsoft.com/office/drawing/2014/main" id="{5A088CF6-E08F-88E9-0904-B3478ECC8D9F}"/>
              </a:ext>
            </a:extLst>
          </p:cNvPr>
          <p:cNvSpPr>
            <a:spLocks noGrp="1"/>
          </p:cNvSpPr>
          <p:nvPr>
            <p:ph idx="1"/>
          </p:nvPr>
        </p:nvSpPr>
        <p:spPr/>
        <p:txBody>
          <a:bodyPr>
            <a:noAutofit/>
          </a:bodyPr>
          <a:lstStyle/>
          <a:p>
            <a:pPr marL="0" indent="0">
              <a:buNone/>
            </a:pPr>
            <a:r>
              <a:rPr lang="en-US" sz="2200" i="1" spc="-5" dirty="0">
                <a:effectLst/>
                <a:latin typeface="Times New Roman" panose="02020603050405020304" pitchFamily="18" charset="0"/>
                <a:ea typeface="Aptos" panose="020B0004020202020204" pitchFamily="34" charset="0"/>
              </a:rPr>
              <a:t>Applicable to the child:</a:t>
            </a:r>
          </a:p>
          <a:p>
            <a:pPr>
              <a:buFontTx/>
              <a:buChar char="-"/>
            </a:pPr>
            <a:r>
              <a:rPr lang="en-US" sz="2200" spc="-5" dirty="0">
                <a:effectLst/>
                <a:latin typeface="Times New Roman" panose="02020603050405020304" pitchFamily="18" charset="0"/>
                <a:ea typeface="Aptos" panose="020B0004020202020204" pitchFamily="34" charset="0"/>
              </a:rPr>
              <a:t>potential disruption in the child’s life</a:t>
            </a:r>
            <a:endParaRPr lang="en-US" sz="2200" spc="-5" dirty="0">
              <a:latin typeface="Times New Roman" panose="02020603050405020304" pitchFamily="18" charset="0"/>
              <a:ea typeface="Aptos" panose="020B0004020202020204" pitchFamily="34" charset="0"/>
            </a:endParaRPr>
          </a:p>
          <a:p>
            <a:pPr>
              <a:buFontTx/>
              <a:buChar char="-"/>
            </a:pPr>
            <a:r>
              <a:rPr lang="en-US" sz="2200" spc="-5" dirty="0">
                <a:effectLst/>
                <a:latin typeface="Times New Roman" panose="02020603050405020304" pitchFamily="18" charset="0"/>
                <a:ea typeface="Aptos" panose="020B0004020202020204" pitchFamily="34" charset="0"/>
              </a:rPr>
              <a:t>the child’s age</a:t>
            </a:r>
            <a:endParaRPr lang="en-US" sz="2200" spc="-5" dirty="0">
              <a:latin typeface="Times New Roman" panose="02020603050405020304" pitchFamily="18" charset="0"/>
              <a:ea typeface="Aptos" panose="020B0004020202020204" pitchFamily="34" charset="0"/>
            </a:endParaRPr>
          </a:p>
          <a:p>
            <a:pPr>
              <a:buFontTx/>
              <a:buChar char="-"/>
            </a:pPr>
            <a:r>
              <a:rPr lang="en-US" sz="2200" spc="-5" dirty="0">
                <a:effectLst/>
                <a:latin typeface="Times New Roman" panose="02020603050405020304" pitchFamily="18" charset="0"/>
                <a:ea typeface="Aptos" panose="020B0004020202020204" pitchFamily="34" charset="0"/>
              </a:rPr>
              <a:t>distance from the parents’ home</a:t>
            </a:r>
          </a:p>
          <a:p>
            <a:pPr marL="0" indent="0">
              <a:buNone/>
            </a:pPr>
            <a:endParaRPr lang="en-US" sz="2200" spc="-5" dirty="0">
              <a:effectLst/>
              <a:latin typeface="Times New Roman" panose="02020603050405020304" pitchFamily="18" charset="0"/>
              <a:ea typeface="Aptos" panose="020B0004020202020204" pitchFamily="34" charset="0"/>
            </a:endParaRPr>
          </a:p>
          <a:p>
            <a:pPr marL="0" indent="0">
              <a:buNone/>
            </a:pPr>
            <a:r>
              <a:rPr lang="en-US" sz="2200" i="1" spc="-5" dirty="0">
                <a:effectLst/>
                <a:latin typeface="Times New Roman" panose="02020603050405020304" pitchFamily="18" charset="0"/>
                <a:ea typeface="Aptos" panose="020B0004020202020204" pitchFamily="34" charset="0"/>
              </a:rPr>
              <a:t>Applicable to grandparents:</a:t>
            </a:r>
            <a:endParaRPr lang="en-US" sz="2200" i="1" spc="-5" dirty="0">
              <a:latin typeface="Times New Roman" panose="02020603050405020304" pitchFamily="18" charset="0"/>
              <a:ea typeface="Aptos" panose="020B0004020202020204" pitchFamily="34" charset="0"/>
            </a:endParaRPr>
          </a:p>
          <a:p>
            <a:pPr>
              <a:buFontTx/>
              <a:buChar char="-"/>
            </a:pPr>
            <a:r>
              <a:rPr lang="en-US" sz="2200" spc="-5" dirty="0">
                <a:effectLst/>
                <a:latin typeface="Times New Roman" panose="02020603050405020304" pitchFamily="18" charset="0"/>
                <a:ea typeface="Aptos" panose="020B0004020202020204" pitchFamily="34" charset="0"/>
              </a:rPr>
              <a:t>suitability of the grandparents’ home</a:t>
            </a:r>
          </a:p>
          <a:p>
            <a:pPr>
              <a:buFontTx/>
              <a:buChar char="-"/>
            </a:pPr>
            <a:r>
              <a:rPr lang="en-US" sz="2200" spc="-5" dirty="0">
                <a:effectLst/>
                <a:latin typeface="Times New Roman" panose="02020603050405020304" pitchFamily="18" charset="0"/>
                <a:ea typeface="Aptos" panose="020B0004020202020204" pitchFamily="34" charset="0"/>
              </a:rPr>
              <a:t>the grandparents’ age and health</a:t>
            </a:r>
          </a:p>
          <a:p>
            <a:pPr>
              <a:buFontTx/>
              <a:buChar char="-"/>
            </a:pPr>
            <a:r>
              <a:rPr lang="en-US" sz="2200" spc="-5" dirty="0">
                <a:effectLst/>
                <a:latin typeface="Times New Roman" panose="02020603050405020304" pitchFamily="18" charset="0"/>
                <a:ea typeface="Aptos" panose="020B0004020202020204" pitchFamily="34" charset="0"/>
              </a:rPr>
              <a:t>the grandparents’ moral fitness</a:t>
            </a:r>
          </a:p>
          <a:p>
            <a:pPr>
              <a:buFontTx/>
              <a:buChar char="-"/>
            </a:pPr>
            <a:r>
              <a:rPr lang="en-US" sz="2200" spc="-5" dirty="0">
                <a:effectLst/>
                <a:latin typeface="Times New Roman" panose="02020603050405020304" pitchFamily="18" charset="0"/>
                <a:ea typeface="Aptos" panose="020B0004020202020204" pitchFamily="34" charset="0"/>
              </a:rPr>
              <a:t>the grandparents’ employment</a:t>
            </a:r>
          </a:p>
          <a:p>
            <a:pPr marL="0" indent="0">
              <a:buNone/>
            </a:pPr>
            <a:endParaRPr lang="en-US" sz="2200" spc="-5" dirty="0">
              <a:effectLst/>
              <a:latin typeface="Times New Roman" panose="02020603050405020304" pitchFamily="18" charset="0"/>
              <a:ea typeface="Aptos" panose="020B0004020202020204" pitchFamily="34" charset="0"/>
            </a:endParaRPr>
          </a:p>
        </p:txBody>
      </p:sp>
      <p:sp>
        <p:nvSpPr>
          <p:cNvPr id="6" name="Text Placeholder 5">
            <a:extLst>
              <a:ext uri="{FF2B5EF4-FFF2-40B4-BE49-F238E27FC236}">
                <a16:creationId xmlns:a16="http://schemas.microsoft.com/office/drawing/2014/main" id="{37044B94-C157-DA5B-4E68-AB939D1373BF}"/>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20009374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F09484F-B6AC-F5CF-AD43-24E054F430F3}"/>
              </a:ext>
            </a:extLst>
          </p:cNvPr>
          <p:cNvSpPr>
            <a:spLocks noGrp="1"/>
          </p:cNvSpPr>
          <p:nvPr>
            <p:ph type="title"/>
          </p:nvPr>
        </p:nvSpPr>
        <p:spPr>
          <a:solidFill>
            <a:srgbClr val="FFC000"/>
          </a:solidFill>
        </p:spPr>
        <p:txBody>
          <a:bodyPr/>
          <a:lstStyle/>
          <a:p>
            <a:r>
              <a:rPr lang="en-US" i="1" dirty="0"/>
              <a:t>Martin v. coop </a:t>
            </a:r>
            <a:r>
              <a:rPr lang="en-US" dirty="0"/>
              <a:t>factors</a:t>
            </a:r>
          </a:p>
        </p:txBody>
      </p:sp>
      <p:sp>
        <p:nvSpPr>
          <p:cNvPr id="5" name="Content Placeholder 4">
            <a:extLst>
              <a:ext uri="{FF2B5EF4-FFF2-40B4-BE49-F238E27FC236}">
                <a16:creationId xmlns:a16="http://schemas.microsoft.com/office/drawing/2014/main" id="{5A088CF6-E08F-88E9-0904-B3478ECC8D9F}"/>
              </a:ext>
            </a:extLst>
          </p:cNvPr>
          <p:cNvSpPr>
            <a:spLocks noGrp="1"/>
          </p:cNvSpPr>
          <p:nvPr>
            <p:ph idx="1"/>
          </p:nvPr>
        </p:nvSpPr>
        <p:spPr/>
        <p:txBody>
          <a:bodyPr>
            <a:noAutofit/>
          </a:bodyPr>
          <a:lstStyle/>
          <a:p>
            <a:pPr marL="0" indent="0">
              <a:buNone/>
            </a:pPr>
            <a:r>
              <a:rPr lang="en-US" sz="2400" i="1" spc="-5" dirty="0">
                <a:effectLst/>
                <a:latin typeface="Times New Roman" panose="02020603050405020304" pitchFamily="18" charset="0"/>
                <a:ea typeface="Aptos" panose="020B0004020202020204" pitchFamily="34" charset="0"/>
              </a:rPr>
              <a:t>Most significant in this case:</a:t>
            </a:r>
          </a:p>
          <a:p>
            <a:pPr marL="0" indent="0">
              <a:buNone/>
            </a:pPr>
            <a:endParaRPr lang="en-US" sz="2400" spc="-5" dirty="0">
              <a:latin typeface="Times New Roman" panose="02020603050405020304" pitchFamily="18" charset="0"/>
              <a:ea typeface="Aptos" panose="020B0004020202020204" pitchFamily="34" charset="0"/>
            </a:endParaRPr>
          </a:p>
          <a:p>
            <a:pPr>
              <a:buFontTx/>
              <a:buChar char="-"/>
            </a:pPr>
            <a:r>
              <a:rPr lang="en-US" sz="2400" spc="-5" dirty="0">
                <a:effectLst/>
                <a:latin typeface="Times New Roman" panose="02020603050405020304" pitchFamily="18" charset="0"/>
                <a:ea typeface="Aptos" panose="020B0004020202020204" pitchFamily="34" charset="0"/>
              </a:rPr>
              <a:t>The grandparents’ emotional ties with the child</a:t>
            </a:r>
          </a:p>
          <a:p>
            <a:pPr>
              <a:buFontTx/>
              <a:buChar char="-"/>
            </a:pPr>
            <a:r>
              <a:rPr lang="en-US" sz="2400" spc="-5" dirty="0">
                <a:latin typeface="Times New Roman" panose="02020603050405020304" pitchFamily="18" charset="0"/>
                <a:ea typeface="Aptos" panose="020B0004020202020204" pitchFamily="34" charset="0"/>
              </a:rPr>
              <a:t>a</a:t>
            </a:r>
            <a:r>
              <a:rPr lang="en-US" sz="2400" spc="-5" dirty="0">
                <a:effectLst/>
                <a:latin typeface="Times New Roman" panose="02020603050405020304" pitchFamily="18" charset="0"/>
                <a:ea typeface="Aptos" panose="020B0004020202020204" pitchFamily="34" charset="0"/>
              </a:rPr>
              <a:t>ny interference with the parents’ discipline</a:t>
            </a:r>
            <a:endParaRPr lang="en-US" sz="2400" spc="-5" dirty="0">
              <a:latin typeface="Times New Roman" panose="02020603050405020304" pitchFamily="18" charset="0"/>
              <a:ea typeface="Aptos" panose="020B0004020202020204" pitchFamily="34" charset="0"/>
            </a:endParaRPr>
          </a:p>
          <a:p>
            <a:pPr>
              <a:buFontTx/>
              <a:buChar char="-"/>
            </a:pPr>
            <a:r>
              <a:rPr lang="en-US" sz="2400" spc="-5" dirty="0">
                <a:effectLst/>
                <a:latin typeface="Times New Roman" panose="02020603050405020304" pitchFamily="18" charset="0"/>
                <a:ea typeface="Aptos" panose="020B0004020202020204" pitchFamily="34" charset="0"/>
              </a:rPr>
              <a:t>willingness not to interfere with the parents’ rearing of the child.</a:t>
            </a:r>
            <a:endParaRPr lang="en-US" sz="2400" i="1" dirty="0"/>
          </a:p>
        </p:txBody>
      </p:sp>
      <p:sp>
        <p:nvSpPr>
          <p:cNvPr id="6" name="Text Placeholder 5">
            <a:extLst>
              <a:ext uri="{FF2B5EF4-FFF2-40B4-BE49-F238E27FC236}">
                <a16:creationId xmlns:a16="http://schemas.microsoft.com/office/drawing/2014/main" id="{37044B94-C157-DA5B-4E68-AB939D1373BF}"/>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20975145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3CDCA-7744-3FA5-972A-D46B0234B45D}"/>
              </a:ext>
            </a:extLst>
          </p:cNvPr>
          <p:cNvSpPr>
            <a:spLocks noGrp="1"/>
          </p:cNvSpPr>
          <p:nvPr>
            <p:ph type="title"/>
          </p:nvPr>
        </p:nvSpPr>
        <p:spPr>
          <a:solidFill>
            <a:srgbClr val="FFC000"/>
          </a:solidFill>
        </p:spPr>
        <p:txBody>
          <a:bodyPr/>
          <a:lstStyle/>
          <a:p>
            <a:r>
              <a:rPr lang="en-US" dirty="0"/>
              <a:t>Type 1 VISITATION</a:t>
            </a:r>
          </a:p>
        </p:txBody>
      </p:sp>
      <p:sp>
        <p:nvSpPr>
          <p:cNvPr id="3" name="Content Placeholder 2">
            <a:extLst>
              <a:ext uri="{FF2B5EF4-FFF2-40B4-BE49-F238E27FC236}">
                <a16:creationId xmlns:a16="http://schemas.microsoft.com/office/drawing/2014/main" id="{1016EAA4-B84D-128B-A3FF-49D249EB8359}"/>
              </a:ext>
            </a:extLst>
          </p:cNvPr>
          <p:cNvSpPr>
            <a:spLocks noGrp="1"/>
          </p:cNvSpPr>
          <p:nvPr>
            <p:ph idx="1"/>
          </p:nvPr>
        </p:nvSpPr>
        <p:spPr/>
        <p:txBody>
          <a:bodyPr/>
          <a:lstStyle/>
          <a:p>
            <a:pPr marL="0" marR="0" indent="0" algn="just" fontAlgn="base">
              <a:spcBef>
                <a:spcPts val="0"/>
              </a:spcBef>
              <a:spcAft>
                <a:spcPts val="0"/>
              </a:spcAft>
              <a:buNone/>
            </a:pP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indent="0" algn="just" fontAlgn="base">
              <a:spcBef>
                <a:spcPts val="0"/>
              </a:spcBef>
              <a:spcAft>
                <a:spcPts val="0"/>
              </a:spcAft>
              <a:buNone/>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“Whenever a court [awards] custody . . . to one of the parents of the child or terminates the parental rights of one of the parents </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 .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or one of the parents </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 .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dies</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either parent of the child's parents may </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 . .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seek visitation rights with the child.”</a:t>
            </a:r>
          </a:p>
          <a:p>
            <a:pPr marL="0" marR="0" indent="457200" algn="just" fontAlgn="base">
              <a:spcBef>
                <a:spcPts val="0"/>
              </a:spcBef>
              <a:spcAft>
                <a:spcPts val="0"/>
              </a:spcAft>
            </a:pP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indent="0" algn="just" fontAlgn="base">
              <a:spcBef>
                <a:spcPts val="0"/>
              </a:spcBef>
              <a:spcAft>
                <a:spcPts val="0"/>
              </a:spcAft>
              <a:buNone/>
            </a:pPr>
            <a:r>
              <a:rPr lang="en-US" sz="2400" cap="small" dirty="0">
                <a:effectLst/>
                <a:latin typeface="Times New Roman" panose="02020603050405020304" pitchFamily="18" charset="0"/>
                <a:ea typeface="Times New Roman" panose="02020603050405020304" pitchFamily="18" charset="0"/>
                <a:cs typeface="Times New Roman" panose="02020603050405020304" pitchFamily="18" charset="0"/>
              </a:rPr>
              <a:t>Miss. Code Ann.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sym typeface="Symbol" pitchFamily="2" charset="2"/>
              </a:rPr>
              <a: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93-16-3(1).</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gn="just" fontAlgn="base">
              <a:spcBef>
                <a:spcPts val="0"/>
              </a:spcBef>
              <a:spcAft>
                <a:spcPts val="0"/>
              </a:spcAft>
              <a:buNone/>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en-US" b="1" dirty="0"/>
          </a:p>
        </p:txBody>
      </p:sp>
      <p:sp>
        <p:nvSpPr>
          <p:cNvPr id="4" name="Text Placeholder 3">
            <a:extLst>
              <a:ext uri="{FF2B5EF4-FFF2-40B4-BE49-F238E27FC236}">
                <a16:creationId xmlns:a16="http://schemas.microsoft.com/office/drawing/2014/main" id="{D984C261-31E4-98DE-8C71-D4E68D6A0A75}"/>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6897820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AFE97-B51E-41EF-A782-DBA017539A7F}"/>
              </a:ext>
            </a:extLst>
          </p:cNvPr>
          <p:cNvSpPr>
            <a:spLocks noGrp="1"/>
          </p:cNvSpPr>
          <p:nvPr>
            <p:ph type="title"/>
          </p:nvPr>
        </p:nvSpPr>
        <p:spPr>
          <a:solidFill>
            <a:srgbClr val="FFC000"/>
          </a:solidFill>
        </p:spPr>
        <p:txBody>
          <a:bodyPr/>
          <a:lstStyle/>
          <a:p>
            <a:r>
              <a:rPr lang="en-US" i="1" dirty="0"/>
              <a:t>Martin v. coop</a:t>
            </a:r>
          </a:p>
        </p:txBody>
      </p:sp>
      <p:sp>
        <p:nvSpPr>
          <p:cNvPr id="3" name="Content Placeholder 2">
            <a:extLst>
              <a:ext uri="{FF2B5EF4-FFF2-40B4-BE49-F238E27FC236}">
                <a16:creationId xmlns:a16="http://schemas.microsoft.com/office/drawing/2014/main" id="{7B37DD16-4838-205A-E350-73B9C2DCB2B7}"/>
              </a:ext>
            </a:extLst>
          </p:cNvPr>
          <p:cNvSpPr>
            <a:spLocks noGrp="1"/>
          </p:cNvSpPr>
          <p:nvPr>
            <p:ph idx="1"/>
          </p:nvPr>
        </p:nvSpPr>
        <p:spPr/>
        <p:txBody>
          <a:bodyPr/>
          <a:lstStyle/>
          <a:p>
            <a:pPr marL="0" indent="0">
              <a:buNone/>
            </a:pPr>
            <a:r>
              <a:rPr lang="en-US" sz="2400" dirty="0">
                <a:latin typeface="Times New Roman" panose="02020603050405020304" pitchFamily="18" charset="0"/>
                <a:cs typeface="Times New Roman" panose="02020603050405020304" pitchFamily="18" charset="0"/>
              </a:rPr>
              <a:t>FACTOR 10:</a:t>
            </a:r>
          </a:p>
          <a:p>
            <a:pPr marL="0" indent="0">
              <a:buNone/>
            </a:pPr>
            <a:endParaRPr lang="en-US" sz="2400" dirty="0">
              <a:latin typeface="Times New Roman" panose="02020603050405020304" pitchFamily="18" charset="0"/>
              <a:cs typeface="Times New Roman" panose="02020603050405020304" pitchFamily="18" charset="0"/>
            </a:endParaRPr>
          </a:p>
          <a:p>
            <a:pPr algn="l" fontAlgn="base"/>
            <a:r>
              <a:rPr lang="en-US" sz="2400" dirty="0">
                <a:solidFill>
                  <a:srgbClr val="3D3D3D"/>
                </a:solidFill>
                <a:latin typeface="Times New Roman" panose="02020603050405020304" pitchFamily="18" charset="0"/>
                <a:cs typeface="Times New Roman" panose="02020603050405020304" pitchFamily="18" charset="0"/>
              </a:rPr>
              <a:t>"</a:t>
            </a:r>
            <a:r>
              <a:rPr lang="en-US" sz="2400" b="0" i="0" u="none" strike="noStrike" dirty="0">
                <a:solidFill>
                  <a:srgbClr val="3D3D3D"/>
                </a:solidFill>
                <a:effectLst/>
                <a:latin typeface="Times New Roman" panose="02020603050405020304" pitchFamily="18" charset="0"/>
                <a:cs typeface="Times New Roman" panose="02020603050405020304" pitchFamily="18" charset="0"/>
              </a:rPr>
              <a:t>The willingness of the grandparents to accept that the rearing of the child is the responsibility of the parent, and that the parent's manner of child rearing is not to be interfered with by the grandparents.”</a:t>
            </a:r>
          </a:p>
          <a:p>
            <a:pPr marL="0" indent="0">
              <a:buNone/>
            </a:pPr>
            <a:endParaRPr lang="en-US" dirty="0"/>
          </a:p>
          <a:p>
            <a:pPr marL="0" indent="0">
              <a:buNone/>
            </a:pPr>
            <a:endParaRPr lang="en-US" dirty="0"/>
          </a:p>
        </p:txBody>
      </p:sp>
      <p:sp>
        <p:nvSpPr>
          <p:cNvPr id="4" name="Text Placeholder 3">
            <a:extLst>
              <a:ext uri="{FF2B5EF4-FFF2-40B4-BE49-F238E27FC236}">
                <a16:creationId xmlns:a16="http://schemas.microsoft.com/office/drawing/2014/main" id="{8727A398-5F36-DB3A-A05E-A8DC8F7A30FB}"/>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19939388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A302C-1E8E-BCDA-A240-6CCE0DF77C53}"/>
              </a:ext>
            </a:extLst>
          </p:cNvPr>
          <p:cNvSpPr>
            <a:spLocks noGrp="1"/>
          </p:cNvSpPr>
          <p:nvPr>
            <p:ph type="title"/>
          </p:nvPr>
        </p:nvSpPr>
        <p:spPr>
          <a:solidFill>
            <a:srgbClr val="FFC000"/>
          </a:solidFill>
        </p:spPr>
        <p:txBody>
          <a:bodyPr/>
          <a:lstStyle/>
          <a:p>
            <a:r>
              <a:rPr lang="en-US" dirty="0"/>
              <a:t>TYPE II VISITATION</a:t>
            </a:r>
          </a:p>
        </p:txBody>
      </p:sp>
      <p:sp>
        <p:nvSpPr>
          <p:cNvPr id="3" name="Content Placeholder 2">
            <a:extLst>
              <a:ext uri="{FF2B5EF4-FFF2-40B4-BE49-F238E27FC236}">
                <a16:creationId xmlns:a16="http://schemas.microsoft.com/office/drawing/2014/main" id="{7701C1AD-0B76-31B9-A835-74EB19FEB093}"/>
              </a:ext>
            </a:extLst>
          </p:cNvPr>
          <p:cNvSpPr>
            <a:spLocks noGrp="1"/>
          </p:cNvSpPr>
          <p:nvPr>
            <p:ph idx="1"/>
          </p:nvPr>
        </p:nvSpPr>
        <p:spPr/>
        <p:txBody>
          <a:bodyPr/>
          <a:lstStyle/>
          <a:p>
            <a:pPr marL="0" indent="0">
              <a:buNone/>
            </a:pPr>
            <a:r>
              <a:rPr lang="en-US" sz="2400" dirty="0">
                <a:latin typeface="Times New Roman" panose="02020603050405020304" pitchFamily="18" charset="0"/>
                <a:cs typeface="Times New Roman" panose="02020603050405020304" pitchFamily="18" charset="0"/>
              </a:rPr>
              <a:t>Type II requires</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Proof of a viable relationship (financial support for at least six months and significant visitation, including overnights) for one year</a:t>
            </a:r>
          </a:p>
          <a:p>
            <a:pPr marL="0" indent="0">
              <a:buNone/>
            </a:pPr>
            <a:r>
              <a:rPr lang="en-US" sz="2400" dirty="0">
                <a:latin typeface="Times New Roman" panose="02020603050405020304" pitchFamily="18" charset="0"/>
                <a:cs typeface="Times New Roman" panose="02020603050405020304" pitchFamily="18" charset="0"/>
              </a:rPr>
              <a:t>AND</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The parents unreasonably denied visitation.</a:t>
            </a:r>
          </a:p>
          <a:p>
            <a:pPr marL="0" indent="0">
              <a:buNone/>
            </a:pPr>
            <a:endParaRPr lang="en-US" dirty="0"/>
          </a:p>
        </p:txBody>
      </p:sp>
      <p:sp>
        <p:nvSpPr>
          <p:cNvPr id="4" name="Text Placeholder 3">
            <a:extLst>
              <a:ext uri="{FF2B5EF4-FFF2-40B4-BE49-F238E27FC236}">
                <a16:creationId xmlns:a16="http://schemas.microsoft.com/office/drawing/2014/main" id="{CA721560-619A-E544-2AF8-7C825FFE2347}"/>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22584283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56845-CE5B-412A-ED37-ACC57B30A43C}"/>
              </a:ext>
            </a:extLst>
          </p:cNvPr>
          <p:cNvSpPr>
            <a:spLocks noGrp="1"/>
          </p:cNvSpPr>
          <p:nvPr>
            <p:ph type="title"/>
          </p:nvPr>
        </p:nvSpPr>
        <p:spPr>
          <a:solidFill>
            <a:schemeClr val="tx2">
              <a:lumMod val="60000"/>
              <a:lumOff val="40000"/>
            </a:schemeClr>
          </a:solidFill>
        </p:spPr>
        <p:txBody>
          <a:bodyPr/>
          <a:lstStyle/>
          <a:p>
            <a:r>
              <a:rPr lang="en-US" i="1" dirty="0"/>
              <a:t>Hutson v. Hutson</a:t>
            </a:r>
          </a:p>
        </p:txBody>
      </p:sp>
      <p:sp>
        <p:nvSpPr>
          <p:cNvPr id="3" name="Content Placeholder 2">
            <a:extLst>
              <a:ext uri="{FF2B5EF4-FFF2-40B4-BE49-F238E27FC236}">
                <a16:creationId xmlns:a16="http://schemas.microsoft.com/office/drawing/2014/main" id="{F97CAE2E-0079-6DA0-E485-F93980F11937}"/>
              </a:ext>
            </a:extLst>
          </p:cNvPr>
          <p:cNvSpPr>
            <a:spLocks noGrp="1"/>
          </p:cNvSpPr>
          <p:nvPr>
            <p:ph sz="half" idx="1"/>
          </p:nvPr>
        </p:nvSpPr>
        <p:spPr/>
        <p:txBody>
          <a:bodyPr>
            <a:normAutofit/>
          </a:bodyPr>
          <a:lstStyle/>
          <a:p>
            <a:pPr marL="0" indent="0">
              <a:buNone/>
            </a:pPr>
            <a:r>
              <a:rPr lang="en-US" sz="2400" dirty="0">
                <a:latin typeface="Times New Roman" panose="02020603050405020304" pitchFamily="18" charset="0"/>
                <a:cs typeface="Times New Roman" panose="02020603050405020304" pitchFamily="18" charset="0"/>
              </a:rPr>
              <a:t>Parents reasonably denied a grandfather visitation with his biological granddaughter – he refused their request to treat the girl’s step-siblings equally.</a:t>
            </a:r>
            <a:r>
              <a:rPr lang="en-US" sz="2400" dirty="0">
                <a:highlight>
                  <a:srgbClr val="FFFF00"/>
                </a:highlight>
                <a:latin typeface="Times New Roman" panose="02020603050405020304" pitchFamily="18" charset="0"/>
                <a:cs typeface="Times New Roman" panose="02020603050405020304" pitchFamily="18" charset="0"/>
              </a:rPr>
              <a:t> His disparate treatment of the children caused disharmony in their home.</a:t>
            </a:r>
          </a:p>
        </p:txBody>
      </p:sp>
      <p:sp>
        <p:nvSpPr>
          <p:cNvPr id="4" name="Content Placeholder 3">
            <a:extLst>
              <a:ext uri="{FF2B5EF4-FFF2-40B4-BE49-F238E27FC236}">
                <a16:creationId xmlns:a16="http://schemas.microsoft.com/office/drawing/2014/main" id="{A424A6BE-8015-C57B-AB30-6332FB49DBD3}"/>
              </a:ext>
            </a:extLst>
          </p:cNvPr>
          <p:cNvSpPr>
            <a:spLocks noGrp="1"/>
          </p:cNvSpPr>
          <p:nvPr>
            <p:ph sz="half" idx="2"/>
          </p:nvPr>
        </p:nvSpPr>
        <p:spPr/>
        <p:txBody>
          <a:bodyPr>
            <a:normAutofit/>
          </a:bodyPr>
          <a:lstStyle/>
          <a:p>
            <a:pPr marL="0" indent="0">
              <a:buNone/>
            </a:pPr>
            <a:r>
              <a:rPr lang="en-US" sz="2400" dirty="0">
                <a:latin typeface="Times New Roman" panose="02020603050405020304" pitchFamily="18" charset="0"/>
                <a:cs typeface="Times New Roman" panose="02020603050405020304" pitchFamily="18" charset="0"/>
              </a:rPr>
              <a:t>A court need not examine the </a:t>
            </a:r>
            <a:r>
              <a:rPr lang="en-US" sz="2400" i="1" dirty="0">
                <a:latin typeface="Times New Roman" panose="02020603050405020304" pitchFamily="18" charset="0"/>
                <a:cs typeface="Times New Roman" panose="02020603050405020304" pitchFamily="18" charset="0"/>
              </a:rPr>
              <a:t>Martin v. Coop </a:t>
            </a:r>
            <a:r>
              <a:rPr lang="en-US" sz="2400" dirty="0">
                <a:latin typeface="Times New Roman" panose="02020603050405020304" pitchFamily="18" charset="0"/>
                <a:cs typeface="Times New Roman" panose="02020603050405020304" pitchFamily="18" charset="0"/>
              </a:rPr>
              <a:t>factors unless it finds that there is a viable relationship AND that the parents unreasonably denied visitation.</a:t>
            </a:r>
          </a:p>
        </p:txBody>
      </p:sp>
    </p:spTree>
    <p:extLst>
      <p:ext uri="{BB962C8B-B14F-4D97-AF65-F5344CB8AC3E}">
        <p14:creationId xmlns:p14="http://schemas.microsoft.com/office/powerpoint/2010/main" val="35784286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3F0AC-68C3-C448-5A72-68D2F35A9B3D}"/>
              </a:ext>
            </a:extLst>
          </p:cNvPr>
          <p:cNvSpPr>
            <a:spLocks noGrp="1"/>
          </p:cNvSpPr>
          <p:nvPr>
            <p:ph type="title"/>
          </p:nvPr>
        </p:nvSpPr>
        <p:spPr>
          <a:solidFill>
            <a:schemeClr val="tx2">
              <a:lumMod val="60000"/>
              <a:lumOff val="40000"/>
            </a:schemeClr>
          </a:solidFill>
        </p:spPr>
        <p:txBody>
          <a:bodyPr/>
          <a:lstStyle/>
          <a:p>
            <a:r>
              <a:rPr lang="en-US" dirty="0"/>
              <a:t>Broad reading of </a:t>
            </a:r>
            <a:r>
              <a:rPr lang="en-US" i="1" dirty="0"/>
              <a:t>Brownlee</a:t>
            </a:r>
          </a:p>
        </p:txBody>
      </p:sp>
      <p:sp>
        <p:nvSpPr>
          <p:cNvPr id="5" name="Content Placeholder 4">
            <a:extLst>
              <a:ext uri="{FF2B5EF4-FFF2-40B4-BE49-F238E27FC236}">
                <a16:creationId xmlns:a16="http://schemas.microsoft.com/office/drawing/2014/main" id="{2C0FB5FB-FA2D-0715-BE0C-C97C1F53E382}"/>
              </a:ext>
            </a:extLst>
          </p:cNvPr>
          <p:cNvSpPr>
            <a:spLocks noGrp="1"/>
          </p:cNvSpPr>
          <p:nvPr>
            <p:ph idx="1"/>
          </p:nvPr>
        </p:nvSpPr>
        <p:spPr>
          <a:xfrm>
            <a:off x="2231136" y="2507415"/>
            <a:ext cx="7729728" cy="3101983"/>
          </a:xfrm>
        </p:spPr>
        <p:txBody>
          <a:bodyPr>
            <a:normAutofit/>
          </a:bodyPr>
          <a:lstStyle/>
          <a:p>
            <a:pPr marL="0" indent="0">
              <a:buNone/>
            </a:pPr>
            <a:r>
              <a:rPr lang="en-US" sz="2200" dirty="0">
                <a:latin typeface="Times New Roman" panose="02020603050405020304" pitchFamily="18" charset="0"/>
                <a:cs typeface="Times New Roman" panose="02020603050405020304" pitchFamily="18" charset="0"/>
              </a:rPr>
              <a:t>Under </a:t>
            </a:r>
            <a:r>
              <a:rPr lang="en-US" sz="2200" i="1" dirty="0">
                <a:latin typeface="Times New Roman" panose="02020603050405020304" pitchFamily="18" charset="0"/>
                <a:cs typeface="Times New Roman" panose="02020603050405020304" pitchFamily="18" charset="0"/>
              </a:rPr>
              <a:t>Brownlee</a:t>
            </a:r>
          </a:p>
          <a:p>
            <a:pPr>
              <a:buFontTx/>
              <a:buChar char="-"/>
            </a:pPr>
            <a:r>
              <a:rPr lang="en-US" sz="2200" dirty="0">
                <a:latin typeface="Times New Roman" panose="02020603050405020304" pitchFamily="18" charset="0"/>
                <a:cs typeface="Times New Roman" panose="02020603050405020304" pitchFamily="18" charset="0"/>
              </a:rPr>
              <a:t>A nonparent who has acted </a:t>
            </a:r>
            <a:r>
              <a:rPr lang="en-US" sz="2200" i="1" dirty="0">
                <a:latin typeface="Times New Roman" panose="02020603050405020304" pitchFamily="18" charset="0"/>
                <a:cs typeface="Times New Roman" panose="02020603050405020304" pitchFamily="18" charset="0"/>
              </a:rPr>
              <a:t>in loco parentis </a:t>
            </a:r>
            <a:r>
              <a:rPr lang="en-US" sz="2200" dirty="0">
                <a:latin typeface="Times New Roman" panose="02020603050405020304" pitchFamily="18" charset="0"/>
                <a:cs typeface="Times New Roman" panose="02020603050405020304" pitchFamily="18" charset="0"/>
              </a:rPr>
              <a:t>to a child,</a:t>
            </a:r>
          </a:p>
          <a:p>
            <a:pPr>
              <a:buFontTx/>
              <a:buChar char="-"/>
            </a:pPr>
            <a:r>
              <a:rPr lang="en-US" sz="2200" dirty="0">
                <a:latin typeface="Times New Roman" panose="02020603050405020304" pitchFamily="18" charset="0"/>
                <a:cs typeface="Times New Roman" panose="02020603050405020304" pitchFamily="18" charset="0"/>
              </a:rPr>
              <a:t>Forming a strong, significant relationship with the child,</a:t>
            </a:r>
          </a:p>
          <a:p>
            <a:pPr>
              <a:buFontTx/>
              <a:buChar char="-"/>
            </a:pPr>
            <a:r>
              <a:rPr lang="en-US" sz="2200" dirty="0">
                <a:latin typeface="Times New Roman" panose="02020603050405020304" pitchFamily="18" charset="0"/>
                <a:cs typeface="Times New Roman" panose="02020603050405020304" pitchFamily="18" charset="0"/>
              </a:rPr>
              <a:t>May be awarded visitation in limited, unique circumstances,</a:t>
            </a:r>
          </a:p>
          <a:p>
            <a:pPr>
              <a:buFontTx/>
              <a:buChar char="-"/>
            </a:pPr>
            <a:r>
              <a:rPr lang="en-US" sz="2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When “</a:t>
            </a:r>
            <a:r>
              <a:rPr lang="en-US" sz="2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justice so requires and the child’s wellbeing demands a relationship with a person who has stood in loco parentis in his or her life.”</a:t>
            </a:r>
            <a:r>
              <a:rPr lang="en-US" sz="2200" dirty="0">
                <a:effectLst/>
                <a:latin typeface="Times New Roman" panose="02020603050405020304" pitchFamily="18" charset="0"/>
                <a:cs typeface="Times New Roman" panose="02020603050405020304" pitchFamily="18" charset="0"/>
              </a:rPr>
              <a:t> </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86071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F09484F-B6AC-F5CF-AD43-24E054F430F3}"/>
              </a:ext>
            </a:extLst>
          </p:cNvPr>
          <p:cNvSpPr>
            <a:spLocks noGrp="1"/>
          </p:cNvSpPr>
          <p:nvPr>
            <p:ph type="title"/>
          </p:nvPr>
        </p:nvSpPr>
        <p:spPr/>
        <p:txBody>
          <a:bodyPr/>
          <a:lstStyle/>
          <a:p>
            <a:r>
              <a:rPr lang="en-US" i="1" dirty="0"/>
              <a:t>Martin v. coop </a:t>
            </a:r>
            <a:r>
              <a:rPr lang="en-US" dirty="0"/>
              <a:t>factors</a:t>
            </a:r>
          </a:p>
        </p:txBody>
      </p:sp>
      <p:sp>
        <p:nvSpPr>
          <p:cNvPr id="5" name="Content Placeholder 4">
            <a:extLst>
              <a:ext uri="{FF2B5EF4-FFF2-40B4-BE49-F238E27FC236}">
                <a16:creationId xmlns:a16="http://schemas.microsoft.com/office/drawing/2014/main" id="{5A088CF6-E08F-88E9-0904-B3478ECC8D9F}"/>
              </a:ext>
            </a:extLst>
          </p:cNvPr>
          <p:cNvSpPr>
            <a:spLocks noGrp="1"/>
          </p:cNvSpPr>
          <p:nvPr>
            <p:ph idx="1"/>
          </p:nvPr>
        </p:nvSpPr>
        <p:spPr/>
        <p:txBody>
          <a:bodyPr>
            <a:noAutofit/>
          </a:bodyPr>
          <a:lstStyle/>
          <a:p>
            <a:pPr marL="0" indent="0">
              <a:buNone/>
            </a:pPr>
            <a:r>
              <a:rPr lang="en-US" sz="2200" spc="-5" dirty="0">
                <a:effectLst/>
                <a:latin typeface="Times New Roman" panose="02020603050405020304" pitchFamily="18" charset="0"/>
                <a:ea typeface="Aptos" panose="020B0004020202020204" pitchFamily="34" charset="0"/>
              </a:rPr>
              <a:t>(1) potential disruption in the child’s life;</a:t>
            </a:r>
          </a:p>
          <a:p>
            <a:pPr marL="0" indent="0">
              <a:buNone/>
            </a:pPr>
            <a:r>
              <a:rPr lang="en-US" sz="2200" spc="-5" dirty="0">
                <a:effectLst/>
                <a:latin typeface="Times New Roman" panose="02020603050405020304" pitchFamily="18" charset="0"/>
                <a:ea typeface="Aptos" panose="020B0004020202020204" pitchFamily="34" charset="0"/>
              </a:rPr>
              <a:t>(2) suitability of the grandparents’ home;</a:t>
            </a:r>
          </a:p>
          <a:p>
            <a:pPr marL="0" indent="0">
              <a:buNone/>
            </a:pPr>
            <a:r>
              <a:rPr lang="en-US" sz="2200" spc="-5" dirty="0">
                <a:effectLst/>
                <a:latin typeface="Times New Roman" panose="02020603050405020304" pitchFamily="18" charset="0"/>
                <a:ea typeface="Aptos" panose="020B0004020202020204" pitchFamily="34" charset="0"/>
              </a:rPr>
              <a:t>(3) the child’s age; </a:t>
            </a:r>
          </a:p>
          <a:p>
            <a:pPr marL="0" indent="0">
              <a:buNone/>
            </a:pPr>
            <a:r>
              <a:rPr lang="en-US" sz="2200" spc="-5" dirty="0">
                <a:effectLst/>
                <a:latin typeface="Times New Roman" panose="02020603050405020304" pitchFamily="18" charset="0"/>
                <a:ea typeface="Aptos" panose="020B0004020202020204" pitchFamily="34" charset="0"/>
              </a:rPr>
              <a:t>(4) the grandparents’ age and health; </a:t>
            </a:r>
          </a:p>
          <a:p>
            <a:pPr marL="0" indent="0">
              <a:buNone/>
            </a:pPr>
            <a:r>
              <a:rPr lang="en-US" sz="2200" spc="-5" dirty="0">
                <a:effectLst/>
                <a:latin typeface="Times New Roman" panose="02020603050405020304" pitchFamily="18" charset="0"/>
                <a:ea typeface="Aptos" panose="020B0004020202020204" pitchFamily="34" charset="0"/>
              </a:rPr>
              <a:t>(5) their emotional ties with the child;</a:t>
            </a:r>
          </a:p>
          <a:p>
            <a:pPr marL="0" indent="0">
              <a:buNone/>
            </a:pPr>
            <a:r>
              <a:rPr lang="en-US" sz="2200" spc="-5" dirty="0">
                <a:effectLst/>
                <a:latin typeface="Times New Roman" panose="02020603050405020304" pitchFamily="18" charset="0"/>
                <a:ea typeface="Aptos" panose="020B0004020202020204" pitchFamily="34" charset="0"/>
              </a:rPr>
              <a:t>(6) the grandparents’ moral fitness; </a:t>
            </a:r>
          </a:p>
          <a:p>
            <a:pPr marL="0" indent="0">
              <a:buNone/>
            </a:pPr>
            <a:r>
              <a:rPr lang="en-US" sz="2200" spc="-5" dirty="0">
                <a:effectLst/>
                <a:latin typeface="Times New Roman" panose="02020603050405020304" pitchFamily="18" charset="0"/>
                <a:ea typeface="Aptos" panose="020B0004020202020204" pitchFamily="34" charset="0"/>
              </a:rPr>
              <a:t>(7) distance from the parents’ home;</a:t>
            </a:r>
          </a:p>
          <a:p>
            <a:pPr marL="0" indent="0">
              <a:buNone/>
            </a:pPr>
            <a:r>
              <a:rPr lang="en-US" sz="2200" spc="-5" dirty="0">
                <a:effectLst/>
                <a:latin typeface="Times New Roman" panose="02020603050405020304" pitchFamily="18" charset="0"/>
                <a:ea typeface="Aptos" panose="020B0004020202020204" pitchFamily="34" charset="0"/>
              </a:rPr>
              <a:t> (8) interference with parents’ discipline; </a:t>
            </a:r>
          </a:p>
          <a:p>
            <a:pPr marL="0" indent="0">
              <a:buNone/>
            </a:pPr>
            <a:r>
              <a:rPr lang="en-US" sz="2200" spc="-5" dirty="0">
                <a:effectLst/>
                <a:latin typeface="Times New Roman" panose="02020603050405020304" pitchFamily="18" charset="0"/>
                <a:ea typeface="Aptos" panose="020B0004020202020204" pitchFamily="34" charset="0"/>
              </a:rPr>
              <a:t>(9) the grandparents’ employment; and</a:t>
            </a:r>
          </a:p>
          <a:p>
            <a:pPr marL="0" indent="0">
              <a:buNone/>
            </a:pPr>
            <a:r>
              <a:rPr lang="en-US" sz="2200" spc="-5" dirty="0">
                <a:effectLst/>
                <a:latin typeface="Times New Roman" panose="02020603050405020304" pitchFamily="18" charset="0"/>
                <a:ea typeface="Aptos" panose="020B0004020202020204" pitchFamily="34" charset="0"/>
              </a:rPr>
              <a:t>(10) willingness not to interfere with the parents’ rearing of the child.</a:t>
            </a:r>
            <a:endParaRPr lang="en-US" sz="2200" i="1" dirty="0"/>
          </a:p>
        </p:txBody>
      </p:sp>
      <p:sp>
        <p:nvSpPr>
          <p:cNvPr id="6" name="Text Placeholder 5">
            <a:extLst>
              <a:ext uri="{FF2B5EF4-FFF2-40B4-BE49-F238E27FC236}">
                <a16:creationId xmlns:a16="http://schemas.microsoft.com/office/drawing/2014/main" id="{37044B94-C157-DA5B-4E68-AB939D1373BF}"/>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38546778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872DA-476B-CF32-1B1E-FFEA8EF13611}"/>
              </a:ext>
            </a:extLst>
          </p:cNvPr>
          <p:cNvSpPr>
            <a:spLocks noGrp="1"/>
          </p:cNvSpPr>
          <p:nvPr>
            <p:ph type="title"/>
          </p:nvPr>
        </p:nvSpPr>
        <p:spPr>
          <a:solidFill>
            <a:srgbClr val="FFC000"/>
          </a:solidFill>
        </p:spPr>
        <p:txBody>
          <a:bodyPr/>
          <a:lstStyle/>
          <a:p>
            <a:r>
              <a:rPr lang="en-US" dirty="0"/>
              <a:t>Summary</a:t>
            </a:r>
          </a:p>
        </p:txBody>
      </p:sp>
      <p:sp>
        <p:nvSpPr>
          <p:cNvPr id="3" name="Content Placeholder 2">
            <a:extLst>
              <a:ext uri="{FF2B5EF4-FFF2-40B4-BE49-F238E27FC236}">
                <a16:creationId xmlns:a16="http://schemas.microsoft.com/office/drawing/2014/main" id="{9F19A87B-0071-3D89-1A39-E301C5295C09}"/>
              </a:ext>
            </a:extLst>
          </p:cNvPr>
          <p:cNvSpPr>
            <a:spLocks noGrp="1"/>
          </p:cNvSpPr>
          <p:nvPr>
            <p:ph idx="1"/>
          </p:nvPr>
        </p:nvSpPr>
        <p:spPr/>
        <p:txBody>
          <a:bodyPr>
            <a:normAutofit/>
          </a:bodyPr>
          <a:lstStyle/>
          <a:p>
            <a:pPr marL="0" indent="0">
              <a:buNone/>
            </a:pPr>
            <a:r>
              <a:rPr lang="en-US" sz="2200" i="1" dirty="0">
                <a:latin typeface="Times New Roman" panose="02020603050405020304" pitchFamily="18" charset="0"/>
                <a:cs typeface="Times New Roman" panose="02020603050405020304" pitchFamily="18" charset="0"/>
              </a:rPr>
              <a:t>Brownlee v. Powell </a:t>
            </a:r>
            <a:r>
              <a:rPr lang="en-US" sz="2200" dirty="0">
                <a:latin typeface="Times New Roman" panose="02020603050405020304" pitchFamily="18" charset="0"/>
                <a:cs typeface="Times New Roman" panose="02020603050405020304" pitchFamily="18" charset="0"/>
              </a:rPr>
              <a:t>recognizes that nonparents other than legal, nonbiological fathers may have visitation rights.</a:t>
            </a:r>
          </a:p>
          <a:p>
            <a:pPr marL="0" indent="0">
              <a:buNone/>
            </a:pPr>
            <a:r>
              <a:rPr lang="en-US" sz="2200" dirty="0">
                <a:latin typeface="Times New Roman" panose="02020603050405020304" pitchFamily="18" charset="0"/>
                <a:cs typeface="Times New Roman" panose="02020603050405020304" pitchFamily="18" charset="0"/>
              </a:rPr>
              <a:t>It is unclear whether the test is the four-factor test used to rebut the natural parent presumption for legal fathers or a broader “unique situations” test.</a:t>
            </a:r>
          </a:p>
          <a:p>
            <a:pPr marL="0" indent="0">
              <a:buNone/>
            </a:pPr>
            <a:r>
              <a:rPr lang="en-US" sz="2200" dirty="0">
                <a:latin typeface="Times New Roman" panose="02020603050405020304" pitchFamily="18" charset="0"/>
                <a:cs typeface="Times New Roman" panose="02020603050405020304" pitchFamily="18" charset="0"/>
              </a:rPr>
              <a:t>If the four-factor test does apply, the requirements for the biological father’s absence and the duty to pay child support will need refining.</a:t>
            </a:r>
          </a:p>
        </p:txBody>
      </p:sp>
    </p:spTree>
    <p:extLst>
      <p:ext uri="{BB962C8B-B14F-4D97-AF65-F5344CB8AC3E}">
        <p14:creationId xmlns:p14="http://schemas.microsoft.com/office/powerpoint/2010/main" val="4013966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3CDCA-7744-3FA5-972A-D46B0234B45D}"/>
              </a:ext>
            </a:extLst>
          </p:cNvPr>
          <p:cNvSpPr>
            <a:spLocks noGrp="1"/>
          </p:cNvSpPr>
          <p:nvPr>
            <p:ph type="title"/>
          </p:nvPr>
        </p:nvSpPr>
        <p:spPr/>
        <p:txBody>
          <a:bodyPr/>
          <a:lstStyle/>
          <a:p>
            <a:r>
              <a:rPr lang="en-US" dirty="0"/>
              <a:t>Type 1 as amended</a:t>
            </a:r>
          </a:p>
        </p:txBody>
      </p:sp>
      <p:sp>
        <p:nvSpPr>
          <p:cNvPr id="3" name="Content Placeholder 2">
            <a:extLst>
              <a:ext uri="{FF2B5EF4-FFF2-40B4-BE49-F238E27FC236}">
                <a16:creationId xmlns:a16="http://schemas.microsoft.com/office/drawing/2014/main" id="{1016EAA4-B84D-128B-A3FF-49D249EB8359}"/>
              </a:ext>
            </a:extLst>
          </p:cNvPr>
          <p:cNvSpPr>
            <a:spLocks noGrp="1"/>
          </p:cNvSpPr>
          <p:nvPr>
            <p:ph idx="1"/>
          </p:nvPr>
        </p:nvSpPr>
        <p:spPr/>
        <p:txBody>
          <a:bodyPr/>
          <a:lstStyle/>
          <a:p>
            <a:pPr marL="0" marR="0" indent="457200" algn="just" fontAlgn="base">
              <a:spcBef>
                <a:spcPts val="0"/>
              </a:spcBef>
              <a:spcAft>
                <a:spcPts val="0"/>
              </a:spcAft>
            </a:pPr>
            <a:r>
              <a:rPr lang="en-US" sz="24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“Whenever a court [awards] custody . . . to one of the parents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of the child or terminates the parental rights of one of the parents </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 .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or one of the parents </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 .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dies</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either parent of the child's parents </a:t>
            </a:r>
            <a:r>
              <a:rPr lang="en-US" sz="2400" strike="sngStrike" dirty="0">
                <a:solidFill>
                  <a:srgbClr val="3D3D3D"/>
                </a:solidFill>
                <a:effectLst/>
                <a:latin typeface="Source Sans Pro" panose="020B0503030403020204" pitchFamily="34" charset="0"/>
                <a:ea typeface="Aptos" panose="020B0004020202020204" pitchFamily="34" charset="0"/>
                <a:cs typeface="Times New Roman" panose="02020603050405020304" pitchFamily="18" charset="0"/>
              </a:rPr>
              <a:t>who was not awarded custody or whose parental rights have been terminated or who has died </a:t>
            </a:r>
            <a:r>
              <a:rPr lang="en-US" sz="24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may </a:t>
            </a:r>
            <a:r>
              <a:rPr lang="en-US" sz="2400" dirty="0">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 . . . </a:t>
            </a:r>
            <a:r>
              <a:rPr lang="en-US" sz="24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seek visitation rights with the child</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L="0" marR="0" indent="457200" algn="just" fontAlgn="base">
              <a:spcBef>
                <a:spcPts val="0"/>
              </a:spcBef>
              <a:spcAft>
                <a:spcPts val="0"/>
              </a:spcAft>
            </a:pP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indent="457200" algn="just" fontAlgn="base">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cap="small" dirty="0">
                <a:effectLst/>
                <a:latin typeface="Times New Roman" panose="02020603050405020304" pitchFamily="18" charset="0"/>
                <a:ea typeface="Times New Roman" panose="02020603050405020304" pitchFamily="18" charset="0"/>
                <a:cs typeface="Times New Roman" panose="02020603050405020304" pitchFamily="18" charset="0"/>
              </a:rPr>
              <a:t>Miss. Code Ann.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sym typeface="Symbol" pitchFamily="2" charset="2"/>
              </a:rPr>
              <a: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93-16-3(1).</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0" marR="0" algn="just" fontAlgn="base">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en-US" b="1" dirty="0"/>
          </a:p>
        </p:txBody>
      </p:sp>
      <p:sp>
        <p:nvSpPr>
          <p:cNvPr id="4" name="Text Placeholder 3">
            <a:extLst>
              <a:ext uri="{FF2B5EF4-FFF2-40B4-BE49-F238E27FC236}">
                <a16:creationId xmlns:a16="http://schemas.microsoft.com/office/drawing/2014/main" id="{D984C261-31E4-98DE-8C71-D4E68D6A0A75}"/>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3855340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73209A5-30AB-9702-9ABF-3ACE3746ABC2}"/>
              </a:ext>
            </a:extLst>
          </p:cNvPr>
          <p:cNvSpPr>
            <a:spLocks noGrp="1"/>
          </p:cNvSpPr>
          <p:nvPr>
            <p:ph type="title"/>
          </p:nvPr>
        </p:nvSpPr>
        <p:spPr>
          <a:solidFill>
            <a:schemeClr val="tx2">
              <a:lumMod val="60000"/>
              <a:lumOff val="40000"/>
            </a:schemeClr>
          </a:solidFill>
        </p:spPr>
        <p:txBody>
          <a:bodyPr/>
          <a:lstStyle/>
          <a:p>
            <a:r>
              <a:rPr lang="en-US" i="1" dirty="0"/>
              <a:t>Poole v. poole</a:t>
            </a:r>
            <a:r>
              <a:rPr lang="en-US" dirty="0"/>
              <a:t>	</a:t>
            </a:r>
          </a:p>
        </p:txBody>
      </p:sp>
      <p:sp>
        <p:nvSpPr>
          <p:cNvPr id="5" name="Content Placeholder 4">
            <a:extLst>
              <a:ext uri="{FF2B5EF4-FFF2-40B4-BE49-F238E27FC236}">
                <a16:creationId xmlns:a16="http://schemas.microsoft.com/office/drawing/2014/main" id="{515AAB93-5650-B431-80DB-1B4CFD35F6C5}"/>
              </a:ext>
            </a:extLst>
          </p:cNvPr>
          <p:cNvSpPr>
            <a:spLocks noGrp="1"/>
          </p:cNvSpPr>
          <p:nvPr>
            <p:ph idx="1"/>
          </p:nvPr>
        </p:nvSpPr>
        <p:spPr>
          <a:noFill/>
        </p:spPr>
        <p:txBody>
          <a:bodyPr>
            <a:normAutofit lnSpcReduction="10000"/>
          </a:bodyPr>
          <a:lstStyle/>
          <a:p>
            <a:pPr marL="0" marR="0" indent="0" algn="just" fontAlgn="base">
              <a:spcBef>
                <a:spcPts val="0"/>
              </a:spcBef>
              <a:spcAft>
                <a:spcPts val="0"/>
              </a:spcAft>
              <a:buNone/>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A grandmother who had been a child’s guardian for four years was awarded visitation under Type 1 after the guardianship was terminated and her son took custody. </a:t>
            </a:r>
            <a:r>
              <a:rPr lang="en-US" sz="2400" dirty="0">
                <a:effectLst/>
                <a:latin typeface="Times New Roman" panose="02020603050405020304" pitchFamily="18" charset="0"/>
                <a:ea typeface="Aptos" panose="020B0004020202020204" pitchFamily="34" charset="0"/>
                <a:cs typeface="Times New Roman" panose="02020603050405020304" pitchFamily="18" charset="0"/>
              </a:rPr>
              <a:t>The child’s mother was deceased.</a:t>
            </a:r>
          </a:p>
          <a:p>
            <a:pPr marL="0" marR="0" indent="0" algn="just" fontAlgn="base">
              <a:spcBef>
                <a:spcPts val="0"/>
              </a:spcBef>
              <a:spcAft>
                <a:spcPts val="0"/>
              </a:spcAft>
              <a:buNone/>
            </a:pP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pPr marL="0" marR="0" indent="0" algn="just" fontAlgn="base">
              <a:spcBef>
                <a:spcPts val="0"/>
              </a:spcBef>
              <a:spcAft>
                <a:spcPts val="0"/>
              </a:spcAft>
              <a:buNone/>
            </a:pPr>
            <a:r>
              <a:rPr lang="en-US" sz="2400" i="1" dirty="0">
                <a:latin typeface="Times New Roman" panose="02020603050405020304" pitchFamily="18" charset="0"/>
                <a:ea typeface="Aptos" panose="020B0004020202020204" pitchFamily="34" charset="0"/>
                <a:cs typeface="Times New Roman" panose="02020603050405020304" pitchFamily="18" charset="0"/>
              </a:rPr>
              <a:t>The court held that a grandparent whose own child has custody and denies them visitation has standing under Type 1 as “either parent of the child’s parents.”</a:t>
            </a:r>
            <a:endParaRPr lang="en-US" sz="2400" i="1" dirty="0">
              <a:effectLst/>
              <a:latin typeface="Aptos" panose="020B0004020202020204" pitchFamily="34" charset="0"/>
              <a:ea typeface="Aptos" panose="020B0004020202020204" pitchFamily="34" charset="0"/>
              <a:cs typeface="Times New Roman" panose="02020603050405020304" pitchFamily="18" charset="0"/>
            </a:endParaRPr>
          </a:p>
          <a:p>
            <a:pPr marL="0" marR="0" algn="just" fontAlgn="base">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9636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FF7C3A8-5FBA-5F23-227C-7B5764A584E4}"/>
              </a:ext>
            </a:extLst>
          </p:cNvPr>
          <p:cNvSpPr>
            <a:spLocks noGrp="1"/>
          </p:cNvSpPr>
          <p:nvPr>
            <p:ph type="title"/>
          </p:nvPr>
        </p:nvSpPr>
        <p:spPr>
          <a:solidFill>
            <a:srgbClr val="FFC000"/>
          </a:solidFill>
        </p:spPr>
        <p:txBody>
          <a:bodyPr/>
          <a:lstStyle/>
          <a:p>
            <a:r>
              <a:rPr lang="en-US" dirty="0"/>
              <a:t>Persons who qualify as “Grandparents”</a:t>
            </a:r>
          </a:p>
        </p:txBody>
      </p:sp>
      <p:sp>
        <p:nvSpPr>
          <p:cNvPr id="5" name="Content Placeholder 4">
            <a:extLst>
              <a:ext uri="{FF2B5EF4-FFF2-40B4-BE49-F238E27FC236}">
                <a16:creationId xmlns:a16="http://schemas.microsoft.com/office/drawing/2014/main" id="{9A91A94B-CA0F-F8B3-5CA2-1C5BB7A99C33}"/>
              </a:ext>
            </a:extLst>
          </p:cNvPr>
          <p:cNvSpPr>
            <a:spLocks noGrp="1"/>
          </p:cNvSpPr>
          <p:nvPr>
            <p:ph sz="half" idx="1"/>
          </p:nvPr>
        </p:nvSpPr>
        <p:spPr/>
        <p:txBody>
          <a:bodyPr>
            <a:noAutofit/>
          </a:bodyPr>
          <a:lstStyle/>
          <a:p>
            <a:pPr marL="0" indent="0">
              <a:buNone/>
            </a:pPr>
            <a:r>
              <a:rPr lang="en-US" sz="2400" dirty="0">
                <a:latin typeface="Times New Roman" panose="02020603050405020304" pitchFamily="18" charset="0"/>
                <a:cs typeface="Times New Roman" panose="02020603050405020304" pitchFamily="18" charset="0"/>
              </a:rPr>
              <a:t>Great-grandparents are not entitled to visitation. </a:t>
            </a:r>
            <a:r>
              <a:rPr lang="en-US" sz="2400" i="1" dirty="0">
                <a:effectLst/>
                <a:latin typeface="Times New Roman" panose="02020603050405020304" pitchFamily="18" charset="0"/>
                <a:ea typeface="Aptos" panose="020B0004020202020204" pitchFamily="34" charset="0"/>
                <a:cs typeface="Times New Roman" panose="02020603050405020304" pitchFamily="18" charset="0"/>
              </a:rPr>
              <a:t>Lott v. Alexander,</a:t>
            </a:r>
            <a:r>
              <a:rPr lang="en-US" sz="2400" dirty="0">
                <a:effectLst/>
                <a:latin typeface="Times New Roman" panose="02020603050405020304" pitchFamily="18" charset="0"/>
                <a:ea typeface="Aptos" panose="020B0004020202020204" pitchFamily="34" charset="0"/>
                <a:cs typeface="Times New Roman" panose="02020603050405020304" pitchFamily="18" charset="0"/>
              </a:rPr>
              <a:t> 134 So. 3d 369, 374 (Miss. Ct. App. 2014</a:t>
            </a:r>
            <a:r>
              <a:rPr lang="en-US" sz="2400" dirty="0">
                <a:latin typeface="Times New Roman" panose="02020603050405020304" pitchFamily="18" charset="0"/>
                <a:ea typeface="Aptos" panose="020B0004020202020204" pitchFamily="34"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Step-grandparents are not entitled to visitation. </a:t>
            </a:r>
            <a:r>
              <a:rPr lang="en-US" sz="2400" i="1" dirty="0">
                <a:effectLst/>
                <a:latin typeface="Times New Roman" panose="02020603050405020304" pitchFamily="18" charset="0"/>
                <a:ea typeface="Aptos" panose="020B0004020202020204" pitchFamily="34" charset="0"/>
                <a:cs typeface="Times New Roman" panose="02020603050405020304" pitchFamily="18" charset="0"/>
              </a:rPr>
              <a:t>Garner v. Garner,</a:t>
            </a:r>
            <a:r>
              <a:rPr lang="en-US" sz="2400" dirty="0">
                <a:effectLst/>
                <a:latin typeface="Times New Roman" panose="02020603050405020304" pitchFamily="18" charset="0"/>
                <a:ea typeface="Aptos" panose="020B0004020202020204" pitchFamily="34" charset="0"/>
                <a:cs typeface="Times New Roman" panose="02020603050405020304" pitchFamily="18" charset="0"/>
              </a:rPr>
              <a:t> 283 So. 3d 120, 141 (Miss. 2019). </a:t>
            </a:r>
            <a:endParaRPr lang="en-US" sz="2400" dirty="0">
              <a:latin typeface="Times New Roman" panose="02020603050405020304" pitchFamily="18"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7B37927B-83CE-B75A-D2C0-F96A2ABDD44E}"/>
              </a:ext>
            </a:extLst>
          </p:cNvPr>
          <p:cNvSpPr>
            <a:spLocks noGrp="1"/>
          </p:cNvSpPr>
          <p:nvPr>
            <p:ph sz="half" idx="2"/>
          </p:nvPr>
        </p:nvSpPr>
        <p:spPr/>
        <p:txBody>
          <a:bodyPr>
            <a:noAutofit/>
          </a:bodyPr>
          <a:lstStyle/>
          <a:p>
            <a:pPr marL="0" indent="0">
              <a:buNone/>
            </a:pPr>
            <a:r>
              <a:rPr lang="en-US" sz="2400" dirty="0">
                <a:latin typeface="Times New Roman" panose="02020603050405020304" pitchFamily="18" charset="0"/>
                <a:cs typeface="Times New Roman" panose="02020603050405020304" pitchFamily="18" charset="0"/>
              </a:rPr>
              <a:t>Visitation is limited to the “parent of a child’s parents.”</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2400" cap="small" dirty="0">
                <a:effectLst/>
                <a:latin typeface="Times New Roman" panose="02020603050405020304" pitchFamily="18" charset="0"/>
                <a:ea typeface="Times New Roman" panose="02020603050405020304" pitchFamily="18" charset="0"/>
              </a:rPr>
              <a:t>Miss. Code Ann.</a:t>
            </a:r>
            <a:r>
              <a:rPr lang="en-US" sz="240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sym typeface="Symbol" pitchFamily="2" charset="2"/>
              </a:rPr>
              <a:t></a:t>
            </a:r>
            <a:r>
              <a:rPr lang="en-US" sz="2400" dirty="0">
                <a:effectLst/>
                <a:latin typeface="Times New Roman" panose="02020603050405020304" pitchFamily="18" charset="0"/>
                <a:ea typeface="Times New Roman" panose="02020603050405020304" pitchFamily="18" charset="0"/>
              </a:rPr>
              <a:t> 93-16-3</a:t>
            </a:r>
            <a:r>
              <a:rPr lang="en-US" sz="2400" dirty="0">
                <a:latin typeface="Times New Roman" panose="02020603050405020304" pitchFamily="18" charset="0"/>
                <a:ea typeface="Times New Roman" panose="02020603050405020304" pitchFamily="18" charset="0"/>
              </a:rPr>
              <a:t>.</a:t>
            </a:r>
            <a:endParaRPr lang="en-US" sz="2400" dirty="0"/>
          </a:p>
        </p:txBody>
      </p:sp>
    </p:spTree>
    <p:extLst>
      <p:ext uri="{BB962C8B-B14F-4D97-AF65-F5344CB8AC3E}">
        <p14:creationId xmlns:p14="http://schemas.microsoft.com/office/powerpoint/2010/main" val="11536429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FF7C3A8-5FBA-5F23-227C-7B5764A584E4}"/>
              </a:ext>
            </a:extLst>
          </p:cNvPr>
          <p:cNvSpPr>
            <a:spLocks noGrp="1"/>
          </p:cNvSpPr>
          <p:nvPr>
            <p:ph type="title"/>
          </p:nvPr>
        </p:nvSpPr>
        <p:spPr>
          <a:xfrm>
            <a:off x="2231136" y="979206"/>
            <a:ext cx="7729728" cy="1188720"/>
          </a:xfrm>
          <a:solidFill>
            <a:srgbClr val="FFC000"/>
          </a:solidFill>
        </p:spPr>
        <p:txBody>
          <a:bodyPr/>
          <a:lstStyle/>
          <a:p>
            <a:r>
              <a:rPr lang="en-US" dirty="0"/>
              <a:t>Viable relationship</a:t>
            </a:r>
          </a:p>
        </p:txBody>
      </p:sp>
      <p:sp>
        <p:nvSpPr>
          <p:cNvPr id="5" name="Content Placeholder 4">
            <a:extLst>
              <a:ext uri="{FF2B5EF4-FFF2-40B4-BE49-F238E27FC236}">
                <a16:creationId xmlns:a16="http://schemas.microsoft.com/office/drawing/2014/main" id="{9A91A94B-CA0F-F8B3-5CA2-1C5BB7A99C33}"/>
              </a:ext>
            </a:extLst>
          </p:cNvPr>
          <p:cNvSpPr>
            <a:spLocks noGrp="1"/>
          </p:cNvSpPr>
          <p:nvPr>
            <p:ph sz="half" idx="1"/>
          </p:nvPr>
        </p:nvSpPr>
        <p:spPr/>
        <p:txBody>
          <a:bodyPr>
            <a:normAutofit/>
          </a:bodyPr>
          <a:lstStyle/>
          <a:p>
            <a:pPr marL="0" indent="0">
              <a:buNone/>
            </a:pPr>
            <a:r>
              <a:rPr lang="en-US" sz="2400" dirty="0">
                <a:effectLst/>
                <a:latin typeface="Times New Roman" panose="02020603050405020304" pitchFamily="18" charset="0"/>
                <a:ea typeface="Times New Roman" panose="02020603050405020304" pitchFamily="18" charset="0"/>
              </a:rPr>
              <a:t>To establish a viable relationship, </a:t>
            </a:r>
            <a:r>
              <a:rPr lang="en-US" sz="2400" dirty="0">
                <a:latin typeface="Times New Roman" panose="02020603050405020304" pitchFamily="18" charset="0"/>
                <a:ea typeface="Times New Roman" panose="02020603050405020304" pitchFamily="18" charset="0"/>
              </a:rPr>
              <a:t>a</a:t>
            </a:r>
            <a:r>
              <a:rPr lang="en-US" sz="2400" dirty="0">
                <a:effectLst/>
                <a:latin typeface="Times New Roman" panose="02020603050405020304" pitchFamily="18" charset="0"/>
                <a:ea typeface="Times New Roman" panose="02020603050405020304" pitchFamily="18" charset="0"/>
              </a:rPr>
              <a:t> grandparent must show that they</a:t>
            </a:r>
          </a:p>
          <a:p>
            <a:pPr marL="0" indent="0">
              <a:buNone/>
            </a:pPr>
            <a:r>
              <a:rPr lang="en-US" sz="2400" dirty="0">
                <a:effectLst/>
                <a:latin typeface="Times New Roman" panose="02020603050405020304" pitchFamily="18" charset="0"/>
                <a:ea typeface="Times New Roman" panose="02020603050405020304" pitchFamily="18" charset="0"/>
              </a:rPr>
              <a:t>(1) supported the child financially in whole or in part for not less than six (6) months before filing, AND</a:t>
            </a:r>
            <a:endParaRPr lang="en-US" sz="2400" dirty="0"/>
          </a:p>
        </p:txBody>
      </p:sp>
      <p:sp>
        <p:nvSpPr>
          <p:cNvPr id="6" name="Content Placeholder 5">
            <a:extLst>
              <a:ext uri="{FF2B5EF4-FFF2-40B4-BE49-F238E27FC236}">
                <a16:creationId xmlns:a16="http://schemas.microsoft.com/office/drawing/2014/main" id="{7B37927B-83CE-B75A-D2C0-F96A2ABDD44E}"/>
              </a:ext>
            </a:extLst>
          </p:cNvPr>
          <p:cNvSpPr>
            <a:spLocks noGrp="1"/>
          </p:cNvSpPr>
          <p:nvPr>
            <p:ph sz="half" idx="2"/>
          </p:nvPr>
        </p:nvSpPr>
        <p:spPr/>
        <p:txBody>
          <a:bodyPr>
            <a:noAutofit/>
          </a:bodyPr>
          <a:lstStyle/>
          <a:p>
            <a:pPr marL="0" indent="0">
              <a:buNone/>
            </a:pPr>
            <a:r>
              <a:rPr lang="en-US" sz="2400" dirty="0">
                <a:effectLst/>
                <a:latin typeface="Times New Roman" panose="02020603050405020304" pitchFamily="18" charset="0"/>
                <a:ea typeface="Times New Roman" panose="02020603050405020304" pitchFamily="18" charset="0"/>
              </a:rPr>
              <a:t>(2) Had frequent visitation including occasional overnight visitation with the child for not less than one (1) year,  OR </a:t>
            </a:r>
          </a:p>
          <a:p>
            <a:pPr marL="0" indent="0">
              <a:buNone/>
            </a:pPr>
            <a:r>
              <a:rPr lang="en-US" sz="2400" dirty="0">
                <a:effectLst/>
                <a:latin typeface="Times New Roman" panose="02020603050405020304" pitchFamily="18" charset="0"/>
                <a:ea typeface="Times New Roman" panose="02020603050405020304" pitchFamily="18" charset="0"/>
              </a:rPr>
              <a:t>cared for the child for a significant period of time while the parent was in jail or on military duty.</a:t>
            </a:r>
            <a:endParaRPr lang="en-US" sz="2400" dirty="0"/>
          </a:p>
        </p:txBody>
      </p:sp>
    </p:spTree>
    <p:extLst>
      <p:ext uri="{BB962C8B-B14F-4D97-AF65-F5344CB8AC3E}">
        <p14:creationId xmlns:p14="http://schemas.microsoft.com/office/powerpoint/2010/main" val="1396479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FF7C3A8-5FBA-5F23-227C-7B5764A584E4}"/>
              </a:ext>
            </a:extLst>
          </p:cNvPr>
          <p:cNvSpPr>
            <a:spLocks noGrp="1"/>
          </p:cNvSpPr>
          <p:nvPr>
            <p:ph type="title"/>
          </p:nvPr>
        </p:nvSpPr>
        <p:spPr>
          <a:solidFill>
            <a:srgbClr val="FFC000"/>
          </a:solidFill>
        </p:spPr>
        <p:txBody>
          <a:bodyPr/>
          <a:lstStyle/>
          <a:p>
            <a:r>
              <a:rPr lang="en-US" dirty="0"/>
              <a:t>Establishing a viable relationship</a:t>
            </a:r>
          </a:p>
        </p:txBody>
      </p:sp>
      <p:sp>
        <p:nvSpPr>
          <p:cNvPr id="5" name="Content Placeholder 4">
            <a:extLst>
              <a:ext uri="{FF2B5EF4-FFF2-40B4-BE49-F238E27FC236}">
                <a16:creationId xmlns:a16="http://schemas.microsoft.com/office/drawing/2014/main" id="{9A91A94B-CA0F-F8B3-5CA2-1C5BB7A99C33}"/>
              </a:ext>
            </a:extLst>
          </p:cNvPr>
          <p:cNvSpPr>
            <a:spLocks noGrp="1"/>
          </p:cNvSpPr>
          <p:nvPr>
            <p:ph sz="half" idx="1"/>
          </p:nvPr>
        </p:nvSpPr>
        <p:spPr/>
        <p:txBody>
          <a:bodyPr>
            <a:noAutofit/>
          </a:bodyPr>
          <a:lstStyle/>
          <a:p>
            <a:pPr marL="0" indent="0">
              <a:buNone/>
            </a:pPr>
            <a:r>
              <a:rPr lang="en-US" sz="2200" dirty="0">
                <a:effectLst/>
                <a:latin typeface="Times New Roman" panose="02020603050405020304" pitchFamily="18" charset="0"/>
                <a:ea typeface="Aptos" panose="020B0004020202020204" pitchFamily="34" charset="0"/>
                <a:cs typeface="Times New Roman" panose="02020603050405020304" pitchFamily="18" charset="0"/>
              </a:rPr>
              <a:t>A chancellor erred in awarding a grandmother visitation with a ten-month-old with whom she did not have a viable relationship. The requirements must be met with respect to each child with whom the grandparent seeks visitation. </a:t>
            </a:r>
            <a:r>
              <a:rPr lang="en-US" sz="2200" i="1" dirty="0">
                <a:effectLst/>
                <a:latin typeface="Times New Roman" panose="02020603050405020304" pitchFamily="18" charset="0"/>
                <a:ea typeface="Aptos" panose="020B0004020202020204" pitchFamily="34" charset="0"/>
                <a:cs typeface="Times New Roman" panose="02020603050405020304" pitchFamily="18" charset="0"/>
              </a:rPr>
              <a:t>Greer v. Akers,</a:t>
            </a:r>
            <a:r>
              <a:rPr lang="en-US" sz="2200" dirty="0">
                <a:effectLst/>
                <a:latin typeface="Times New Roman" panose="02020603050405020304" pitchFamily="18" charset="0"/>
                <a:ea typeface="Aptos" panose="020B0004020202020204" pitchFamily="34" charset="0"/>
                <a:cs typeface="Times New Roman" panose="02020603050405020304" pitchFamily="18" charset="0"/>
              </a:rPr>
              <a:t> 364 So. 3d 662 (Miss. Ct. App. 2021)</a:t>
            </a:r>
            <a:r>
              <a:rPr lang="en-US" sz="2200" dirty="0">
                <a:effectLst/>
                <a:latin typeface="Times New Roman" panose="02020603050405020304" pitchFamily="18" charset="0"/>
                <a:cs typeface="Times New Roman" panose="02020603050405020304" pitchFamily="18" charset="0"/>
              </a:rPr>
              <a:t> </a:t>
            </a:r>
            <a:endParaRPr lang="en-US" sz="2200" dirty="0">
              <a:latin typeface="Times New Roman" panose="02020603050405020304" pitchFamily="18"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7B37927B-83CE-B75A-D2C0-F96A2ABDD44E}"/>
              </a:ext>
            </a:extLst>
          </p:cNvPr>
          <p:cNvSpPr>
            <a:spLocks noGrp="1"/>
          </p:cNvSpPr>
          <p:nvPr>
            <p:ph sz="half" idx="2"/>
          </p:nvPr>
        </p:nvSpPr>
        <p:spPr/>
        <p:txBody>
          <a:bodyPr>
            <a:noAutofit/>
          </a:bodyPr>
          <a:lstStyle/>
          <a:p>
            <a:pPr marL="0" indent="0">
              <a:buNone/>
            </a:pPr>
            <a:r>
              <a:rPr lang="en-US" sz="2200" dirty="0">
                <a:effectLst/>
                <a:latin typeface="Times New Roman" panose="02020603050405020304" pitchFamily="18" charset="0"/>
                <a:ea typeface="Aptos" panose="020B0004020202020204" pitchFamily="34" charset="0"/>
                <a:cs typeface="Times New Roman" panose="02020603050405020304" pitchFamily="18" charset="0"/>
              </a:rPr>
              <a:t>Thwarted attempts to establish a viable relationship with a child do not meet the statutory criteria. Grandparents whose gifts were returned and whose requests to visit were denied were not entitled to visitation.</a:t>
            </a:r>
            <a:r>
              <a:rPr lang="en-US" sz="2200" dirty="0">
                <a:effectLst/>
                <a:latin typeface="Times New Roman" panose="02020603050405020304" pitchFamily="18" charset="0"/>
                <a:cs typeface="Times New Roman" panose="02020603050405020304" pitchFamily="18" charset="0"/>
              </a:rPr>
              <a:t> </a:t>
            </a:r>
            <a:r>
              <a:rPr lang="en-US" sz="2200" i="1" dirty="0">
                <a:effectLst/>
                <a:latin typeface="Times New Roman" panose="02020603050405020304" pitchFamily="18" charset="0"/>
                <a:ea typeface="Aptos" panose="020B0004020202020204" pitchFamily="34" charset="0"/>
                <a:cs typeface="Times New Roman" panose="02020603050405020304" pitchFamily="18" charset="0"/>
              </a:rPr>
              <a:t>Aydelott v. Quartaro,</a:t>
            </a:r>
            <a:r>
              <a:rPr lang="en-US" sz="2200" dirty="0">
                <a:effectLst/>
                <a:latin typeface="Times New Roman" panose="02020603050405020304" pitchFamily="18" charset="0"/>
                <a:ea typeface="Aptos" panose="020B0004020202020204" pitchFamily="34" charset="0"/>
                <a:cs typeface="Times New Roman" panose="02020603050405020304" pitchFamily="18" charset="0"/>
              </a:rPr>
              <a:t> 124 So. 3d 97 (Miss. Ct. App. 2013).</a:t>
            </a:r>
            <a:r>
              <a:rPr lang="en-US" sz="2200" dirty="0">
                <a:effectLst/>
                <a:latin typeface="Times New Roman" panose="02020603050405020304" pitchFamily="18" charset="0"/>
                <a:cs typeface="Times New Roman" panose="02020603050405020304" pitchFamily="18" charset="0"/>
              </a:rPr>
              <a:t> </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4061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56845-CE5B-412A-ED37-ACC57B30A43C}"/>
              </a:ext>
            </a:extLst>
          </p:cNvPr>
          <p:cNvSpPr>
            <a:spLocks noGrp="1"/>
          </p:cNvSpPr>
          <p:nvPr>
            <p:ph type="title"/>
          </p:nvPr>
        </p:nvSpPr>
        <p:spPr>
          <a:solidFill>
            <a:srgbClr val="FFC000"/>
          </a:solidFill>
        </p:spPr>
        <p:txBody>
          <a:bodyPr/>
          <a:lstStyle/>
          <a:p>
            <a:r>
              <a:rPr lang="en-US" i="1" dirty="0"/>
              <a:t>Hutson v. Hutson</a:t>
            </a:r>
          </a:p>
        </p:txBody>
      </p:sp>
      <p:sp>
        <p:nvSpPr>
          <p:cNvPr id="3" name="Content Placeholder 2">
            <a:extLst>
              <a:ext uri="{FF2B5EF4-FFF2-40B4-BE49-F238E27FC236}">
                <a16:creationId xmlns:a16="http://schemas.microsoft.com/office/drawing/2014/main" id="{F97CAE2E-0079-6DA0-E485-F93980F11937}"/>
              </a:ext>
            </a:extLst>
          </p:cNvPr>
          <p:cNvSpPr>
            <a:spLocks noGrp="1"/>
          </p:cNvSpPr>
          <p:nvPr>
            <p:ph sz="half" idx="1"/>
          </p:nvPr>
        </p:nvSpPr>
        <p:spPr/>
        <p:txBody>
          <a:bodyPr>
            <a:normAutofit/>
          </a:bodyPr>
          <a:lstStyle/>
          <a:p>
            <a:pPr marL="0" indent="0">
              <a:buNone/>
            </a:pPr>
            <a:r>
              <a:rPr lang="en-US" sz="2400" dirty="0">
                <a:latin typeface="Times New Roman" panose="02020603050405020304" pitchFamily="18" charset="0"/>
                <a:cs typeface="Times New Roman" panose="02020603050405020304" pitchFamily="18" charset="0"/>
              </a:rPr>
              <a:t>Parents reasonably denied a grandfather visitation with his biological granddaughter – he refused their request to treat the girl’s step-siblings equally. His disparate treatment of the children caused disharmony in their home.</a:t>
            </a:r>
          </a:p>
        </p:txBody>
      </p:sp>
      <p:sp>
        <p:nvSpPr>
          <p:cNvPr id="4" name="Content Placeholder 3">
            <a:extLst>
              <a:ext uri="{FF2B5EF4-FFF2-40B4-BE49-F238E27FC236}">
                <a16:creationId xmlns:a16="http://schemas.microsoft.com/office/drawing/2014/main" id="{A424A6BE-8015-C57B-AB30-6332FB49DBD3}"/>
              </a:ext>
            </a:extLst>
          </p:cNvPr>
          <p:cNvSpPr>
            <a:spLocks noGrp="1"/>
          </p:cNvSpPr>
          <p:nvPr>
            <p:ph sz="half" idx="2"/>
          </p:nvPr>
        </p:nvSpPr>
        <p:spPr/>
        <p:txBody>
          <a:bodyPr>
            <a:normAutofit/>
          </a:bodyPr>
          <a:lstStyle/>
          <a:p>
            <a:pPr marL="0" indent="0">
              <a:buNone/>
            </a:pPr>
            <a:r>
              <a:rPr lang="en-US" sz="2400" dirty="0">
                <a:latin typeface="Times New Roman" panose="02020603050405020304" pitchFamily="18" charset="0"/>
                <a:cs typeface="Times New Roman" panose="02020603050405020304" pitchFamily="18" charset="0"/>
              </a:rPr>
              <a:t>A court need not examine the </a:t>
            </a:r>
            <a:r>
              <a:rPr lang="en-US" sz="2400" i="1" dirty="0">
                <a:latin typeface="Times New Roman" panose="02020603050405020304" pitchFamily="18" charset="0"/>
                <a:cs typeface="Times New Roman" panose="02020603050405020304" pitchFamily="18" charset="0"/>
              </a:rPr>
              <a:t>Martin v. Coop </a:t>
            </a:r>
            <a:r>
              <a:rPr lang="en-US" sz="2400" dirty="0">
                <a:latin typeface="Times New Roman" panose="02020603050405020304" pitchFamily="18" charset="0"/>
                <a:cs typeface="Times New Roman" panose="02020603050405020304" pitchFamily="18" charset="0"/>
              </a:rPr>
              <a:t>factors unless it finds that there is a viable relationship AND that the parents unreasonably denied visitation.</a:t>
            </a:r>
          </a:p>
        </p:txBody>
      </p:sp>
    </p:spTree>
    <p:extLst>
      <p:ext uri="{BB962C8B-B14F-4D97-AF65-F5344CB8AC3E}">
        <p14:creationId xmlns:p14="http://schemas.microsoft.com/office/powerpoint/2010/main" val="1882467858"/>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Drafting Premarital Agreement FINAL" id="{AFF9FCB1-9515-1447-8917-E4BD1B751E37}" vid="{6D18D8E4-83A5-8545-A73B-5777CC680C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Jack wms 3</Template>
  <TotalTime>4996</TotalTime>
  <Words>2115</Words>
  <Application>Microsoft Macintosh PowerPoint</Application>
  <PresentationFormat>Widescreen</PresentationFormat>
  <Paragraphs>153</Paragraphs>
  <Slides>30</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Aptos</vt:lpstr>
      <vt:lpstr>Arial</vt:lpstr>
      <vt:lpstr>Gill Sans MT</vt:lpstr>
      <vt:lpstr>Gill Sans Ultra Bold</vt:lpstr>
      <vt:lpstr>Source Sans Pro</vt:lpstr>
      <vt:lpstr>Times</vt:lpstr>
      <vt:lpstr>Times New Roman</vt:lpstr>
      <vt:lpstr>Parcel</vt:lpstr>
      <vt:lpstr>Nonparent Visitation</vt:lpstr>
      <vt:lpstr>Type 1 Visitation </vt:lpstr>
      <vt:lpstr>Martin v. coop factors</vt:lpstr>
      <vt:lpstr>Type 1 as amended</vt:lpstr>
      <vt:lpstr>Poole v. poole </vt:lpstr>
      <vt:lpstr>Persons who qualify as “Grandparents”</vt:lpstr>
      <vt:lpstr>Viable relationship</vt:lpstr>
      <vt:lpstr>Establishing a viable relationship</vt:lpstr>
      <vt:lpstr>Hutson v. Hutson</vt:lpstr>
      <vt:lpstr>Attorneys’ fees</vt:lpstr>
      <vt:lpstr>Visitation for other nonparents</vt:lpstr>
      <vt:lpstr>Natural parent presumption</vt:lpstr>
      <vt:lpstr>Griffith v. pell</vt:lpstr>
      <vt:lpstr>Smith v. Smith</vt:lpstr>
      <vt:lpstr>Smith v. Smith</vt:lpstr>
      <vt:lpstr>Ballard v. Ballard</vt:lpstr>
      <vt:lpstr>Brownlee v. Powell</vt:lpstr>
      <vt:lpstr>The exception</vt:lpstr>
      <vt:lpstr>Unequal rights</vt:lpstr>
      <vt:lpstr>Broad reading of Brownlee</vt:lpstr>
      <vt:lpstr>Sam and Ellie v. Lou Timeline</vt:lpstr>
      <vt:lpstr>Poole v. poole </vt:lpstr>
      <vt:lpstr>Martin v. coop factors</vt:lpstr>
      <vt:lpstr>Martin v. coop factors</vt:lpstr>
      <vt:lpstr>Type 1 VISITATION</vt:lpstr>
      <vt:lpstr>Martin v. coop</vt:lpstr>
      <vt:lpstr>TYPE II VISITATION</vt:lpstr>
      <vt:lpstr>Hutson v. Hutson</vt:lpstr>
      <vt:lpstr>Broad reading of Brownlee</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Debbie Bell</dc:creator>
  <cp:lastModifiedBy>Debbie Bell</cp:lastModifiedBy>
  <cp:revision>24</cp:revision>
  <dcterms:created xsi:type="dcterms:W3CDTF">2024-05-12T19:22:35Z</dcterms:created>
  <dcterms:modified xsi:type="dcterms:W3CDTF">2024-07-07T00:16:25Z</dcterms:modified>
</cp:coreProperties>
</file>