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9" r:id="rId4"/>
    <p:sldId id="261" r:id="rId5"/>
    <p:sldId id="276" r:id="rId6"/>
    <p:sldId id="275" r:id="rId7"/>
    <p:sldId id="263" r:id="rId8"/>
    <p:sldId id="268" r:id="rId9"/>
    <p:sldId id="266" r:id="rId10"/>
    <p:sldId id="267" r:id="rId11"/>
    <p:sldId id="264" r:id="rId12"/>
    <p:sldId id="269" r:id="rId13"/>
    <p:sldId id="265" r:id="rId14"/>
    <p:sldId id="271" r:id="rId15"/>
    <p:sldId id="272" r:id="rId16"/>
    <p:sldId id="26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3"/>
  </p:normalViewPr>
  <p:slideViewPr>
    <p:cSldViewPr snapToGrid="0">
      <p:cViewPr varScale="1">
        <p:scale>
          <a:sx n="107" d="100"/>
          <a:sy n="107" d="100"/>
        </p:scale>
        <p:origin x="73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D9B1761-B123-3649-AA09-8228297ED813}" type="datetimeFigureOut">
              <a:rPr lang="en-US" smtClean="0"/>
              <a:t>7/8/24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235514166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9B1761-B123-3649-AA09-8228297ED813}" type="datetimeFigureOut">
              <a:rPr lang="en-US" smtClean="0"/>
              <a:t>7/8/24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2478222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9B1761-B123-3649-AA09-8228297ED813}" type="datetimeFigureOut">
              <a:rPr lang="en-US" smtClean="0"/>
              <a:t>7/8/24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2337700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9B1761-B123-3649-AA09-8228297ED813}" type="datetimeFigureOut">
              <a:rPr lang="en-US" smtClean="0"/>
              <a:t>7/8/24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256545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BD9B1761-B123-3649-AA09-8228297ED813}" type="datetimeFigureOut">
              <a:rPr lang="en-US" smtClean="0"/>
              <a:t>7/8/24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31989485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D9B1761-B123-3649-AA09-8228297ED813}" type="datetimeFigureOut">
              <a:rPr lang="en-US" smtClean="0"/>
              <a:t>7/8/24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3422922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D9B1761-B123-3649-AA09-8228297ED813}" type="datetimeFigureOut">
              <a:rPr lang="en-US" smtClean="0"/>
              <a:t>7/8/24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6FF5DF-A131-3247-9EC1-51801A5108E7}"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55498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9B1761-B123-3649-AA09-8228297ED813}" type="datetimeFigureOut">
              <a:rPr lang="en-US" smtClean="0"/>
              <a:t>7/8/24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3855940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B1761-B123-3649-AA09-8228297ED813}" type="datetimeFigureOut">
              <a:rPr lang="en-US" smtClean="0"/>
              <a:t>7/8/24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1395085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BD9B1761-B123-3649-AA09-8228297ED813}" type="datetimeFigureOut">
              <a:rPr lang="en-US" smtClean="0"/>
              <a:t>7/8/24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259154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D9B1761-B123-3649-AA09-8228297ED813}" type="datetimeFigureOut">
              <a:rPr lang="en-US" smtClean="0"/>
              <a:t>7/8/24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26FF5DF-A131-3247-9EC1-51801A5108E7}" type="slidenum">
              <a:rPr lang="en-US" smtClean="0"/>
              <a:t>‹#›</a:t>
            </a:fld>
            <a:endParaRPr lang="en-US" dirty="0"/>
          </a:p>
        </p:txBody>
      </p:sp>
    </p:spTree>
    <p:extLst>
      <p:ext uri="{BB962C8B-B14F-4D97-AF65-F5344CB8AC3E}">
        <p14:creationId xmlns:p14="http://schemas.microsoft.com/office/powerpoint/2010/main" val="3776724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D9B1761-B123-3649-AA09-8228297ED813}" type="datetimeFigureOut">
              <a:rPr lang="en-US" smtClean="0"/>
              <a:t>7/8/24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26FF5DF-A131-3247-9EC1-51801A5108E7}" type="slidenum">
              <a:rPr lang="en-US" smtClean="0"/>
              <a:t>‹#›</a:t>
            </a:fld>
            <a:endParaRPr lang="en-US" dirty="0"/>
          </a:p>
        </p:txBody>
      </p:sp>
    </p:spTree>
    <p:extLst>
      <p:ext uri="{BB962C8B-B14F-4D97-AF65-F5344CB8AC3E}">
        <p14:creationId xmlns:p14="http://schemas.microsoft.com/office/powerpoint/2010/main" val="38314358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B977E-330B-D237-D729-4E9391CDD689}"/>
              </a:ext>
            </a:extLst>
          </p:cNvPr>
          <p:cNvSpPr>
            <a:spLocks noGrp="1"/>
          </p:cNvSpPr>
          <p:nvPr>
            <p:ph type="ctrTitle"/>
          </p:nvPr>
        </p:nvSpPr>
        <p:spPr/>
        <p:txBody>
          <a:bodyPr/>
          <a:lstStyle/>
          <a:p>
            <a:r>
              <a:rPr lang="en-US" dirty="0"/>
              <a:t>Ethics hour</a:t>
            </a:r>
          </a:p>
        </p:txBody>
      </p:sp>
      <p:sp>
        <p:nvSpPr>
          <p:cNvPr id="3" name="Subtitle 2">
            <a:extLst>
              <a:ext uri="{FF2B5EF4-FFF2-40B4-BE49-F238E27FC236}">
                <a16:creationId xmlns:a16="http://schemas.microsoft.com/office/drawing/2014/main" id="{7FEBFA75-2184-09CC-AE73-B6D5EECAD9C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16506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9E1EE-819C-AAD1-BCAD-1053A0879F07}"/>
              </a:ext>
            </a:extLst>
          </p:cNvPr>
          <p:cNvSpPr>
            <a:spLocks noGrp="1"/>
          </p:cNvSpPr>
          <p:nvPr>
            <p:ph type="title"/>
          </p:nvPr>
        </p:nvSpPr>
        <p:spPr>
          <a:solidFill>
            <a:srgbClr val="FFC000"/>
          </a:solidFill>
        </p:spPr>
        <p:txBody>
          <a:bodyPr/>
          <a:lstStyle/>
          <a:p>
            <a:r>
              <a:rPr lang="en-US" dirty="0"/>
              <a:t>Defenses to contempt</a:t>
            </a:r>
          </a:p>
        </p:txBody>
      </p:sp>
      <p:sp>
        <p:nvSpPr>
          <p:cNvPr id="3" name="Content Placeholder 2">
            <a:extLst>
              <a:ext uri="{FF2B5EF4-FFF2-40B4-BE49-F238E27FC236}">
                <a16:creationId xmlns:a16="http://schemas.microsoft.com/office/drawing/2014/main" id="{A05850BF-FC08-690A-BE67-B075C021107A}"/>
              </a:ext>
            </a:extLst>
          </p:cNvPr>
          <p:cNvSpPr>
            <a:spLocks noGrp="1"/>
          </p:cNvSpPr>
          <p:nvPr>
            <p:ph idx="1"/>
          </p:nvPr>
        </p:nvSpPr>
        <p:spPr/>
        <p:txBody>
          <a:bodyPr>
            <a:normAutofit lnSpcReduction="10000"/>
          </a:bodyPr>
          <a:lstStyle/>
          <a:p>
            <a:pPr marL="0" indent="0">
              <a:buNone/>
            </a:pPr>
            <a:r>
              <a:rPr lang="en-US" sz="2400" i="1" dirty="0">
                <a:latin typeface="Times New Roman" panose="02020603050405020304" pitchFamily="18" charset="0"/>
                <a:cs typeface="Times New Roman" panose="02020603050405020304" pitchFamily="18" charset="0"/>
              </a:rPr>
              <a:t>Ambiguity or vagueness</a:t>
            </a:r>
          </a:p>
          <a:p>
            <a:pPr marL="0" indent="0">
              <a:buNone/>
            </a:pPr>
            <a:endParaRPr lang="en-US" dirty="0"/>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b="0" i="0" u="none" strike="noStrike" dirty="0">
                <a:solidFill>
                  <a:srgbClr val="3D3D3D"/>
                </a:solidFill>
                <a:effectLst/>
                <a:latin typeface="Times New Roman" panose="02020603050405020304" pitchFamily="18" charset="0"/>
                <a:cs typeface="Times New Roman" panose="02020603050405020304" pitchFamily="18" charset="0"/>
              </a:rPr>
              <a:t>“A finding of contempt requires that the provision in default be unambiguous and the violation willful. Viable defenses to contempt include  . . . “that the court order was unclear....” </a:t>
            </a:r>
            <a:r>
              <a:rPr lang="en-US" sz="2400" b="0" i="1" u="none" strike="noStrike" dirty="0">
                <a:solidFill>
                  <a:srgbClr val="0E568C"/>
                </a:solidFill>
                <a:effectLst/>
                <a:latin typeface="Times New Roman" panose="02020603050405020304" pitchFamily="18" charset="0"/>
                <a:cs typeface="Times New Roman" panose="02020603050405020304" pitchFamily="18" charset="0"/>
              </a:rPr>
              <a:t> </a:t>
            </a:r>
          </a:p>
          <a:p>
            <a:pPr marL="0" indent="0">
              <a:buNone/>
            </a:pPr>
            <a:endParaRPr lang="en-US" sz="2400" i="1" dirty="0">
              <a:solidFill>
                <a:srgbClr val="0E568C"/>
              </a:solidFill>
              <a:latin typeface="Times New Roman" panose="02020603050405020304" pitchFamily="18" charset="0"/>
              <a:cs typeface="Times New Roman" panose="02020603050405020304" pitchFamily="18" charset="0"/>
            </a:endParaRPr>
          </a:p>
          <a:p>
            <a:pPr marL="0" indent="0">
              <a:buNone/>
            </a:pPr>
            <a:r>
              <a:rPr lang="en-US" sz="2400" b="0" i="1" u="none" strike="noStrike" dirty="0">
                <a:solidFill>
                  <a:srgbClr val="0E568C"/>
                </a:solidFill>
                <a:effectLst/>
                <a:latin typeface="Times New Roman" panose="02020603050405020304" pitchFamily="18" charset="0"/>
                <a:cs typeface="Times New Roman" panose="02020603050405020304" pitchFamily="18" charset="0"/>
              </a:rPr>
              <a:t>A.M.L. V. J.W.L., </a:t>
            </a:r>
            <a:r>
              <a:rPr lang="en-US" sz="2400" b="0" u="none" strike="noStrike" dirty="0">
                <a:solidFill>
                  <a:srgbClr val="0E568C"/>
                </a:solidFill>
                <a:effectLst/>
                <a:latin typeface="Times New Roman" panose="02020603050405020304" pitchFamily="18" charset="0"/>
                <a:cs typeface="Times New Roman" panose="02020603050405020304" pitchFamily="18" charset="0"/>
              </a:rPr>
              <a:t>98 So. </a:t>
            </a:r>
            <a:r>
              <a:rPr lang="en-US" sz="2400" dirty="0">
                <a:solidFill>
                  <a:srgbClr val="0E568C"/>
                </a:solidFill>
                <a:latin typeface="Times New Roman" panose="02020603050405020304" pitchFamily="18" charset="0"/>
                <a:cs typeface="Times New Roman" panose="02020603050405020304" pitchFamily="18" charset="0"/>
              </a:rPr>
              <a:t>3d 1001 (Miss. 2012) (provision for payment of medical expenses was ambiguous)</a:t>
            </a:r>
            <a:r>
              <a:rPr lang="en-US" sz="2400" dirty="0">
                <a:solidFill>
                  <a:srgbClr val="3D3D3D"/>
                </a:solidFill>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Text Placeholder 3">
            <a:extLst>
              <a:ext uri="{FF2B5EF4-FFF2-40B4-BE49-F238E27FC236}">
                <a16:creationId xmlns:a16="http://schemas.microsoft.com/office/drawing/2014/main" id="{E864FF6F-0AA0-079F-0337-12D93AF40A17}"/>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682672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75CD0-987B-E9AD-CF45-C651C9FB35E2}"/>
              </a:ext>
            </a:extLst>
          </p:cNvPr>
          <p:cNvSpPr>
            <a:spLocks noGrp="1"/>
          </p:cNvSpPr>
          <p:nvPr>
            <p:ph type="title"/>
          </p:nvPr>
        </p:nvSpPr>
        <p:spPr>
          <a:solidFill>
            <a:srgbClr val="FFC000"/>
          </a:solidFill>
        </p:spPr>
        <p:txBody>
          <a:bodyPr/>
          <a:lstStyle/>
          <a:p>
            <a:r>
              <a:rPr lang="en-US" dirty="0"/>
              <a:t>Advice upon termination:</a:t>
            </a:r>
            <a:br>
              <a:rPr lang="en-US" dirty="0"/>
            </a:br>
            <a:r>
              <a:rPr lang="en-US" dirty="0"/>
              <a:t>Enforcing the judgment</a:t>
            </a:r>
          </a:p>
        </p:txBody>
      </p:sp>
      <p:sp>
        <p:nvSpPr>
          <p:cNvPr id="3" name="Content Placeholder 2">
            <a:extLst>
              <a:ext uri="{FF2B5EF4-FFF2-40B4-BE49-F238E27FC236}">
                <a16:creationId xmlns:a16="http://schemas.microsoft.com/office/drawing/2014/main" id="{D14821EE-B0D1-5731-33B3-EDBB825C29F3}"/>
              </a:ext>
            </a:extLst>
          </p:cNvPr>
          <p:cNvSpPr>
            <a:spLocks noGrp="1"/>
          </p:cNvSpPr>
          <p:nvPr>
            <p:ph idx="1"/>
          </p:nvPr>
        </p:nvSpPr>
        <p:spPr/>
        <p:txBody>
          <a:bodyPr>
            <a:normAutofit lnSpcReduction="10000"/>
          </a:bodyPr>
          <a:lstStyle/>
          <a:p>
            <a:pPr marL="0" indent="0">
              <a:buNone/>
            </a:pPr>
            <a:r>
              <a:rPr lang="en-US" sz="2400" dirty="0"/>
              <a:t>Clients should understand that filing for contempt</a:t>
            </a:r>
          </a:p>
          <a:p>
            <a:pPr>
              <a:buFontTx/>
              <a:buChar char="-"/>
            </a:pPr>
            <a:r>
              <a:rPr lang="en-US" sz="2400" dirty="0"/>
              <a:t>May be expensive</a:t>
            </a:r>
          </a:p>
          <a:p>
            <a:pPr>
              <a:buFontTx/>
              <a:buChar char="-"/>
            </a:pPr>
            <a:r>
              <a:rPr lang="en-US" sz="2400" dirty="0"/>
              <a:t>May be subject to a defense</a:t>
            </a:r>
          </a:p>
          <a:p>
            <a:pPr>
              <a:buFontTx/>
              <a:buChar char="-"/>
            </a:pPr>
            <a:r>
              <a:rPr lang="en-US" sz="2400" dirty="0"/>
              <a:t>May prompt a countersuit for contempt or modification</a:t>
            </a:r>
          </a:p>
          <a:p>
            <a:pPr>
              <a:buFontTx/>
              <a:buChar char="-"/>
            </a:pPr>
            <a:r>
              <a:rPr lang="en-US" sz="2400" dirty="0"/>
              <a:t>May create additional  –  and perhaps damaging – conflict</a:t>
            </a:r>
          </a:p>
          <a:p>
            <a:pPr>
              <a:buFontTx/>
              <a:buChar char="-"/>
            </a:pPr>
            <a:r>
              <a:rPr lang="en-US" sz="2400" dirty="0"/>
              <a:t>And that – when it is possible  –  attempting to resolve the matter cooperatively may be the best solution.</a:t>
            </a:r>
          </a:p>
          <a:p>
            <a:pPr>
              <a:buFontTx/>
              <a:buChar char="-"/>
            </a:pPr>
            <a:endParaRPr lang="en-US" dirty="0"/>
          </a:p>
          <a:p>
            <a:pPr>
              <a:buFontTx/>
              <a:buChar char="-"/>
            </a:pPr>
            <a:endParaRPr lang="en-US" dirty="0"/>
          </a:p>
        </p:txBody>
      </p:sp>
    </p:spTree>
    <p:extLst>
      <p:ext uri="{BB962C8B-B14F-4D97-AF65-F5344CB8AC3E}">
        <p14:creationId xmlns:p14="http://schemas.microsoft.com/office/powerpoint/2010/main" val="2889176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5656B3-C9AE-73A0-F8A4-79AB3FC9E296}"/>
              </a:ext>
            </a:extLst>
          </p:cNvPr>
          <p:cNvSpPr>
            <a:spLocks noGrp="1"/>
          </p:cNvSpPr>
          <p:nvPr>
            <p:ph type="title"/>
          </p:nvPr>
        </p:nvSpPr>
        <p:spPr>
          <a:solidFill>
            <a:srgbClr val="FFC000"/>
          </a:solidFill>
        </p:spPr>
        <p:txBody>
          <a:bodyPr/>
          <a:lstStyle/>
          <a:p>
            <a:r>
              <a:rPr lang="en-US" dirty="0"/>
              <a:t>Out-of-court modification</a:t>
            </a:r>
          </a:p>
        </p:txBody>
      </p:sp>
      <p:sp>
        <p:nvSpPr>
          <p:cNvPr id="5" name="Content Placeholder 4">
            <a:extLst>
              <a:ext uri="{FF2B5EF4-FFF2-40B4-BE49-F238E27FC236}">
                <a16:creationId xmlns:a16="http://schemas.microsoft.com/office/drawing/2014/main" id="{0F15A744-B924-54B0-F911-0133AC5B5EB2}"/>
              </a:ext>
            </a:extLst>
          </p:cNvPr>
          <p:cNvSpPr>
            <a:spLocks noGrp="1"/>
          </p:cNvSpPr>
          <p:nvPr>
            <p:ph idx="1"/>
          </p:nvPr>
        </p:nvSpPr>
        <p:spPr/>
        <p:txBody>
          <a:bodyPr>
            <a:normAutofit/>
          </a:bodyPr>
          <a:lstStyle/>
          <a:p>
            <a:pPr marL="0" indent="0">
              <a:buNone/>
            </a:pPr>
            <a:r>
              <a:rPr lang="en-US" sz="2400" b="0" i="0" u="none" strike="noStrike" dirty="0">
                <a:solidFill>
                  <a:srgbClr val="3D3D3D"/>
                </a:solidFill>
                <a:effectLst/>
                <a:latin typeface="Times New Roman" panose="02020603050405020304" pitchFamily="18" charset="0"/>
                <a:cs typeface="Times New Roman" panose="02020603050405020304" pitchFamily="18" charset="0"/>
              </a:rPr>
              <a:t>“The modification relieving Houck of any obligation to pay child support to a custodial parent is null and void. . . . . The child's right to his parent's support cannot be bargained or contracted away by his parents.”</a:t>
            </a:r>
          </a:p>
          <a:p>
            <a:pPr marL="0" indent="0">
              <a:buNone/>
            </a:pPr>
            <a:endParaRPr lang="en-US" sz="2400" dirty="0">
              <a:solidFill>
                <a:srgbClr val="3D3D3D"/>
              </a:solidFill>
              <a:latin typeface="Times New Roman" panose="02020603050405020304" pitchFamily="18" charset="0"/>
              <a:cs typeface="Times New Roman" panose="02020603050405020304" pitchFamily="18" charset="0"/>
            </a:endParaRPr>
          </a:p>
          <a:p>
            <a:pPr marL="0" indent="0">
              <a:buNone/>
            </a:pPr>
            <a:r>
              <a:rPr lang="en-US" sz="2400" i="1" dirty="0">
                <a:solidFill>
                  <a:srgbClr val="3D3D3D"/>
                </a:solidFill>
                <a:latin typeface="Times New Roman" panose="02020603050405020304" pitchFamily="18" charset="0"/>
                <a:cs typeface="Times New Roman" panose="02020603050405020304" pitchFamily="18" charset="0"/>
              </a:rPr>
              <a:t>Houck v. Ousterhout, </a:t>
            </a:r>
            <a:r>
              <a:rPr lang="en-US" sz="2400" dirty="0">
                <a:solidFill>
                  <a:srgbClr val="3D3D3D"/>
                </a:solidFill>
                <a:latin typeface="Times New Roman" panose="02020603050405020304" pitchFamily="18" charset="0"/>
                <a:cs typeface="Times New Roman" panose="02020603050405020304" pitchFamily="18" charset="0"/>
              </a:rPr>
              <a:t>861 So. 2d 1000 (Miss. 2003) (father ordered to pay $89,000 in arrears).</a:t>
            </a:r>
            <a:endParaRPr lang="en-US" sz="2400" dirty="0">
              <a:latin typeface="Times New Roman" panose="02020603050405020304" pitchFamily="18" charset="0"/>
              <a:cs typeface="Times New Roman" panose="02020603050405020304" pitchFamily="18" charset="0"/>
            </a:endParaRPr>
          </a:p>
        </p:txBody>
      </p:sp>
      <p:sp>
        <p:nvSpPr>
          <p:cNvPr id="6" name="Text Placeholder 5">
            <a:extLst>
              <a:ext uri="{FF2B5EF4-FFF2-40B4-BE49-F238E27FC236}">
                <a16:creationId xmlns:a16="http://schemas.microsoft.com/office/drawing/2014/main" id="{B5745DCD-BA6E-FF82-D01B-3123AC89D4EF}"/>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649773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75CD0-987B-E9AD-CF45-C651C9FB35E2}"/>
              </a:ext>
            </a:extLst>
          </p:cNvPr>
          <p:cNvSpPr>
            <a:spLocks noGrp="1"/>
          </p:cNvSpPr>
          <p:nvPr>
            <p:ph type="title"/>
          </p:nvPr>
        </p:nvSpPr>
        <p:spPr>
          <a:solidFill>
            <a:srgbClr val="FFC000"/>
          </a:solidFill>
        </p:spPr>
        <p:txBody>
          <a:bodyPr/>
          <a:lstStyle/>
          <a:p>
            <a:r>
              <a:rPr lang="en-US" dirty="0"/>
              <a:t>Advice upon termination:</a:t>
            </a:r>
            <a:br>
              <a:rPr lang="en-US" dirty="0"/>
            </a:br>
            <a:r>
              <a:rPr lang="en-US" dirty="0"/>
              <a:t>custody and support</a:t>
            </a:r>
          </a:p>
        </p:txBody>
      </p:sp>
      <p:sp>
        <p:nvSpPr>
          <p:cNvPr id="3" name="Content Placeholder 2">
            <a:extLst>
              <a:ext uri="{FF2B5EF4-FFF2-40B4-BE49-F238E27FC236}">
                <a16:creationId xmlns:a16="http://schemas.microsoft.com/office/drawing/2014/main" id="{D14821EE-B0D1-5731-33B3-EDBB825C29F3}"/>
              </a:ext>
            </a:extLst>
          </p:cNvPr>
          <p:cNvSpPr>
            <a:spLocks noGrp="1"/>
          </p:cNvSpPr>
          <p:nvPr>
            <p:ph idx="1"/>
          </p:nvPr>
        </p:nvSpPr>
        <p:spPr/>
        <p:txBody>
          <a:bodyPr>
            <a:normAutofit lnSpcReduction="10000"/>
          </a:bodyPr>
          <a:lstStyle/>
          <a:p>
            <a:pPr marL="0" indent="0">
              <a:buNone/>
            </a:pPr>
            <a:r>
              <a:rPr lang="en-US" sz="2400" dirty="0"/>
              <a:t>Clients need to understand that</a:t>
            </a:r>
          </a:p>
          <a:p>
            <a:pPr>
              <a:buFontTx/>
              <a:buChar char="-"/>
            </a:pPr>
            <a:r>
              <a:rPr lang="en-US" sz="2400" dirty="0"/>
              <a:t>A judgment will not force the other parent to be involved in the child’s life</a:t>
            </a:r>
          </a:p>
          <a:p>
            <a:pPr>
              <a:buFontTx/>
              <a:buChar char="-"/>
            </a:pPr>
            <a:r>
              <a:rPr lang="en-US" sz="2400" dirty="0"/>
              <a:t>Their obligations are independent of the other parent’s</a:t>
            </a:r>
          </a:p>
          <a:p>
            <a:pPr>
              <a:buFontTx/>
              <a:buChar char="-"/>
            </a:pPr>
            <a:r>
              <a:rPr lang="en-US" sz="2400" dirty="0"/>
              <a:t>An out-of-court modification is not enforceable</a:t>
            </a:r>
          </a:p>
          <a:p>
            <a:pPr>
              <a:buFontTx/>
              <a:buChar char="-"/>
            </a:pPr>
            <a:r>
              <a:rPr lang="en-US" sz="2400" dirty="0"/>
              <a:t>Delaying for years to enforce custody rights may permanently damage their relationship with a child.</a:t>
            </a:r>
          </a:p>
          <a:p>
            <a:pPr>
              <a:buFontTx/>
              <a:buChar char="-"/>
            </a:pPr>
            <a:endParaRPr lang="en-US" dirty="0"/>
          </a:p>
          <a:p>
            <a:pPr>
              <a:buFontTx/>
              <a:buChar char="-"/>
            </a:pPr>
            <a:endParaRPr lang="en-US" dirty="0"/>
          </a:p>
        </p:txBody>
      </p:sp>
    </p:spTree>
    <p:extLst>
      <p:ext uri="{BB962C8B-B14F-4D97-AF65-F5344CB8AC3E}">
        <p14:creationId xmlns:p14="http://schemas.microsoft.com/office/powerpoint/2010/main" val="3709652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51F680-F348-E8E3-1402-B652A007BE2B}"/>
              </a:ext>
            </a:extLst>
          </p:cNvPr>
          <p:cNvSpPr>
            <a:spLocks noGrp="1"/>
          </p:cNvSpPr>
          <p:nvPr>
            <p:ph type="title"/>
          </p:nvPr>
        </p:nvSpPr>
        <p:spPr>
          <a:solidFill>
            <a:srgbClr val="FFC000"/>
          </a:solidFill>
        </p:spPr>
        <p:txBody>
          <a:bodyPr/>
          <a:lstStyle/>
          <a:p>
            <a:r>
              <a:rPr lang="en-US" dirty="0"/>
              <a:t>Joint tenancy</a:t>
            </a:r>
          </a:p>
        </p:txBody>
      </p:sp>
      <p:sp>
        <p:nvSpPr>
          <p:cNvPr id="5" name="Content Placeholder 4">
            <a:extLst>
              <a:ext uri="{FF2B5EF4-FFF2-40B4-BE49-F238E27FC236}">
                <a16:creationId xmlns:a16="http://schemas.microsoft.com/office/drawing/2014/main" id="{33C446E5-94EC-D97F-69C7-F1F4BC3EC907}"/>
              </a:ext>
            </a:extLst>
          </p:cNvPr>
          <p:cNvSpPr>
            <a:spLocks noGrp="1"/>
          </p:cNvSpPr>
          <p:nvPr>
            <p:ph idx="1"/>
          </p:nvPr>
        </p:nvSpPr>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A couple’s agreement to divide mineral rights in one property and that the husband would be entitled to mineral rights in another property showed their intent to sever a joint tenancy in mineral rights.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b="0" i="1" dirty="0">
                <a:effectLst/>
                <a:latin typeface="Times New Roman" panose="02020603050405020304" pitchFamily="18" charset="0"/>
                <a:ea typeface="Aptos" panose="020B0004020202020204" pitchFamily="34" charset="0"/>
                <a:cs typeface="Times New Roman" panose="02020603050405020304" pitchFamily="18" charset="0"/>
              </a:rPr>
              <a:t>In re</a:t>
            </a:r>
            <a:r>
              <a:rPr lang="en-US" sz="2400" b="0" dirty="0">
                <a:effectLst/>
                <a:latin typeface="Times New Roman" panose="02020603050405020304" pitchFamily="18" charset="0"/>
                <a:ea typeface="Aptos" panose="020B0004020202020204" pitchFamily="34" charset="0"/>
                <a:cs typeface="Times New Roman" panose="02020603050405020304" pitchFamily="18" charset="0"/>
              </a:rPr>
              <a:t> Estate of Callender, 309 So. 3d 131, 137-38 (Miss. Ct. App. 2020).</a:t>
            </a:r>
            <a:r>
              <a:rPr lang="en-US"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i="1" dirty="0">
                <a:latin typeface="Times New Roman" panose="02020603050405020304" pitchFamily="18" charset="0"/>
                <a:cs typeface="Times New Roman" panose="02020603050405020304" pitchFamily="18" charset="0"/>
              </a:rPr>
              <a:t>But – better to specifically state that the parties intend to hold as tenants in common than to invite litigation over intent.</a:t>
            </a:r>
          </a:p>
        </p:txBody>
      </p:sp>
      <p:sp>
        <p:nvSpPr>
          <p:cNvPr id="6" name="Text Placeholder 5">
            <a:extLst>
              <a:ext uri="{FF2B5EF4-FFF2-40B4-BE49-F238E27FC236}">
                <a16:creationId xmlns:a16="http://schemas.microsoft.com/office/drawing/2014/main" id="{A5A4B9C4-E786-323B-C700-F2B36ECAAC1A}"/>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285487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08488-05DC-00F6-B6BC-7B0DA9C0A2CD}"/>
              </a:ext>
            </a:extLst>
          </p:cNvPr>
          <p:cNvSpPr>
            <a:spLocks noGrp="1"/>
          </p:cNvSpPr>
          <p:nvPr>
            <p:ph type="title"/>
          </p:nvPr>
        </p:nvSpPr>
        <p:spPr>
          <a:solidFill>
            <a:srgbClr val="FFC000"/>
          </a:solidFill>
        </p:spPr>
        <p:txBody>
          <a:bodyPr/>
          <a:lstStyle/>
          <a:p>
            <a:r>
              <a:rPr lang="en-US" dirty="0"/>
              <a:t>Revocation of wills</a:t>
            </a:r>
          </a:p>
        </p:txBody>
      </p:sp>
      <p:sp>
        <p:nvSpPr>
          <p:cNvPr id="3" name="Content Placeholder 2">
            <a:extLst>
              <a:ext uri="{FF2B5EF4-FFF2-40B4-BE49-F238E27FC236}">
                <a16:creationId xmlns:a16="http://schemas.microsoft.com/office/drawing/2014/main" id="{F0D0D12D-7147-46E0-E630-C72D886481E3}"/>
              </a:ext>
            </a:extLst>
          </p:cNvPr>
          <p:cNvSpPr>
            <a:spLocks noGrp="1"/>
          </p:cNvSpPr>
          <p:nvPr>
            <p:ph idx="1"/>
          </p:nvPr>
        </p:nvSpPr>
        <p:spPr/>
        <p:txBody>
          <a:bodyPr>
            <a:normAutofit/>
          </a:bodyPr>
          <a:lstStyle/>
          <a:p>
            <a:pPr marL="0" indent="0">
              <a:buNone/>
            </a:pPr>
            <a:r>
              <a:rPr lang="en-US" sz="2400" spc="-5" dirty="0">
                <a:effectLst/>
                <a:latin typeface="Times New Roman" panose="02020603050405020304" pitchFamily="18" charset="0"/>
                <a:ea typeface="MS Mincho" panose="02020609040205080304" pitchFamily="49" charset="-128"/>
                <a:cs typeface="Times New Roman" panose="02020603050405020304" pitchFamily="18" charset="0"/>
              </a:rPr>
              <a:t>A will was not revoked when proof showed that an ex-husband continued to assist his former wife in business affairs, stated that he would always see to her welfare, expressed continued feelings for her, left her as signatory on his checking account, and kept the will in his desk drawer.</a:t>
            </a:r>
          </a:p>
          <a:p>
            <a:pPr marL="0" indent="0">
              <a:buNone/>
            </a:pPr>
            <a:endParaRPr lang="en-US" sz="2400" spc="-5" dirty="0">
              <a:latin typeface="Times New Roman" panose="02020603050405020304" pitchFamily="18" charset="0"/>
              <a:ea typeface="MS Mincho" panose="02020609040205080304" pitchFamily="49" charset="-128"/>
              <a:cs typeface="Times New Roman" panose="02020603050405020304" pitchFamily="18" charset="0"/>
            </a:endParaRPr>
          </a:p>
          <a:p>
            <a:pPr marL="0" indent="0">
              <a:buNone/>
            </a:pPr>
            <a:r>
              <a:rPr lang="en-US" sz="2400" i="1" spc="-5" dirty="0">
                <a:latin typeface="Times New Roman" panose="02020603050405020304" pitchFamily="18" charset="0"/>
                <a:ea typeface="MS Mincho" panose="02020609040205080304" pitchFamily="49" charset="-128"/>
                <a:cs typeface="Times New Roman" panose="02020603050405020304" pitchFamily="18" charset="0"/>
              </a:rPr>
              <a:t>Hinders v. Hinders, </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828 So. 2d 1235, 1243-45 (Miss. 2002). </a:t>
            </a:r>
            <a:endParaRPr lang="en-US" sz="2400" dirty="0">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09C6F46E-B9CA-FD8C-5B93-CD6ECE851E64}"/>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499356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DEC41D-BBE8-B067-491D-E99EDB90A71D}"/>
              </a:ext>
            </a:extLst>
          </p:cNvPr>
          <p:cNvSpPr>
            <a:spLocks noGrp="1"/>
          </p:cNvSpPr>
          <p:nvPr>
            <p:ph type="title"/>
          </p:nvPr>
        </p:nvSpPr>
        <p:spPr>
          <a:solidFill>
            <a:srgbClr val="FFC000"/>
          </a:solidFill>
        </p:spPr>
        <p:txBody>
          <a:bodyPr>
            <a:normAutofit fontScale="90000"/>
          </a:bodyPr>
          <a:lstStyle/>
          <a:p>
            <a:r>
              <a:rPr lang="en-US" dirty="0"/>
              <a:t>Should limited representation be limited?</a:t>
            </a:r>
          </a:p>
        </p:txBody>
      </p:sp>
      <p:sp>
        <p:nvSpPr>
          <p:cNvPr id="5" name="Content Placeholder 4">
            <a:extLst>
              <a:ext uri="{FF2B5EF4-FFF2-40B4-BE49-F238E27FC236}">
                <a16:creationId xmlns:a16="http://schemas.microsoft.com/office/drawing/2014/main" id="{552A9104-67D4-D32B-A52C-D9FFE457AC7D}"/>
              </a:ext>
            </a:extLst>
          </p:cNvPr>
          <p:cNvSpPr>
            <a:spLocks noGrp="1"/>
          </p:cNvSpPr>
          <p:nvPr>
            <p:ph idx="1"/>
          </p:nvPr>
        </p:nvSpPr>
        <p:spPr/>
        <p:txBody>
          <a:bodyPr>
            <a:normAutofit fontScale="47500" lnSpcReduction="20000"/>
          </a:bodyPr>
          <a:lstStyle/>
          <a:p>
            <a:pPr marL="0" indent="0">
              <a:buNone/>
            </a:pPr>
            <a:r>
              <a:rPr lang="en-US" sz="6000" dirty="0"/>
              <a:t>Clients in family law matters should be represented fully in litigation:</a:t>
            </a:r>
          </a:p>
          <a:p>
            <a:pPr>
              <a:buFontTx/>
              <a:buChar char="-"/>
            </a:pPr>
            <a:r>
              <a:rPr lang="en-US" sz="6000" dirty="0"/>
              <a:t>The matters at stake are critical;</a:t>
            </a:r>
          </a:p>
          <a:p>
            <a:pPr>
              <a:buFontTx/>
              <a:buChar char="-"/>
            </a:pPr>
            <a:r>
              <a:rPr lang="en-US" sz="6000" dirty="0"/>
              <a:t>Procedural rules are difficult to navigate;</a:t>
            </a:r>
          </a:p>
          <a:p>
            <a:pPr>
              <a:buFontTx/>
              <a:buChar char="-"/>
            </a:pPr>
            <a:r>
              <a:rPr lang="en-US" sz="6000" dirty="0"/>
              <a:t>Clients are ill-equipped to present their own cases.</a:t>
            </a:r>
          </a:p>
          <a:p>
            <a:pPr marL="0" indent="0">
              <a:buNone/>
            </a:pPr>
            <a:endParaRPr lang="en-US" sz="4200" dirty="0"/>
          </a:p>
          <a:p>
            <a:pPr marL="0" indent="0">
              <a:buNone/>
            </a:pPr>
            <a:r>
              <a:rPr lang="en-US" sz="4200" dirty="0"/>
              <a:t>Michele Struffolino, </a:t>
            </a:r>
            <a:r>
              <a:rPr lang="en-US" sz="4200" i="1" dirty="0"/>
              <a:t>Taking Limited Representation to the Limits, </a:t>
            </a:r>
            <a:r>
              <a:rPr lang="en-US"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St. Mary's J. Legal Mal. &amp; Ethics 166 (2012)</a:t>
            </a:r>
            <a:endParaRPr lang="en-US" sz="4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
        <p:nvSpPr>
          <p:cNvPr id="6" name="Text Placeholder 5">
            <a:extLst>
              <a:ext uri="{FF2B5EF4-FFF2-40B4-BE49-F238E27FC236}">
                <a16:creationId xmlns:a16="http://schemas.microsoft.com/office/drawing/2014/main" id="{30A2AB3D-D5C1-02F4-301F-81AE326EFCE4}"/>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4132649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641C-89AC-08E0-5541-BB90382A7208}"/>
              </a:ext>
            </a:extLst>
          </p:cNvPr>
          <p:cNvSpPr>
            <a:spLocks noGrp="1"/>
          </p:cNvSpPr>
          <p:nvPr>
            <p:ph type="title"/>
          </p:nvPr>
        </p:nvSpPr>
        <p:spPr>
          <a:solidFill>
            <a:srgbClr val="FFC000"/>
          </a:solidFill>
        </p:spPr>
        <p:txBody>
          <a:bodyPr>
            <a:normAutofit fontScale="90000"/>
          </a:bodyPr>
          <a:lstStyle/>
          <a:p>
            <a:r>
              <a:rPr lang="en-US" dirty="0"/>
              <a:t>Ethics opinion number 166</a:t>
            </a:r>
            <a:br>
              <a:rPr lang="en-US" dirty="0"/>
            </a:br>
            <a:r>
              <a:rPr lang="en-US" dirty="0"/>
              <a:t>of the Mississippi bar</a:t>
            </a:r>
            <a:br>
              <a:rPr lang="en-US" dirty="0"/>
            </a:br>
            <a:r>
              <a:rPr lang="en-US" sz="1800" dirty="0"/>
              <a:t>Rendered June 23, 1989</a:t>
            </a:r>
            <a:endParaRPr lang="en-US" dirty="0"/>
          </a:p>
        </p:txBody>
      </p:sp>
      <p:sp>
        <p:nvSpPr>
          <p:cNvPr id="3" name="Content Placeholder 2">
            <a:extLst>
              <a:ext uri="{FF2B5EF4-FFF2-40B4-BE49-F238E27FC236}">
                <a16:creationId xmlns:a16="http://schemas.microsoft.com/office/drawing/2014/main" id="{35999663-CF93-3097-DC1F-AF04F8EB5D95}"/>
              </a:ext>
            </a:extLst>
          </p:cNvPr>
          <p:cNvSpPr>
            <a:spLocks noGrp="1"/>
          </p:cNvSpPr>
          <p:nvPr>
            <p:ph idx="1"/>
          </p:nvPr>
        </p:nvSpPr>
        <p:spPr/>
        <p:txBody>
          <a:bodyPr>
            <a:normAutofit lnSpcReduction="10000"/>
          </a:bodyPr>
          <a:lstStyle/>
          <a:p>
            <a:pPr marL="0" indent="0">
              <a:buNone/>
            </a:pPr>
            <a:r>
              <a:rPr lang="en-US" sz="2400" dirty="0"/>
              <a:t>Answer:</a:t>
            </a:r>
          </a:p>
          <a:p>
            <a:pPr marL="0" indent="0">
              <a:buNone/>
            </a:pPr>
            <a:r>
              <a:rPr lang="en-US" sz="2400" dirty="0">
                <a:effectLst/>
                <a:latin typeface="Garamond" panose="02020404030301010803" pitchFamily="18" charset="0"/>
              </a:rPr>
              <a:t>As in Opinion Number 138, the Committee can discern no ethical requirement for continued representation of a client once the attorney-client relationship has terminated. Therefore, the Committee concludes that the attorney is not accountable to a client for any subsequent dealings or litigation, and no Court permission is required to end an attorney's duty once the case is over. </a:t>
            </a:r>
            <a:endParaRPr lang="en-US" sz="2400" dirty="0"/>
          </a:p>
          <a:p>
            <a:pPr marL="0" indent="0">
              <a:buNone/>
            </a:pPr>
            <a:endParaRPr lang="en-US" dirty="0"/>
          </a:p>
        </p:txBody>
      </p:sp>
      <p:pic>
        <p:nvPicPr>
          <p:cNvPr id="9" name="Audio 8">
            <a:extLst>
              <a:ext uri="{FF2B5EF4-FFF2-40B4-BE49-F238E27FC236}">
                <a16:creationId xmlns:a16="http://schemas.microsoft.com/office/drawing/2014/main" id="{F73DDA95-BA95-FCB7-EC12-57BB64EE955F}"/>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226800" y="5892800"/>
            <a:ext cx="812800" cy="812800"/>
          </a:xfrm>
          <a:prstGeom prst="rect">
            <a:avLst/>
          </a:prstGeom>
        </p:spPr>
      </p:pic>
    </p:spTree>
    <p:extLst>
      <p:ext uri="{BB962C8B-B14F-4D97-AF65-F5344CB8AC3E}">
        <p14:creationId xmlns:p14="http://schemas.microsoft.com/office/powerpoint/2010/main" val="2148679595"/>
      </p:ext>
    </p:extLst>
  </p:cSld>
  <p:clrMapOvr>
    <a:masterClrMapping/>
  </p:clrMapOvr>
  <mc:AlternateContent xmlns:mc="http://schemas.openxmlformats.org/markup-compatibility/2006" xmlns:p14="http://schemas.microsoft.com/office/powerpoint/2010/main">
    <mc:Choice Requires="p14">
      <p:transition spd="slow" p14:dur="2000" advTm="51423"/>
    </mc:Choice>
    <mc:Fallback xmlns="">
      <p:transition spd="slow" advTm="5142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9"/>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850EE4-1C76-4786-C27C-E785E5CE0A8F}"/>
              </a:ext>
            </a:extLst>
          </p:cNvPr>
          <p:cNvSpPr>
            <a:spLocks noGrp="1"/>
          </p:cNvSpPr>
          <p:nvPr>
            <p:ph type="title"/>
          </p:nvPr>
        </p:nvSpPr>
        <p:spPr>
          <a:solidFill>
            <a:srgbClr val="FFC000"/>
          </a:solidFill>
        </p:spPr>
        <p:txBody>
          <a:bodyPr/>
          <a:lstStyle/>
          <a:p>
            <a:r>
              <a:rPr lang="en-US" dirty="0"/>
              <a:t>M. R. Prof. Resp. 1.16</a:t>
            </a:r>
          </a:p>
        </p:txBody>
      </p:sp>
      <p:sp>
        <p:nvSpPr>
          <p:cNvPr id="5" name="Content Placeholder 4">
            <a:extLst>
              <a:ext uri="{FF2B5EF4-FFF2-40B4-BE49-F238E27FC236}">
                <a16:creationId xmlns:a16="http://schemas.microsoft.com/office/drawing/2014/main" id="{11F36777-E663-2186-DC0A-D9F7F77E85C5}"/>
              </a:ext>
            </a:extLst>
          </p:cNvPr>
          <p:cNvSpPr>
            <a:spLocks noGrp="1"/>
          </p:cNvSpPr>
          <p:nvPr>
            <p:ph idx="1"/>
          </p:nvPr>
        </p:nvSpPr>
        <p:spPr/>
        <p:txBody>
          <a:bodyPr>
            <a:normAutofit lnSpcReduction="10000"/>
          </a:bodyPr>
          <a:lstStyle/>
          <a:p>
            <a:pPr marL="0" indent="0">
              <a:buNone/>
            </a:pPr>
            <a:r>
              <a:rPr lang="en-US" sz="2400"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rPr>
              <a:t>Rule 1.16(d): </a:t>
            </a:r>
          </a:p>
          <a:p>
            <a:pPr marL="0" indent="0">
              <a:buNone/>
            </a:pPr>
            <a:r>
              <a:rPr lang="en-US" sz="2400"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rPr>
              <a:t>Upon termination of representation, a lawyer shall take steps to the extent reasonably practicable </a:t>
            </a:r>
            <a:r>
              <a:rPr lang="en-US" sz="2400" dirty="0">
                <a:solidFill>
                  <a:srgbClr val="3D3D3D"/>
                </a:solidFill>
                <a:effectLst/>
                <a:highlight>
                  <a:srgbClr val="FFFF00"/>
                </a:highlight>
                <a:latin typeface="Times New Roman" panose="02020603050405020304" pitchFamily="18" charset="0"/>
                <a:ea typeface="Aptos" panose="020B0004020202020204" pitchFamily="34" charset="0"/>
                <a:cs typeface="Times New Roman" panose="02020603050405020304" pitchFamily="18" charset="0"/>
              </a:rPr>
              <a:t>to protect a client's interest, </a:t>
            </a:r>
            <a:r>
              <a:rPr lang="en-US" sz="2400"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rPr>
              <a:t>such as giving reasonable notice to the client, allowing time for employment of other counsel, surrendering papers and property to which the client is entitled and refunding any advance payment that has not been earned. The lawyer may retain papers relating to the client to the extent permitted by other law.</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
        <p:nvSpPr>
          <p:cNvPr id="6" name="Text Placeholder 5">
            <a:extLst>
              <a:ext uri="{FF2B5EF4-FFF2-40B4-BE49-F238E27FC236}">
                <a16:creationId xmlns:a16="http://schemas.microsoft.com/office/drawing/2014/main" id="{8107E1FC-C3B9-12FE-7BAD-736CDD19D2A5}"/>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891977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F72487-A96D-C30B-ACBF-7717F9E4C730}"/>
              </a:ext>
            </a:extLst>
          </p:cNvPr>
          <p:cNvSpPr>
            <a:spLocks noGrp="1"/>
          </p:cNvSpPr>
          <p:nvPr>
            <p:ph type="title"/>
          </p:nvPr>
        </p:nvSpPr>
        <p:spPr>
          <a:solidFill>
            <a:srgbClr val="FFC000"/>
          </a:solidFill>
        </p:spPr>
        <p:txBody>
          <a:bodyPr/>
          <a:lstStyle/>
          <a:p>
            <a:r>
              <a:rPr lang="en-US" dirty="0"/>
              <a:t>Rule 1.2</a:t>
            </a:r>
          </a:p>
        </p:txBody>
      </p:sp>
      <p:sp>
        <p:nvSpPr>
          <p:cNvPr id="6" name="Content Placeholder 5">
            <a:extLst>
              <a:ext uri="{FF2B5EF4-FFF2-40B4-BE49-F238E27FC236}">
                <a16:creationId xmlns:a16="http://schemas.microsoft.com/office/drawing/2014/main" id="{8526F6ED-2766-342B-E915-BFCDB3AFC54F}"/>
              </a:ext>
            </a:extLst>
          </p:cNvPr>
          <p:cNvSpPr>
            <a:spLocks noGrp="1"/>
          </p:cNvSpPr>
          <p:nvPr>
            <p:ph idx="1"/>
          </p:nvPr>
        </p:nvSpPr>
        <p:spPr/>
        <p:txBody>
          <a:bodyPr/>
          <a:lstStyle/>
          <a:p>
            <a:pPr marL="0" marR="0" indent="0" algn="just">
              <a:spcBef>
                <a:spcPts val="0"/>
              </a:spcBef>
              <a:spcAft>
                <a:spcPts val="0"/>
              </a:spcAft>
              <a:buNone/>
            </a:pPr>
            <a:r>
              <a:rPr lang="en-US" sz="2400" dirty="0">
                <a:effectLst/>
                <a:latin typeface="Times New Roman" panose="02020603050405020304" pitchFamily="18" charset="0"/>
                <a:ea typeface="Aptos" panose="020B0004020202020204" pitchFamily="34" charset="0"/>
                <a:cs typeface="Times New Roman" panose="02020603050405020304" pitchFamily="18" charset="0"/>
              </a:rPr>
              <a:t>Rule 1.2(c): </a:t>
            </a:r>
            <a:r>
              <a:rPr lang="en-US" sz="2400"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rPr>
              <a:t> ”A lawyer may limit the objectives or scope of the </a:t>
            </a:r>
            <a:r>
              <a:rPr lang="en-US" sz="2400" i="1"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rPr>
              <a:t>representation if the limitation is reasonable </a:t>
            </a:r>
            <a:r>
              <a:rPr lang="en-US" sz="2400"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rPr>
              <a:t>under the circumstances </a:t>
            </a:r>
            <a:r>
              <a:rPr lang="en-US" sz="2400" i="1"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rPr>
              <a:t>and the client gives informed consent.”</a:t>
            </a:r>
            <a:endParaRPr lang="en-US" sz="2400" i="1"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just">
              <a:spcBef>
                <a:spcPts val="0"/>
              </a:spcBef>
              <a:spcAft>
                <a:spcPts val="0"/>
              </a:spcAft>
              <a:buNone/>
            </a:pPr>
            <a:endParaRPr lang="en-US" sz="2400" dirty="0">
              <a:solidFill>
                <a:srgbClr val="3D3D3D"/>
              </a:solidFill>
              <a:latin typeface="Times New Roman" panose="02020603050405020304" pitchFamily="18" charset="0"/>
              <a:ea typeface="Aptos" panose="020B0004020202020204" pitchFamily="34" charset="0"/>
              <a:cs typeface="Times New Roman" panose="02020603050405020304" pitchFamily="18" charset="0"/>
            </a:endParaRPr>
          </a:p>
          <a:p>
            <a:pPr marL="0" marR="0" indent="0" algn="just">
              <a:spcBef>
                <a:spcPts val="0"/>
              </a:spcBef>
              <a:spcAft>
                <a:spcPts val="0"/>
              </a:spcAft>
              <a:buNone/>
            </a:pPr>
            <a:r>
              <a:rPr lang="en-US" sz="2400" b="1" dirty="0">
                <a:solidFill>
                  <a:srgbClr val="3D3D3D"/>
                </a:solidFill>
                <a:effectLst/>
                <a:latin typeface="Times New Roman" panose="02020603050405020304" pitchFamily="18" charset="0"/>
                <a:ea typeface="Times New Roman" panose="02020603050405020304" pitchFamily="18" charset="0"/>
              </a:rPr>
              <a:t>Comment to Rule 1.2(c): “</a:t>
            </a:r>
            <a:r>
              <a:rPr lang="en-US" sz="2400" dirty="0">
                <a:solidFill>
                  <a:srgbClr val="3D3D3D"/>
                </a:solidFill>
                <a:effectLst/>
                <a:latin typeface="Times New Roman" panose="02020603050405020304" pitchFamily="18" charset="0"/>
                <a:ea typeface="Times New Roman" panose="02020603050405020304" pitchFamily="18" charset="0"/>
              </a:rPr>
              <a:t>For example, lawyers may provide counsel and advice and may draft letters or pleadings. Lawyers may assist clients in preparation for litigation with or without appearing as counsel of record.”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94399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AA0D8-7BE6-3BBF-DE25-B23FC8412153}"/>
              </a:ext>
            </a:extLst>
          </p:cNvPr>
          <p:cNvSpPr>
            <a:spLocks noGrp="1"/>
          </p:cNvSpPr>
          <p:nvPr>
            <p:ph type="title"/>
          </p:nvPr>
        </p:nvSpPr>
        <p:spPr>
          <a:solidFill>
            <a:srgbClr val="FFC000"/>
          </a:solidFill>
        </p:spPr>
        <p:txBody>
          <a:bodyPr>
            <a:normAutofit fontScale="90000"/>
          </a:bodyPr>
          <a:lstStyle/>
          <a:p>
            <a:r>
              <a:rPr lang="en-US" dirty="0"/>
              <a:t>Ethics opinion number 261</a:t>
            </a:r>
            <a:br>
              <a:rPr lang="en-US" dirty="0"/>
            </a:br>
            <a:r>
              <a:rPr lang="en-US" dirty="0"/>
              <a:t>of the Mississippi bar</a:t>
            </a:r>
            <a:br>
              <a:rPr lang="en-US" dirty="0"/>
            </a:br>
            <a:r>
              <a:rPr lang="en-US" sz="1800" dirty="0"/>
              <a:t>Rendered June 21, 2018</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49D503B-4819-0C89-3F1F-B0A0F9AC717F}"/>
              </a:ext>
            </a:extLst>
          </p:cNvPr>
          <p:cNvSpPr>
            <a:spLocks noGrp="1"/>
          </p:cNvSpPr>
          <p:nvPr>
            <p:ph idx="1"/>
          </p:nvPr>
        </p:nvSpPr>
        <p:spPr/>
        <p:txBody>
          <a:bodyPr>
            <a:noAutofit/>
          </a:bodyPr>
          <a:lstStyle/>
          <a:p>
            <a:pPr algn="l" fontAlgn="base"/>
            <a:r>
              <a:rPr lang="en-US" sz="2200" i="1" dirty="0">
                <a:solidFill>
                  <a:srgbClr val="000000"/>
                </a:solidFill>
                <a:latin typeface="Times New Roman" panose="02020603050405020304" pitchFamily="18" charset="0"/>
                <a:cs typeface="Times New Roman" panose="02020603050405020304" pitchFamily="18" charset="0"/>
              </a:rPr>
              <a:t>Q:</a:t>
            </a:r>
            <a:r>
              <a:rPr lang="en-US" sz="2200" i="1" u="none" strike="noStrike" dirty="0">
                <a:solidFill>
                  <a:srgbClr val="000000"/>
                </a:solidFill>
                <a:effectLst/>
                <a:latin typeface="Times New Roman" panose="02020603050405020304" pitchFamily="18" charset="0"/>
                <a:cs typeface="Times New Roman" panose="02020603050405020304" pitchFamily="18" charset="0"/>
              </a:rPr>
              <a:t> Is it ethical for lawyers to limit the scope of their representation to discrete aspects of a matter? </a:t>
            </a:r>
            <a:r>
              <a:rPr lang="en-US" sz="2200" i="0" u="none" strike="noStrike" dirty="0">
                <a:solidFill>
                  <a:srgbClr val="000000"/>
                </a:solidFill>
                <a:effectLst/>
                <a:latin typeface="Times New Roman" panose="02020603050405020304" pitchFamily="18" charset="0"/>
                <a:cs typeface="Times New Roman" panose="02020603050405020304" pitchFamily="18" charset="0"/>
              </a:rPr>
              <a:t>A: Yes (quoting Rule 1.2, comments).</a:t>
            </a:r>
          </a:p>
          <a:p>
            <a:pPr algn="l" fontAlgn="base"/>
            <a:r>
              <a:rPr lang="en-US" sz="2200" i="1" dirty="0">
                <a:solidFill>
                  <a:srgbClr val="000000"/>
                </a:solidFill>
                <a:latin typeface="Times New Roman" panose="02020603050405020304" pitchFamily="18" charset="0"/>
                <a:cs typeface="Times New Roman" panose="02020603050405020304" pitchFamily="18" charset="0"/>
              </a:rPr>
              <a:t>Q: I</a:t>
            </a:r>
            <a:r>
              <a:rPr lang="en-US" sz="2200" i="1" u="none" strike="noStrike" dirty="0">
                <a:solidFill>
                  <a:srgbClr val="000000"/>
                </a:solidFill>
                <a:effectLst/>
                <a:latin typeface="Times New Roman" panose="02020603050405020304" pitchFamily="18" charset="0"/>
                <a:cs typeface="Times New Roman" panose="02020603050405020304" pitchFamily="18" charset="0"/>
              </a:rPr>
              <a:t>s the preparing lawyer required to disclose either the name of the preparer or that the document was prepared by a lawyer? </a:t>
            </a:r>
            <a:r>
              <a:rPr lang="en-US" sz="2200" i="0" u="none" strike="noStrike" dirty="0">
                <a:solidFill>
                  <a:srgbClr val="000000"/>
                </a:solidFill>
                <a:effectLst/>
                <a:latin typeface="Times New Roman" panose="02020603050405020304" pitchFamily="18" charset="0"/>
                <a:cs typeface="Times New Roman" panose="02020603050405020304" pitchFamily="18" charset="0"/>
              </a:rPr>
              <a:t>A:</a:t>
            </a:r>
            <a:r>
              <a:rPr lang="en-US" sz="2200" dirty="0">
                <a:solidFill>
                  <a:srgbClr val="000000"/>
                </a:solidFill>
                <a:latin typeface="Times New Roman" panose="02020603050405020304" pitchFamily="18" charset="0"/>
                <a:cs typeface="Times New Roman" panose="02020603050405020304" pitchFamily="18" charset="0"/>
              </a:rPr>
              <a:t> </a:t>
            </a:r>
            <a:r>
              <a:rPr lang="en-US" sz="2200" b="0" i="0" u="none" strike="noStrike" dirty="0">
                <a:solidFill>
                  <a:srgbClr val="000000"/>
                </a:solidFill>
                <a:effectLst/>
                <a:latin typeface="Times New Roman" panose="02020603050405020304" pitchFamily="18" charset="0"/>
                <a:cs typeface="Times New Roman" panose="02020603050405020304" pitchFamily="18" charset="0"/>
              </a:rPr>
              <a:t>No.  </a:t>
            </a:r>
            <a:r>
              <a:rPr lang="en-US" sz="2200" dirty="0">
                <a:solidFill>
                  <a:srgbClr val="000000"/>
                </a:solidFill>
                <a:latin typeface="Times New Roman" panose="02020603050405020304" pitchFamily="18" charset="0"/>
                <a:cs typeface="Times New Roman" panose="02020603050405020304" pitchFamily="18" charset="0"/>
              </a:rPr>
              <a:t>However, </a:t>
            </a:r>
            <a:r>
              <a:rPr lang="en-US" sz="2200" b="0" i="0" u="none" strike="noStrike" dirty="0">
                <a:solidFill>
                  <a:srgbClr val="000000"/>
                </a:solidFill>
                <a:effectLst/>
                <a:latin typeface="Times New Roman" panose="02020603050405020304" pitchFamily="18" charset="0"/>
                <a:cs typeface="Times New Roman" panose="02020603050405020304" pitchFamily="18" charset="0"/>
              </a:rPr>
              <a:t> ”this opinion contemplates that the lawyer is performing discrete aspects of representation.  On-going representation of a client without disclosure would be misleading.”</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2778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A7EE5B-EB14-9BBC-4CA6-99956D62E5E6}"/>
              </a:ext>
            </a:extLst>
          </p:cNvPr>
          <p:cNvSpPr>
            <a:spLocks noGrp="1"/>
          </p:cNvSpPr>
          <p:nvPr>
            <p:ph type="title"/>
          </p:nvPr>
        </p:nvSpPr>
        <p:spPr>
          <a:solidFill>
            <a:srgbClr val="FFC000"/>
          </a:solidFill>
        </p:spPr>
        <p:txBody>
          <a:bodyPr/>
          <a:lstStyle/>
          <a:p>
            <a:r>
              <a:rPr lang="en-US" dirty="0"/>
              <a:t>nichols v. Keller</a:t>
            </a:r>
          </a:p>
        </p:txBody>
      </p:sp>
      <p:sp>
        <p:nvSpPr>
          <p:cNvPr id="5" name="Content Placeholder 4">
            <a:extLst>
              <a:ext uri="{FF2B5EF4-FFF2-40B4-BE49-F238E27FC236}">
                <a16:creationId xmlns:a16="http://schemas.microsoft.com/office/drawing/2014/main" id="{30643A47-BA66-DAF9-53AA-A46A5FB379D8}"/>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An attorney who represented an injured construction worker in a worker’s compensation action against his employer had an obligation to advise the client that he might have a tort claim against a general contractor.</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i="1" dirty="0">
                <a:latin typeface="Times New Roman" panose="02020603050405020304" pitchFamily="18" charset="0"/>
                <a:cs typeface="Times New Roman" panose="02020603050405020304" pitchFamily="18" charset="0"/>
              </a:rPr>
              <a:t>Nichols v. Keller, </a:t>
            </a:r>
            <a:r>
              <a:rPr lang="en-US" sz="2400" dirty="0">
                <a:latin typeface="Times New Roman" panose="02020603050405020304" pitchFamily="18" charset="0"/>
                <a:cs typeface="Times New Roman" panose="02020603050405020304" pitchFamily="18" charset="0"/>
              </a:rPr>
              <a:t>19 Cal. Rptr. 601 (Cal. Ct. App. 1993) (emphasizing the link between worker’s compensation claims and tort claims).</a:t>
            </a:r>
          </a:p>
        </p:txBody>
      </p:sp>
      <p:sp>
        <p:nvSpPr>
          <p:cNvPr id="6" name="Text Placeholder 5">
            <a:extLst>
              <a:ext uri="{FF2B5EF4-FFF2-40B4-BE49-F238E27FC236}">
                <a16:creationId xmlns:a16="http://schemas.microsoft.com/office/drawing/2014/main" id="{C7278270-9DE8-5C44-0C4F-6E0323E21B84}"/>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432243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8175-319D-A0F0-1EA5-D8D9913694F2}"/>
              </a:ext>
            </a:extLst>
          </p:cNvPr>
          <p:cNvSpPr>
            <a:spLocks noGrp="1"/>
          </p:cNvSpPr>
          <p:nvPr>
            <p:ph type="title"/>
          </p:nvPr>
        </p:nvSpPr>
        <p:spPr>
          <a:solidFill>
            <a:srgbClr val="FFC000"/>
          </a:solidFill>
        </p:spPr>
        <p:txBody>
          <a:bodyPr/>
          <a:lstStyle/>
          <a:p>
            <a:r>
              <a:rPr lang="en-US" dirty="0"/>
              <a:t>Advice upon termination:</a:t>
            </a:r>
            <a:br>
              <a:rPr lang="en-US" dirty="0"/>
            </a:br>
            <a:r>
              <a:rPr lang="en-US" dirty="0"/>
              <a:t>Custody and visitation</a:t>
            </a:r>
          </a:p>
        </p:txBody>
      </p:sp>
      <p:sp>
        <p:nvSpPr>
          <p:cNvPr id="3" name="Content Placeholder 2">
            <a:extLst>
              <a:ext uri="{FF2B5EF4-FFF2-40B4-BE49-F238E27FC236}">
                <a16:creationId xmlns:a16="http://schemas.microsoft.com/office/drawing/2014/main" id="{FE79307B-7C6D-F13F-B9BE-FA9D0D7F2C1B}"/>
              </a:ext>
            </a:extLst>
          </p:cNvPr>
          <p:cNvSpPr>
            <a:spLocks noGrp="1"/>
          </p:cNvSpPr>
          <p:nvPr>
            <p:ph idx="1"/>
          </p:nvPr>
        </p:nvSpPr>
        <p:spPr/>
        <p:txBody>
          <a:bodyPr>
            <a:normAutofit/>
          </a:bodyPr>
          <a:lstStyle/>
          <a:p>
            <a:pPr marL="0" indent="0">
              <a:buNone/>
            </a:pPr>
            <a:r>
              <a:rPr lang="en-US" sz="2400" b="1" i="1" dirty="0">
                <a:latin typeface="Times New Roman" panose="02020603050405020304" pitchFamily="18" charset="0"/>
                <a:cs typeface="Times New Roman" panose="02020603050405020304" pitchFamily="18" charset="0"/>
              </a:rPr>
              <a:t>Documentation</a:t>
            </a:r>
          </a:p>
          <a:p>
            <a:pPr marL="0" indent="0">
              <a:buNone/>
            </a:pPr>
            <a:r>
              <a:rPr lang="en-US" sz="2400" dirty="0">
                <a:latin typeface="Times New Roman" panose="02020603050405020304" pitchFamily="18" charset="0"/>
                <a:cs typeface="Times New Roman" panose="02020603050405020304" pitchFamily="18" charset="0"/>
              </a:rPr>
              <a:t>When post-judgment conflicts over custody and visitation lead to litigation, documentation is critical to proving contempt, a material change in circumstances, or the need to limit visitation.</a:t>
            </a:r>
          </a:p>
          <a:p>
            <a:pPr marL="0" indent="0">
              <a:buNone/>
            </a:pPr>
            <a:r>
              <a:rPr lang="en-US" sz="2400" i="1" dirty="0">
                <a:latin typeface="Times New Roman" panose="02020603050405020304" pitchFamily="18" charset="0"/>
                <a:cs typeface="Times New Roman" panose="02020603050405020304" pitchFamily="18" charset="0"/>
              </a:rPr>
              <a:t>Advise high-conflict clients of the need for contemporaneous documentation.</a:t>
            </a:r>
          </a:p>
        </p:txBody>
      </p:sp>
    </p:spTree>
    <p:extLst>
      <p:ext uri="{BB962C8B-B14F-4D97-AF65-F5344CB8AC3E}">
        <p14:creationId xmlns:p14="http://schemas.microsoft.com/office/powerpoint/2010/main" val="293695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5855B-1CF7-7A9D-E3FE-FD79B65FA953}"/>
              </a:ext>
            </a:extLst>
          </p:cNvPr>
          <p:cNvSpPr>
            <a:spLocks noGrp="1"/>
          </p:cNvSpPr>
          <p:nvPr>
            <p:ph type="title"/>
          </p:nvPr>
        </p:nvSpPr>
        <p:spPr>
          <a:solidFill>
            <a:srgbClr val="FFC000"/>
          </a:solidFill>
        </p:spPr>
        <p:txBody>
          <a:bodyPr/>
          <a:lstStyle/>
          <a:p>
            <a:r>
              <a:rPr lang="en-US" dirty="0"/>
              <a:t>Details are critical</a:t>
            </a:r>
          </a:p>
        </p:txBody>
      </p:sp>
      <p:sp>
        <p:nvSpPr>
          <p:cNvPr id="3" name="Content Placeholder 2">
            <a:extLst>
              <a:ext uri="{FF2B5EF4-FFF2-40B4-BE49-F238E27FC236}">
                <a16:creationId xmlns:a16="http://schemas.microsoft.com/office/drawing/2014/main" id="{EBEEA550-D341-810B-6368-327A3D4D7D3C}"/>
              </a:ext>
            </a:extLst>
          </p:cNvPr>
          <p:cNvSpPr>
            <a:spLocks noGrp="1"/>
          </p:cNvSpPr>
          <p:nvPr>
            <p:ph idx="1"/>
          </p:nvPr>
        </p:nvSpPr>
        <p:spPr/>
        <p:txBody>
          <a:bodyPr>
            <a:normAutofit lnSpcReduction="10000"/>
          </a:bodyPr>
          <a:lstStyle/>
          <a:p>
            <a:pPr marL="0" indent="0">
              <a:buNone/>
            </a:pPr>
            <a:r>
              <a:rPr lang="en-US" sz="2400" b="0" i="0" u="none" strike="noStrike" dirty="0">
                <a:solidFill>
                  <a:srgbClr val="3D3D3D"/>
                </a:solidFill>
                <a:effectLst/>
                <a:latin typeface="Times New Roman" panose="02020603050405020304" pitchFamily="18" charset="0"/>
                <a:cs typeface="Times New Roman" panose="02020603050405020304" pitchFamily="18" charset="0"/>
              </a:rPr>
              <a:t>When asked what weekends he was denied visitation, Thomas responded he did not have actual dates but that it occurred on “numerous occasions. . . . . Additionally, Thomas was unable to specify which years he did not get the children for Thanksgiving. He ultimately acknowledged that</a:t>
            </a:r>
            <a:r>
              <a:rPr lang="en-US" sz="2400" b="0" i="0" u="none" strike="noStrike" dirty="0">
                <a:solidFill>
                  <a:srgbClr val="3D3D3D"/>
                </a:solidFill>
                <a:effectLst/>
                <a:highlight>
                  <a:srgbClr val="FFFF00"/>
                </a:highlight>
                <a:latin typeface="Times New Roman" panose="02020603050405020304" pitchFamily="18" charset="0"/>
                <a:cs typeface="Times New Roman" panose="02020603050405020304" pitchFamily="18" charset="0"/>
              </a:rPr>
              <a:t> he “should have been writing [it] all down all the years.”</a:t>
            </a:r>
          </a:p>
          <a:p>
            <a:pPr marL="0" indent="0">
              <a:buNone/>
            </a:pPr>
            <a:endParaRPr lang="en-US" sz="2400" b="0" i="1" u="none" strike="noStrike" dirty="0">
              <a:solidFill>
                <a:srgbClr val="3D3D3D"/>
              </a:solidFill>
              <a:effectLst/>
              <a:latin typeface="Times New Roman" panose="02020603050405020304" pitchFamily="18" charset="0"/>
              <a:cs typeface="Times New Roman" panose="02020603050405020304" pitchFamily="18" charset="0"/>
            </a:endParaRPr>
          </a:p>
          <a:p>
            <a:pPr marL="0" indent="0">
              <a:buNone/>
            </a:pPr>
            <a:r>
              <a:rPr lang="en-US" sz="2400" b="0" i="1" u="none" strike="noStrike" dirty="0">
                <a:solidFill>
                  <a:srgbClr val="3D3D3D"/>
                </a:solidFill>
                <a:effectLst/>
                <a:latin typeface="Times New Roman" panose="02020603050405020304" pitchFamily="18" charset="0"/>
                <a:cs typeface="Times New Roman" panose="02020603050405020304" pitchFamily="18" charset="0"/>
              </a:rPr>
              <a:t>Jones v. Jones</a:t>
            </a:r>
            <a:r>
              <a:rPr lang="en-US" sz="2400" b="0" i="0" u="none" strike="noStrike" dirty="0">
                <a:solidFill>
                  <a:srgbClr val="3D3D3D"/>
                </a:solidFill>
                <a:effectLst/>
                <a:latin typeface="Times New Roman" panose="02020603050405020304" pitchFamily="18" charset="0"/>
                <a:cs typeface="Times New Roman" panose="02020603050405020304" pitchFamily="18" charset="0"/>
              </a:rPr>
              <a:t>, 265 195 (Miss. Ct. App. 2019).</a:t>
            </a:r>
          </a:p>
          <a:p>
            <a:pPr marL="0" indent="0">
              <a:buNone/>
            </a:pPr>
            <a:endParaRPr lang="en-US" dirty="0">
              <a:solidFill>
                <a:srgbClr val="3D3D3D"/>
              </a:solidFill>
              <a:highlight>
                <a:srgbClr val="FFFF00"/>
              </a:highlight>
              <a:latin typeface="Source Sans Pro" panose="020B0503030403020204" pitchFamily="34" charset="0"/>
            </a:endParaRPr>
          </a:p>
          <a:p>
            <a:pPr marL="0" indent="0">
              <a:buNone/>
            </a:pPr>
            <a:endParaRPr lang="en-US" dirty="0">
              <a:highlight>
                <a:srgbClr val="FFFF00"/>
              </a:highlight>
            </a:endParaRPr>
          </a:p>
        </p:txBody>
      </p:sp>
    </p:spTree>
    <p:extLst>
      <p:ext uri="{BB962C8B-B14F-4D97-AF65-F5344CB8AC3E}">
        <p14:creationId xmlns:p14="http://schemas.microsoft.com/office/powerpoint/2010/main" val="2053314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C62186-2E69-3D99-592E-1351CB6F1EEF}"/>
              </a:ext>
            </a:extLst>
          </p:cNvPr>
          <p:cNvSpPr>
            <a:spLocks noGrp="1"/>
          </p:cNvSpPr>
          <p:nvPr>
            <p:ph type="title"/>
          </p:nvPr>
        </p:nvSpPr>
        <p:spPr>
          <a:solidFill>
            <a:srgbClr val="FFC000"/>
          </a:solidFill>
        </p:spPr>
        <p:txBody>
          <a:bodyPr/>
          <a:lstStyle/>
          <a:p>
            <a:r>
              <a:rPr lang="en-US" dirty="0"/>
              <a:t>Defenses to contempt</a:t>
            </a:r>
          </a:p>
        </p:txBody>
      </p:sp>
      <p:sp>
        <p:nvSpPr>
          <p:cNvPr id="5" name="Content Placeholder 4">
            <a:extLst>
              <a:ext uri="{FF2B5EF4-FFF2-40B4-BE49-F238E27FC236}">
                <a16:creationId xmlns:a16="http://schemas.microsoft.com/office/drawing/2014/main" id="{2668539D-4996-2211-4B55-43FA2D15EFE1}"/>
              </a:ext>
            </a:extLst>
          </p:cNvPr>
          <p:cNvSpPr>
            <a:spLocks noGrp="1"/>
          </p:cNvSpPr>
          <p:nvPr>
            <p:ph idx="1"/>
          </p:nvPr>
        </p:nvSpPr>
        <p:spPr/>
        <p:txBody>
          <a:bodyPr>
            <a:noAutofit/>
          </a:bodyPr>
          <a:lstStyle/>
          <a:p>
            <a:pPr marL="0" indent="0">
              <a:buNone/>
            </a:pPr>
            <a:endParaRPr lang="en-US" sz="2200"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en-US" sz="2200" i="1" dirty="0">
                <a:solidFill>
                  <a:srgbClr val="3D3D3D"/>
                </a:solidFill>
                <a:latin typeface="Times New Roman" panose="02020603050405020304" pitchFamily="18" charset="0"/>
                <a:ea typeface="Aptos" panose="020B0004020202020204" pitchFamily="34" charset="0"/>
                <a:cs typeface="Times New Roman" panose="02020603050405020304" pitchFamily="18" charset="0"/>
              </a:rPr>
              <a:t>Impossibility of performance</a:t>
            </a:r>
          </a:p>
          <a:p>
            <a:pPr marL="0" indent="0">
              <a:buNone/>
            </a:pPr>
            <a:endParaRPr lang="en-US" sz="2400"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en-US" sz="2400"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rPr>
              <a:t>“Impossibility of performance of a court directive due to circumstances beyond the control of the alleged contemnor is a perfect defense to a contempt citation. ” </a:t>
            </a:r>
          </a:p>
          <a:p>
            <a:pPr marL="0" indent="0">
              <a:buNone/>
            </a:pPr>
            <a:r>
              <a:rPr lang="en-US" sz="2400" i="1" dirty="0">
                <a:solidFill>
                  <a:srgbClr val="3D3D3D"/>
                </a:solidFill>
                <a:effectLst/>
                <a:latin typeface="Times New Roman" panose="02020603050405020304" pitchFamily="18" charset="0"/>
                <a:ea typeface="Aptos" panose="020B0004020202020204" pitchFamily="34" charset="0"/>
                <a:cs typeface="Times New Roman" panose="02020603050405020304" pitchFamily="18" charset="0"/>
              </a:rPr>
              <a:t>Ewing v. </a:t>
            </a:r>
            <a:r>
              <a:rPr lang="en-US" sz="2400" i="1" dirty="0">
                <a:solidFill>
                  <a:srgbClr val="3D3D3D"/>
                </a:solidFill>
                <a:latin typeface="Times New Roman" panose="02020603050405020304" pitchFamily="18" charset="0"/>
                <a:ea typeface="Aptos" panose="020B0004020202020204" pitchFamily="34" charset="0"/>
                <a:cs typeface="Times New Roman" panose="02020603050405020304" pitchFamily="18" charset="0"/>
              </a:rPr>
              <a:t>Ewing</a:t>
            </a:r>
            <a:r>
              <a:rPr lang="en-US" sz="2400" dirty="0">
                <a:solidFill>
                  <a:srgbClr val="3D3D3D"/>
                </a:solidFill>
                <a:latin typeface="Times New Roman" panose="02020603050405020304" pitchFamily="18" charset="0"/>
                <a:ea typeface="Aptos" panose="020B0004020202020204" pitchFamily="34" charset="0"/>
                <a:cs typeface="Times New Roman" panose="02020603050405020304" pitchFamily="18" charset="0"/>
              </a:rPr>
              <a:t>, 749 So. 2d 223 (Miss. Ct. App. 1999) (wife could not transfer jet ski that had been stolen).</a:t>
            </a:r>
          </a:p>
        </p:txBody>
      </p:sp>
      <p:sp>
        <p:nvSpPr>
          <p:cNvPr id="6" name="Text Placeholder 5">
            <a:extLst>
              <a:ext uri="{FF2B5EF4-FFF2-40B4-BE49-F238E27FC236}">
                <a16:creationId xmlns:a16="http://schemas.microsoft.com/office/drawing/2014/main" id="{48C84C59-86F8-C788-8C22-E1C2BBFA9AC3}"/>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75954389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Drafting Premarital Agreement FINAL" id="{AFF9FCB1-9515-1447-8917-E4BD1B751E37}" vid="{6D18D8E4-83A5-8545-A73B-5777CC680C61}"/>
    </a:ext>
  </a:extLst>
</a:theme>
</file>

<file path=docProps/app.xml><?xml version="1.0" encoding="utf-8"?>
<Properties xmlns="http://schemas.openxmlformats.org/officeDocument/2006/extended-properties" xmlns:vt="http://schemas.openxmlformats.org/officeDocument/2006/docPropsVTypes">
  <Template>Jack wms 3</Template>
  <TotalTime>2556</TotalTime>
  <Words>1107</Words>
  <Application>Microsoft Macintosh PowerPoint</Application>
  <PresentationFormat>Widescreen</PresentationFormat>
  <Paragraphs>73</Paragraphs>
  <Slides>16</Slides>
  <Notes>0</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Arial</vt:lpstr>
      <vt:lpstr>Calibri</vt:lpstr>
      <vt:lpstr>Garamond</vt:lpstr>
      <vt:lpstr>Gill Sans MT</vt:lpstr>
      <vt:lpstr>Source Sans Pro</vt:lpstr>
      <vt:lpstr>Times New Roman</vt:lpstr>
      <vt:lpstr>Parcel</vt:lpstr>
      <vt:lpstr>Ethics hour</vt:lpstr>
      <vt:lpstr>Ethics opinion number 166 of the Mississippi bar Rendered June 23, 1989</vt:lpstr>
      <vt:lpstr>M. R. Prof. Resp. 1.16</vt:lpstr>
      <vt:lpstr>Rule 1.2</vt:lpstr>
      <vt:lpstr>Ethics opinion number 261 of the Mississippi bar Rendered June 21, 2018</vt:lpstr>
      <vt:lpstr>nichols v. Keller</vt:lpstr>
      <vt:lpstr>Advice upon termination: Custody and visitation</vt:lpstr>
      <vt:lpstr>Details are critical</vt:lpstr>
      <vt:lpstr>Defenses to contempt</vt:lpstr>
      <vt:lpstr>Defenses to contempt</vt:lpstr>
      <vt:lpstr>Advice upon termination: Enforcing the judgment</vt:lpstr>
      <vt:lpstr>Out-of-court modification</vt:lpstr>
      <vt:lpstr>Advice upon termination: custody and support</vt:lpstr>
      <vt:lpstr>Joint tenancy</vt:lpstr>
      <vt:lpstr>Revocation of wills</vt:lpstr>
      <vt:lpstr>Should limited representation be limited?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hour</dc:title>
  <dc:creator>Debbie Bell</dc:creator>
  <cp:lastModifiedBy>Debbie Bell</cp:lastModifiedBy>
  <cp:revision>14</cp:revision>
  <dcterms:created xsi:type="dcterms:W3CDTF">2024-06-13T17:19:25Z</dcterms:created>
  <dcterms:modified xsi:type="dcterms:W3CDTF">2024-07-08T15:06:00Z</dcterms:modified>
</cp:coreProperties>
</file>