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1" r:id="rId3"/>
    <p:sldId id="260" r:id="rId4"/>
    <p:sldId id="259" r:id="rId5"/>
    <p:sldId id="264" r:id="rId6"/>
    <p:sldId id="262" r:id="rId7"/>
    <p:sldId id="263" r:id="rId8"/>
    <p:sldId id="265" r:id="rId9"/>
    <p:sldId id="266" r:id="rId10"/>
    <p:sldId id="267" r:id="rId11"/>
    <p:sldId id="272" r:id="rId12"/>
    <p:sldId id="268" r:id="rId13"/>
    <p:sldId id="270" r:id="rId14"/>
    <p:sldId id="269" r:id="rId15"/>
    <p:sldId id="271" r:id="rId16"/>
    <p:sldId id="273" r:id="rId17"/>
    <p:sldId id="274" r:id="rId18"/>
    <p:sldId id="25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1"/>
  </p:normalViewPr>
  <p:slideViewPr>
    <p:cSldViewPr snapToGrid="0">
      <p:cViewPr varScale="1">
        <p:scale>
          <a:sx n="107" d="100"/>
          <a:sy n="107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AA847-E337-E449-AFA1-B0683ED2FAD2}" type="datetimeFigureOut">
              <a:rPr lang="en-US" smtClean="0"/>
              <a:t>7/8/24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7C1CA-2594-5443-AC0C-84C9CA930C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305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AA847-E337-E449-AFA1-B0683ED2FAD2}" type="datetimeFigureOut">
              <a:rPr lang="en-US" smtClean="0"/>
              <a:t>7/8/24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7C1CA-2594-5443-AC0C-84C9CA930C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889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AA847-E337-E449-AFA1-B0683ED2FAD2}" type="datetimeFigureOut">
              <a:rPr lang="en-US" smtClean="0"/>
              <a:t>7/8/24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7C1CA-2594-5443-AC0C-84C9CA930C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429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AA847-E337-E449-AFA1-B0683ED2FAD2}" type="datetimeFigureOut">
              <a:rPr lang="en-US" smtClean="0"/>
              <a:t>7/8/24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7C1CA-2594-5443-AC0C-84C9CA930C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322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AA847-E337-E449-AFA1-B0683ED2FAD2}" type="datetimeFigureOut">
              <a:rPr lang="en-US" smtClean="0"/>
              <a:t>7/8/24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7C1CA-2594-5443-AC0C-84C9CA930C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3826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AA847-E337-E449-AFA1-B0683ED2FAD2}" type="datetimeFigureOut">
              <a:rPr lang="en-US" smtClean="0"/>
              <a:t>7/8/24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7C1CA-2594-5443-AC0C-84C9CA930C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65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AA847-E337-E449-AFA1-B0683ED2FAD2}" type="datetimeFigureOut">
              <a:rPr lang="en-US" smtClean="0"/>
              <a:t>7/8/24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7C1CA-2594-5443-AC0C-84C9CA930C8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8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AA847-E337-E449-AFA1-B0683ED2FAD2}" type="datetimeFigureOut">
              <a:rPr lang="en-US" smtClean="0"/>
              <a:t>7/8/24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7C1CA-2594-5443-AC0C-84C9CA930C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580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AA847-E337-E449-AFA1-B0683ED2FAD2}" type="datetimeFigureOut">
              <a:rPr lang="en-US" smtClean="0"/>
              <a:t>7/8/24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7C1CA-2594-5443-AC0C-84C9CA930C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296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AA847-E337-E449-AFA1-B0683ED2FAD2}" type="datetimeFigureOut">
              <a:rPr lang="en-US" smtClean="0"/>
              <a:t>7/8/24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7C1CA-2594-5443-AC0C-84C9CA930C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321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53AA847-E337-E449-AFA1-B0683ED2FAD2}" type="datetimeFigureOut">
              <a:rPr lang="en-US" smtClean="0"/>
              <a:t>7/8/24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7C1CA-2594-5443-AC0C-84C9CA930C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438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53AA847-E337-E449-AFA1-B0683ED2FAD2}" type="datetimeFigureOut">
              <a:rPr lang="en-US" smtClean="0"/>
              <a:t>7/8/24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B87C1CA-2594-5443-AC0C-84C9CA930C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88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8EE9F-5014-6EAD-5447-EC08DBCB44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dirty="0"/>
              <a:t>Child support</a:t>
            </a:r>
            <a:br>
              <a:rPr lang="en-US" dirty="0"/>
            </a:br>
            <a:r>
              <a:rPr lang="en-US" dirty="0"/>
              <a:t>modification and enforcement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1D4B57-792B-7D2B-4EB0-567355062A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722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4EBCE-226B-75C9-20AE-785FA251D4A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/>
              <a:t>Escalation clauses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06F0D-26DF-DAAC-AE71-92B2A977F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Pre-2014: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escalation clause formula must include the payor’s income, an inflation index, and the child’s needs. </a:t>
            </a: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 v. Short: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Escalation clauses linked to the payor’s income alone are enforceable.</a:t>
            </a: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 It appears that while parties may agree to escalation clauses, courts may not order escalation clauses.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5556D4-54B2-FE10-368E-2A221C4E7BC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482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23E1E2-27D5-B281-DE8B-83B4E6ED418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/>
              <a:t>Larry and Ruby modification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C1D86D-98A1-A420-8DEE-5595174C21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RuBy’s petition to modify may be denied because</a:t>
            </a: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failed to prove a material change in circumstances </a:t>
            </a:r>
          </a:p>
          <a:p>
            <a:pPr>
              <a:buFontTx/>
              <a:buChar char="-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reduction in income was voluntary.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567F28-85F9-75DD-E98D-C2C47D32F0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Larry must prove</a:t>
            </a:r>
          </a:p>
          <a:p>
            <a:pPr>
              <a:buFontTx/>
              <a:buChar char="-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income should be imputed</a:t>
            </a:r>
          </a:p>
          <a:p>
            <a:pPr>
              <a:buFontTx/>
              <a:buChar char="-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the children’s needs have increased.</a:t>
            </a:r>
          </a:p>
          <a:p>
            <a:pPr marL="0" indent="0">
              <a:buNone/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may want to argue that RuBy’s marriage is a material change, reducing her expenses and justifying upward deviation.</a:t>
            </a:r>
            <a:endParaRPr lang="en-US" sz="2200" dirty="0"/>
          </a:p>
        </p:txBody>
      </p:sp>
      <p:pic>
        <p:nvPicPr>
          <p:cNvPr id="9" name="Audio 8">
            <a:extLst>
              <a:ext uri="{FF2B5EF4-FFF2-40B4-BE49-F238E27FC236}">
                <a16:creationId xmlns:a16="http://schemas.microsoft.com/office/drawing/2014/main" id="{33691281-E36D-B066-28C8-DBFCC95DB2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7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681"/>
    </mc:Choice>
    <mc:Fallback xmlns="">
      <p:transition spd="slow" advTm="636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8C9DB-3E07-74FC-1C8E-E63B80FBD12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/>
              <a:t>Arrearages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1FD13-19D4-B478-487D-AA868F4786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 support is vested when due and cannot be forgiven or modified retroactively.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Past-due support cannot be waived by the custodial parent or forgiven by a court.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513A64-59BE-B42C-B2B0-7FC9B1FB21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Exception: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Arrearages that accrue after a child comes to live with a noncustodial parent should be excused by the court.</a:t>
            </a:r>
          </a:p>
          <a:p>
            <a:pPr marL="0" indent="0"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 In at least one case, payments made after a custody change were ordered reimbursed.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50093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9452F-0DE2-6560-3FA7-8BBE23718A8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arrearages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5C09B-1B13-4CE5-4F73-19E965713B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Emancipation: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Arrearages that accrue after a child is emancipated should be forgiven</a:t>
            </a:r>
          </a:p>
          <a:p>
            <a:pPr>
              <a:buFontTx/>
              <a:buChar char="-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 pro rata basis for per-child orders</a:t>
            </a:r>
          </a:p>
          <a:p>
            <a:pPr>
              <a:buFontTx/>
              <a:buChar char="-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global orders, by reducing support to the appropriate percentage for the remaining children.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6C9EC4-F25F-2106-9D7D-BB39F7E8566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Paternity disestablishment:</a:t>
            </a:r>
          </a:p>
          <a:p>
            <a:pPr marL="0" indent="0">
              <a:buNone/>
            </a:pP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Arrearages that accrued prior to a legal father’s disestablishment of his paternity should be forgiven.</a:t>
            </a:r>
          </a:p>
        </p:txBody>
      </p:sp>
    </p:spTree>
    <p:extLst>
      <p:ext uri="{BB962C8B-B14F-4D97-AF65-F5344CB8AC3E}">
        <p14:creationId xmlns:p14="http://schemas.microsoft.com/office/powerpoint/2010/main" val="203847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29E826-29EE-F555-C757-2C1B2EF59B3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/>
              <a:t>Credit against arrearages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49CBAA-3DA8-0DAC-269E-FC6235FD1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payor may be credited with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payments for a child’s expenses that would have been covered by basic child support;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third-party payments that were intended to replace the parent’s support obligation;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Security lump sums payable to a child based on the payor’s disability, and which related to a period in which the payor was in arrears.</a:t>
            </a: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E6E64B9-77CE-77E3-FB4F-A35129C8F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930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5A58F4-3B11-447F-0C5A-2B178319D78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/>
              <a:t>Defenses to arrearages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996249-A13E-C09A-F7D3-507FBC3C7AA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Defenses include: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the 7-year statute of limitations (tolled until the child is 21)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in some cases, a custodial parent’s unreasonable delay in presenting bills, if the delay prejudiced the noncustodial parent.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4ABA0D9-F159-0E9A-AD58-F07FB60CCC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a defense:</a:t>
            </a:r>
          </a:p>
          <a:p>
            <a:pPr>
              <a:buFontTx/>
              <a:buChar char="-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out-of-court agreement with the custodial parent reducing support</a:t>
            </a:r>
          </a:p>
          <a:p>
            <a:pPr>
              <a:buFontTx/>
              <a:buChar char="-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the custodial parent was in breach and lacked clean hands</a:t>
            </a:r>
          </a:p>
          <a:p>
            <a:pPr>
              <a:buFontTx/>
              <a:buChar char="-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custodial parent’s denial of visitation</a:t>
            </a:r>
          </a:p>
          <a:p>
            <a:pPr>
              <a:buFontTx/>
              <a:buChar char="-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laches and estoppel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783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29D7B05-C676-55CA-DD02-236B75B9A08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/>
              <a:t>Extracurricular activities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BEFB0C-D8DC-58BA-423D-B90E359E45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Smith v. Smith: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agreement that a father would pay 100% of activities on which the parents agreed was not working. The chancellor modified the provision to order the father to pay up to $6,000 per child for extracurricular activities.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46A6BDE-461F-92B3-879A-B9B990751C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”Extracurricular” refers to activities linked to school. The term applied to school-sponsored teams but not to private sports teams.</a:t>
            </a:r>
          </a:p>
          <a:p>
            <a:pPr marL="0" indent="0">
              <a:buNone/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Consider: Capping the cost of extracurricular expenses and including non-school-sponsored activities.</a:t>
            </a:r>
          </a:p>
        </p:txBody>
      </p:sp>
    </p:spTree>
    <p:extLst>
      <p:ext uri="{BB962C8B-B14F-4D97-AF65-F5344CB8AC3E}">
        <p14:creationId xmlns:p14="http://schemas.microsoft.com/office/powerpoint/2010/main" val="3562531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2D53B-E9B3-B4AF-063B-09E5668297A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/>
              <a:t>Support for college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10A76-8389-0C1E-9A00-4C474ECC3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Parents may limit college support to </a:t>
            </a:r>
          </a:p>
          <a:p>
            <a:pPr>
              <a:buFontTx/>
              <a:buChar char="-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items such as in-state tuition, room, board, and computer</a:t>
            </a:r>
          </a:p>
          <a:p>
            <a:pPr>
              <a:buFontTx/>
              <a:buChar char="-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at 21</a:t>
            </a:r>
          </a:p>
          <a:p>
            <a:pPr>
              <a:buFontTx/>
              <a:buChar char="-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a minimum grade point requirement.</a:t>
            </a:r>
          </a:p>
          <a:p>
            <a:pPr>
              <a:buFontTx/>
              <a:buChar char="-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basic support during college.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Unless limited, college support</a:t>
            </a:r>
          </a:p>
          <a:p>
            <a:pPr>
              <a:buFontTx/>
              <a:buChar char="-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linked to family standard of living</a:t>
            </a:r>
          </a:p>
          <a:p>
            <a:pPr>
              <a:buFontTx/>
              <a:buChar char="-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be interpreted to extend past 21.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97DA87-485B-82A8-E32E-70E03D093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32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332B5B1-2723-608E-D447-F7AF0C52501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/>
              <a:t>Larry </a:t>
            </a:r>
            <a:r>
              <a:rPr lang="en-US"/>
              <a:t>and Ruby: Arrearages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C90472-5258-C7EE-0BB7-AEA0BF682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Larry’s petition for arrearages based on RuBy’s failure to pay fencing expenses is likely to be denied – fencing is not a school-related expense.</a:t>
            </a:r>
          </a:p>
          <a:p>
            <a:pPr marL="0" indent="0">
              <a:buNone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Larry’s petition for arrearages of basic support will be granted: RuBy’s argument that she was denied visitation is not a defense.</a:t>
            </a:r>
          </a:p>
          <a:p>
            <a:pPr marL="0" indent="0">
              <a:buNone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RuBy’s request for credit for alternative medical treatment will probably be denied – a court is likely to find that the custodial parent has the right to determine medical treatment.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68120C-BE5C-A4E4-8E69-CA49CCF9E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Audio 9">
            <a:extLst>
              <a:ext uri="{FF2B5EF4-FFF2-40B4-BE49-F238E27FC236}">
                <a16:creationId xmlns:a16="http://schemas.microsoft.com/office/drawing/2014/main" id="{F0933A19-5C38-DC92-5DDC-0E1A52F697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6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731"/>
    </mc:Choice>
    <mc:Fallback xmlns="">
      <p:transition spd="slow" advTm="747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54B5F-C500-F3B4-649C-A246D633AC6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/>
              <a:t>Modification under UIFSA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DAD2E-B95C-BB75-DE49-73109C5BC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The state that issues a child support order maintains exclusive jurisdiction to modify so long as one of the parents or the child remain in the state.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When all move, suit must be brought in the state in which the defendant in the action lives.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The modifying state applies its own child support guidelines.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The order is governed by the age of majority in the state that issued the original order.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1DBE42-2714-BCD0-9B24-12CFE00A8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050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C64085-A993-1503-8C9C-FAB02C8599E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/>
              <a:t>Enforcement under uifsa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6DAC16-47FC-B682-1396-C855DB10E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state may enforce the order of another state even though it lacks jurisdiction to modify.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out-of-state order must first be registered in the enforcing state.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enforcing state applies the guidelines and arrearages law of the state that issued the order.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enforcing state applies its own procedures.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statute of limitations is whichever is longest of the enforcing state or issuing state.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7C53D9-78B4-3530-6E72-6A499F690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459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E8E34-0F15-7610-E299-B4E7E007604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Modification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21ACD-EEBC-554E-C31F-E175F0E64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petitioner must show</a:t>
            </a:r>
          </a:p>
          <a:p>
            <a:pPr>
              <a:buFontTx/>
              <a:buChar char="-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material change in circumstances of the payor, payee, or child</a:t>
            </a:r>
          </a:p>
          <a:p>
            <a:pPr>
              <a:buFontTx/>
              <a:buChar char="-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the last order</a:t>
            </a:r>
          </a:p>
          <a:p>
            <a:pPr>
              <a:buFontTx/>
              <a:buChar char="-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was not foreseeable at the time of the last order, and</a:t>
            </a:r>
          </a:p>
          <a:p>
            <a:pPr>
              <a:buFontTx/>
              <a:buChar char="-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that, in the case of modification by the payor, was not caused by a voluntary act.</a:t>
            </a:r>
          </a:p>
        </p:txBody>
      </p:sp>
    </p:spTree>
    <p:extLst>
      <p:ext uri="{BB962C8B-B14F-4D97-AF65-F5344CB8AC3E}">
        <p14:creationId xmlns:p14="http://schemas.microsoft.com/office/powerpoint/2010/main" val="2781825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8B5730-AA7E-A9FA-3063-35A9C201735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/>
              <a:t>Material change: Payor’s income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2E9249-5FE2-45DC-85D7-C75CA82B8D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Mississippi: 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change in a payor’s income is not in itself sufficient proof of a material change.</a:t>
            </a: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custodial parent must prove, in addition, that expenses for the child have increased.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923B0F-89AF-8F11-D2DF-B7A761008D4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Exceptions:  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DHS may adjust support every 3 years based on a change in the payor’s income alone.</a:t>
            </a:r>
          </a:p>
          <a:p>
            <a:pPr marL="0" indent="0">
              <a:buNone/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Cadigan v. Sullivan: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court may adjust an out-of-state order to the MS guidelines without proof of a material change in circumstances.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269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3A767-18BB-8765-8589-8EEDA7D097E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/>
              <a:t>foreseeability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E5F7D-4330-B4DF-B7EB-F54F6D6C086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dilemma: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payor’s child support must be based on current income. 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a payor whose job change was foreseeable is not entitled to modification if the future income is lower.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B50099-AE2D-7860-8CFD-1B9AEB08D2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Alford v. Alford: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question is not whether an event is foreseeable but whether the impact of the event on future income was foreseeable.</a:t>
            </a:r>
          </a:p>
        </p:txBody>
      </p:sp>
    </p:spTree>
    <p:extLst>
      <p:ext uri="{BB962C8B-B14F-4D97-AF65-F5344CB8AC3E}">
        <p14:creationId xmlns:p14="http://schemas.microsoft.com/office/powerpoint/2010/main" val="3314329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4C7549-45DA-03B5-1C9C-1268FE37B0F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/>
              <a:t>voluntariness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5FE5BCC-EF30-221A-F72C-ECCD187C5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payor who requests a decrease in support based on income loss must show that the loss was not voluntary. </a:t>
            </a: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Being fired for cause (violating company rules) was voluntary; modification was denied. </a:t>
            </a:r>
          </a:p>
          <a:p>
            <a:pPr>
              <a:buFontTx/>
              <a:buChar char="-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Losing income linked to addressing substance abuse issues did not prevent modification. </a:t>
            </a:r>
          </a:p>
          <a:p>
            <a:pPr>
              <a:buFontTx/>
              <a:buChar char="-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new MS statute provides that incarceration may not be regarded as voluntary unemployment.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34DB45F-BA16-688C-B455-6C750745741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173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4E56D-C42B-A0C5-94A7-62E83E5ADDC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/>
              <a:t>What can be modified?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713D0-21C4-0B1F-84EF-378F1FFC5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form of child support can be modified based on a material change in circumstances, including</a:t>
            </a: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228600" algn="just">
              <a:spcBef>
                <a:spcPts val="0"/>
              </a:spcBef>
              <a:spcAft>
                <a:spcPts val="0"/>
              </a:spcAft>
              <a:tabLst>
                <a:tab pos="457200" algn="l"/>
                <a:tab pos="685800" algn="l"/>
                <a:tab pos="914400" algn="l"/>
                <a:tab pos="1314450" algn="l"/>
                <a:tab pos="1371600" algn="l"/>
                <a:tab pos="1554480" algn="l"/>
                <a:tab pos="1600200" algn="l"/>
                <a:tab pos="1737360" algn="l"/>
                <a:tab pos="1828800" algn="l"/>
                <a:tab pos="1920240" algn="l"/>
                <a:tab pos="2103120" algn="l"/>
                <a:tab pos="2286000" algn="l"/>
                <a:tab pos="2468880" algn="l"/>
                <a:tab pos="2651760" algn="l"/>
                <a:tab pos="2743200" algn="l"/>
                <a:tab pos="2834640" algn="l"/>
                <a:tab pos="3017520" algn="l"/>
                <a:tab pos="3200400" algn="l"/>
                <a:tab pos="3383280" algn="l"/>
                <a:tab pos="3566160" algn="l"/>
                <a:tab pos="3657600" algn="l"/>
                <a:tab pos="3749040" algn="l"/>
                <a:tab pos="3931920" algn="l"/>
                <a:tab pos="4114800" algn="l"/>
                <a:tab pos="4297680" algn="l"/>
                <a:tab pos="4480560" algn="l"/>
                <a:tab pos="4572000" algn="l"/>
              </a:tabLst>
            </a:pPr>
            <a:r>
              <a:rPr lang="en-US" sz="2200" spc="-5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agreed support orders </a:t>
            </a:r>
            <a:endParaRPr lang="en-US" sz="22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228600" algn="just">
              <a:spcBef>
                <a:spcPts val="0"/>
              </a:spcBef>
              <a:spcAft>
                <a:spcPts val="0"/>
              </a:spcAft>
              <a:tabLst>
                <a:tab pos="457200" algn="l"/>
                <a:tab pos="685800" algn="l"/>
                <a:tab pos="914400" algn="l"/>
                <a:tab pos="1314450" algn="l"/>
                <a:tab pos="1371600" algn="l"/>
                <a:tab pos="1554480" algn="l"/>
                <a:tab pos="1600200" algn="l"/>
                <a:tab pos="1737360" algn="l"/>
                <a:tab pos="1828800" algn="l"/>
                <a:tab pos="1920240" algn="l"/>
                <a:tab pos="2103120" algn="l"/>
                <a:tab pos="2286000" algn="l"/>
                <a:tab pos="2468880" algn="l"/>
                <a:tab pos="2651760" algn="l"/>
                <a:tab pos="2743200" algn="l"/>
                <a:tab pos="2834640" algn="l"/>
                <a:tab pos="3017520" algn="l"/>
                <a:tab pos="3200400" algn="l"/>
                <a:tab pos="3383280" algn="l"/>
                <a:tab pos="3566160" algn="l"/>
                <a:tab pos="3657600" algn="l"/>
                <a:tab pos="3749040" algn="l"/>
                <a:tab pos="3931920" algn="l"/>
                <a:tab pos="4114800" algn="l"/>
                <a:tab pos="4297680" algn="l"/>
                <a:tab pos="4480560" algn="l"/>
                <a:tab pos="4572000" algn="l"/>
              </a:tabLst>
            </a:pPr>
            <a:r>
              <a:rPr lang="en-US" sz="2200" spc="-5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private school tuition </a:t>
            </a:r>
            <a:endParaRPr lang="en-US" sz="22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228600" algn="just">
              <a:spcBef>
                <a:spcPts val="0"/>
              </a:spcBef>
              <a:spcAft>
                <a:spcPts val="0"/>
              </a:spcAft>
              <a:tabLst>
                <a:tab pos="457200" algn="l"/>
                <a:tab pos="685800" algn="l"/>
                <a:tab pos="914400" algn="l"/>
                <a:tab pos="1314450" algn="l"/>
                <a:tab pos="1371600" algn="l"/>
                <a:tab pos="1554480" algn="l"/>
                <a:tab pos="1600200" algn="l"/>
                <a:tab pos="1737360" algn="l"/>
                <a:tab pos="1828800" algn="l"/>
                <a:tab pos="1920240" algn="l"/>
                <a:tab pos="2103120" algn="l"/>
                <a:tab pos="2286000" algn="l"/>
                <a:tab pos="2468880" algn="l"/>
                <a:tab pos="2651760" algn="l"/>
                <a:tab pos="2743200" algn="l"/>
                <a:tab pos="2834640" algn="l"/>
                <a:tab pos="3017520" algn="l"/>
                <a:tab pos="3200400" algn="l"/>
                <a:tab pos="3383280" algn="l"/>
                <a:tab pos="3566160" algn="l"/>
                <a:tab pos="3657600" algn="l"/>
                <a:tab pos="3749040" algn="l"/>
                <a:tab pos="3931920" algn="l"/>
                <a:tab pos="4114800" algn="l"/>
                <a:tab pos="4297680" algn="l"/>
                <a:tab pos="4480560" algn="l"/>
                <a:tab pos="4572000" algn="l"/>
              </a:tabLst>
            </a:pPr>
            <a:r>
              <a:rPr lang="en-US" sz="2200" spc="-5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college expenses </a:t>
            </a:r>
            <a:endParaRPr lang="en-US" sz="22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228600" algn="just">
              <a:spcBef>
                <a:spcPts val="0"/>
              </a:spcBef>
              <a:spcAft>
                <a:spcPts val="0"/>
              </a:spcAft>
              <a:tabLst>
                <a:tab pos="457200" algn="l"/>
                <a:tab pos="685800" algn="l"/>
                <a:tab pos="914400" algn="l"/>
                <a:tab pos="1314450" algn="l"/>
                <a:tab pos="1371600" algn="l"/>
                <a:tab pos="1554480" algn="l"/>
                <a:tab pos="1600200" algn="l"/>
                <a:tab pos="1737360" algn="l"/>
                <a:tab pos="1828800" algn="l"/>
                <a:tab pos="1920240" algn="l"/>
                <a:tab pos="2103120" algn="l"/>
                <a:tab pos="2286000" algn="l"/>
                <a:tab pos="2468880" algn="l"/>
                <a:tab pos="2651760" algn="l"/>
                <a:tab pos="2743200" algn="l"/>
                <a:tab pos="2834640" algn="l"/>
                <a:tab pos="3017520" algn="l"/>
                <a:tab pos="3200400" algn="l"/>
                <a:tab pos="3383280" algn="l"/>
                <a:tab pos="3566160" algn="l"/>
                <a:tab pos="3657600" algn="l"/>
                <a:tab pos="3749040" algn="l"/>
                <a:tab pos="3931920" algn="l"/>
                <a:tab pos="4114800" algn="l"/>
                <a:tab pos="4297680" algn="l"/>
                <a:tab pos="4480560" algn="l"/>
                <a:tab pos="4572000" algn="l"/>
              </a:tabLst>
            </a:pPr>
            <a:r>
              <a:rPr lang="en-US" sz="2200" spc="-5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extracurricular activities </a:t>
            </a:r>
            <a:endParaRPr lang="en-US" sz="22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457200" algn="l"/>
                <a:tab pos="685800" algn="l"/>
                <a:tab pos="914400" algn="l"/>
                <a:tab pos="1314450" algn="l"/>
                <a:tab pos="1371600" algn="l"/>
                <a:tab pos="1554480" algn="l"/>
                <a:tab pos="1600200" algn="l"/>
                <a:tab pos="1737360" algn="l"/>
                <a:tab pos="1828800" algn="l"/>
                <a:tab pos="1920240" algn="l"/>
                <a:tab pos="2103120" algn="l"/>
                <a:tab pos="2286000" algn="l"/>
                <a:tab pos="2468880" algn="l"/>
                <a:tab pos="2651760" algn="l"/>
                <a:tab pos="2743200" algn="l"/>
                <a:tab pos="2834640" algn="l"/>
                <a:tab pos="3017520" algn="l"/>
                <a:tab pos="3200400" algn="l"/>
                <a:tab pos="3383280" algn="l"/>
                <a:tab pos="3566160" algn="l"/>
                <a:tab pos="3657600" algn="l"/>
                <a:tab pos="3749040" algn="l"/>
                <a:tab pos="3931920" algn="l"/>
                <a:tab pos="4114800" algn="l"/>
                <a:tab pos="4297680" algn="l"/>
                <a:tab pos="4480560" algn="l"/>
                <a:tab pos="4572000" algn="l"/>
              </a:tabLst>
            </a:pPr>
            <a:r>
              <a:rPr lang="en-US" sz="2200" spc="-5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dependency exemption awards </a:t>
            </a:r>
            <a:endParaRPr lang="en-US" sz="22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228600" algn="just">
              <a:spcBef>
                <a:spcPts val="0"/>
              </a:spcBef>
              <a:spcAft>
                <a:spcPts val="0"/>
              </a:spcAft>
              <a:tabLst>
                <a:tab pos="457200" algn="l"/>
                <a:tab pos="685800" algn="l"/>
                <a:tab pos="914400" algn="l"/>
                <a:tab pos="1314450" algn="l"/>
                <a:tab pos="1371600" algn="l"/>
                <a:tab pos="1554480" algn="l"/>
                <a:tab pos="1600200" algn="l"/>
                <a:tab pos="1737360" algn="l"/>
                <a:tab pos="1828800" algn="l"/>
                <a:tab pos="1920240" algn="l"/>
                <a:tab pos="2103120" algn="l"/>
                <a:tab pos="2286000" algn="l"/>
                <a:tab pos="2468880" algn="l"/>
                <a:tab pos="2651760" algn="l"/>
                <a:tab pos="2743200" algn="l"/>
                <a:tab pos="2834640" algn="l"/>
                <a:tab pos="3017520" algn="l"/>
                <a:tab pos="3200400" algn="l"/>
                <a:tab pos="3383280" algn="l"/>
                <a:tab pos="3566160" algn="l"/>
                <a:tab pos="3657600" algn="l"/>
                <a:tab pos="3749040" algn="l"/>
                <a:tab pos="3931920" algn="l"/>
                <a:tab pos="4114800" algn="l"/>
                <a:tab pos="4297680" algn="l"/>
                <a:tab pos="4480560" algn="l"/>
                <a:tab pos="4572000" algn="l"/>
              </a:tabLst>
            </a:pPr>
            <a:r>
              <a:rPr lang="en-US" sz="2200" spc="-5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health insurance and medical expenses </a:t>
            </a:r>
            <a:endParaRPr lang="en-US" sz="22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spc="-5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terms of an escalation clause.</a:t>
            </a:r>
            <a:endParaRPr lang="en-US" sz="22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E0C6BA-DBE5-EFFF-97D2-C27B9DE53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584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16134A-BB7E-B2B2-9A6A-1CB2E3F72EA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/>
              <a:t>Effective date of modification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AEE3C5-BDD8-D1A4-E931-37A78C42C4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Modification down: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reduction in support may not be made retroactive. 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statute, a reduction in support must be prospective.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5F74C3-408C-A7B3-CC58-FC5DE24166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Modification up: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increase in support may be made retroactive to the event supporting modification, including events that predate filing. 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934535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afting Premarital Agreement FINAL" id="{AFF9FCB1-9515-1447-8917-E4BD1B751E37}" vid="{6D18D8E4-83A5-8545-A73B-5777CC680C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Jack wms 3</Template>
  <TotalTime>394</TotalTime>
  <Words>1145</Words>
  <Application>Microsoft Macintosh PowerPoint</Application>
  <PresentationFormat>Widescreen</PresentationFormat>
  <Paragraphs>120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Gill Sans MT</vt:lpstr>
      <vt:lpstr>Times New Roman</vt:lpstr>
      <vt:lpstr>Parcel</vt:lpstr>
      <vt:lpstr>Child support modification and enforcement </vt:lpstr>
      <vt:lpstr>Modification under UIFSA</vt:lpstr>
      <vt:lpstr>Enforcement under uifsa</vt:lpstr>
      <vt:lpstr>Modification test</vt:lpstr>
      <vt:lpstr>Material change: Payor’s income</vt:lpstr>
      <vt:lpstr>foreseeability</vt:lpstr>
      <vt:lpstr>voluntariness</vt:lpstr>
      <vt:lpstr>What can be modified?</vt:lpstr>
      <vt:lpstr>Effective date of modification</vt:lpstr>
      <vt:lpstr>Escalation clauses</vt:lpstr>
      <vt:lpstr>Larry and Ruby modification</vt:lpstr>
      <vt:lpstr>Arrearages</vt:lpstr>
      <vt:lpstr>arrearages</vt:lpstr>
      <vt:lpstr>Credit against arrearages</vt:lpstr>
      <vt:lpstr>Defenses to arrearages</vt:lpstr>
      <vt:lpstr>Extracurricular activities</vt:lpstr>
      <vt:lpstr>Support for college</vt:lpstr>
      <vt:lpstr>Larry and Ruby: Arrearages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 support modification and enforcement </dc:title>
  <dc:creator>Debbie Bell</dc:creator>
  <cp:lastModifiedBy>Debbie Bell</cp:lastModifiedBy>
  <cp:revision>8</cp:revision>
  <dcterms:created xsi:type="dcterms:W3CDTF">2024-07-03T15:25:41Z</dcterms:created>
  <dcterms:modified xsi:type="dcterms:W3CDTF">2024-07-08T15:36:37Z</dcterms:modified>
</cp:coreProperties>
</file>