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8" r:id="rId3"/>
    <p:sldId id="259" r:id="rId4"/>
    <p:sldId id="260" r:id="rId5"/>
    <p:sldId id="261" r:id="rId6"/>
    <p:sldId id="262" r:id="rId7"/>
    <p:sldId id="264" r:id="rId8"/>
    <p:sldId id="263" r:id="rId9"/>
    <p:sldId id="289" r:id="rId10"/>
    <p:sldId id="291" r:id="rId11"/>
    <p:sldId id="293" r:id="rId12"/>
    <p:sldId id="265" r:id="rId13"/>
    <p:sldId id="271" r:id="rId14"/>
    <p:sldId id="290" r:id="rId15"/>
    <p:sldId id="277" r:id="rId16"/>
    <p:sldId id="278" r:id="rId17"/>
    <p:sldId id="268" r:id="rId18"/>
    <p:sldId id="276" r:id="rId19"/>
    <p:sldId id="269" r:id="rId20"/>
    <p:sldId id="280" r:id="rId21"/>
    <p:sldId id="285" r:id="rId22"/>
    <p:sldId id="257" r:id="rId23"/>
    <p:sldId id="295" r:id="rId24"/>
    <p:sldId id="279" r:id="rId25"/>
    <p:sldId id="282" r:id="rId26"/>
    <p:sldId id="281" r:id="rId27"/>
    <p:sldId id="286" r:id="rId28"/>
    <p:sldId id="288" r:id="rId29"/>
    <p:sldId id="273" r:id="rId30"/>
    <p:sldId id="283" r:id="rId31"/>
    <p:sldId id="294" r:id="rId32"/>
    <p:sldId id="284"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73"/>
  </p:normalViewPr>
  <p:slideViewPr>
    <p:cSldViewPr snapToGrid="0">
      <p:cViewPr varScale="1">
        <p:scale>
          <a:sx n="107" d="100"/>
          <a:sy n="107" d="100"/>
        </p:scale>
        <p:origin x="73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3C5E054F-4811-904F-8FAF-76330D26EDF1}" type="datetimeFigureOut">
              <a:rPr lang="en-US" smtClean="0"/>
              <a:t>7/5/25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CC7258-0D47-F947-B0D8-E03F079F98B5}" type="slidenum">
              <a:rPr lang="en-US" smtClean="0"/>
              <a:t>‹#›</a:t>
            </a:fld>
            <a:endParaRPr lang="en-US"/>
          </a:p>
        </p:txBody>
      </p:sp>
    </p:spTree>
    <p:extLst>
      <p:ext uri="{BB962C8B-B14F-4D97-AF65-F5344CB8AC3E}">
        <p14:creationId xmlns:p14="http://schemas.microsoft.com/office/powerpoint/2010/main" val="226165149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5E054F-4811-904F-8FAF-76330D26EDF1}" type="datetimeFigureOut">
              <a:rPr lang="en-US" smtClean="0"/>
              <a:t>7/5/25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C7258-0D47-F947-B0D8-E03F079F98B5}" type="slidenum">
              <a:rPr lang="en-US" smtClean="0"/>
              <a:t>‹#›</a:t>
            </a:fld>
            <a:endParaRPr lang="en-US"/>
          </a:p>
        </p:txBody>
      </p:sp>
    </p:spTree>
    <p:extLst>
      <p:ext uri="{BB962C8B-B14F-4D97-AF65-F5344CB8AC3E}">
        <p14:creationId xmlns:p14="http://schemas.microsoft.com/office/powerpoint/2010/main" val="1232286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5E054F-4811-904F-8FAF-76330D26EDF1}" type="datetimeFigureOut">
              <a:rPr lang="en-US" smtClean="0"/>
              <a:t>7/5/25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C7258-0D47-F947-B0D8-E03F079F98B5}" type="slidenum">
              <a:rPr lang="en-US" smtClean="0"/>
              <a:t>‹#›</a:t>
            </a:fld>
            <a:endParaRPr lang="en-US"/>
          </a:p>
        </p:txBody>
      </p:sp>
    </p:spTree>
    <p:extLst>
      <p:ext uri="{BB962C8B-B14F-4D97-AF65-F5344CB8AC3E}">
        <p14:creationId xmlns:p14="http://schemas.microsoft.com/office/powerpoint/2010/main" val="1625006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C5E054F-4811-904F-8FAF-76330D26EDF1}" type="datetimeFigureOut">
              <a:rPr lang="en-US" smtClean="0"/>
              <a:t>7/5/25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CC7258-0D47-F947-B0D8-E03F079F98B5}" type="slidenum">
              <a:rPr lang="en-US" smtClean="0"/>
              <a:t>‹#›</a:t>
            </a:fld>
            <a:endParaRPr lang="en-US"/>
          </a:p>
        </p:txBody>
      </p:sp>
    </p:spTree>
    <p:extLst>
      <p:ext uri="{BB962C8B-B14F-4D97-AF65-F5344CB8AC3E}">
        <p14:creationId xmlns:p14="http://schemas.microsoft.com/office/powerpoint/2010/main" val="3901025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3C5E054F-4811-904F-8FAF-76330D26EDF1}" type="datetimeFigureOut">
              <a:rPr lang="en-US" smtClean="0"/>
              <a:t>7/5/25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CC7258-0D47-F947-B0D8-E03F079F98B5}" type="slidenum">
              <a:rPr lang="en-US" smtClean="0"/>
              <a:t>‹#›</a:t>
            </a:fld>
            <a:endParaRPr lang="en-US"/>
          </a:p>
        </p:txBody>
      </p:sp>
    </p:spTree>
    <p:extLst>
      <p:ext uri="{BB962C8B-B14F-4D97-AF65-F5344CB8AC3E}">
        <p14:creationId xmlns:p14="http://schemas.microsoft.com/office/powerpoint/2010/main" val="165790507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3C5E054F-4811-904F-8FAF-76330D26EDF1}" type="datetimeFigureOut">
              <a:rPr lang="en-US" smtClean="0"/>
              <a:t>7/5/25</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87CC7258-0D47-F947-B0D8-E03F079F98B5}" type="slidenum">
              <a:rPr lang="en-US" smtClean="0"/>
              <a:t>‹#›</a:t>
            </a:fld>
            <a:endParaRPr lang="en-US"/>
          </a:p>
        </p:txBody>
      </p:sp>
    </p:spTree>
    <p:extLst>
      <p:ext uri="{BB962C8B-B14F-4D97-AF65-F5344CB8AC3E}">
        <p14:creationId xmlns:p14="http://schemas.microsoft.com/office/powerpoint/2010/main" val="4879513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3C5E054F-4811-904F-8FAF-76330D26EDF1}" type="datetimeFigureOut">
              <a:rPr lang="en-US" smtClean="0"/>
              <a:t>7/5/25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CC7258-0D47-F947-B0D8-E03F079F98B5}"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853846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C5E054F-4811-904F-8FAF-76330D26EDF1}" type="datetimeFigureOut">
              <a:rPr lang="en-US" smtClean="0"/>
              <a:t>7/5/25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CC7258-0D47-F947-B0D8-E03F079F98B5}" type="slidenum">
              <a:rPr lang="en-US" smtClean="0"/>
              <a:t>‹#›</a:t>
            </a:fld>
            <a:endParaRPr lang="en-US"/>
          </a:p>
        </p:txBody>
      </p:sp>
    </p:spTree>
    <p:extLst>
      <p:ext uri="{BB962C8B-B14F-4D97-AF65-F5344CB8AC3E}">
        <p14:creationId xmlns:p14="http://schemas.microsoft.com/office/powerpoint/2010/main" val="444020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5E054F-4811-904F-8FAF-76330D26EDF1}" type="datetimeFigureOut">
              <a:rPr lang="en-US" smtClean="0"/>
              <a:t>7/5/25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CC7258-0D47-F947-B0D8-E03F079F98B5}" type="slidenum">
              <a:rPr lang="en-US" smtClean="0"/>
              <a:t>‹#›</a:t>
            </a:fld>
            <a:endParaRPr lang="en-US"/>
          </a:p>
        </p:txBody>
      </p:sp>
    </p:spTree>
    <p:extLst>
      <p:ext uri="{BB962C8B-B14F-4D97-AF65-F5344CB8AC3E}">
        <p14:creationId xmlns:p14="http://schemas.microsoft.com/office/powerpoint/2010/main" val="1345356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3C5E054F-4811-904F-8FAF-76330D26EDF1}" type="datetimeFigureOut">
              <a:rPr lang="en-US" smtClean="0"/>
              <a:t>7/5/25</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87CC7258-0D47-F947-B0D8-E03F079F98B5}" type="slidenum">
              <a:rPr lang="en-US" smtClean="0"/>
              <a:t>‹#›</a:t>
            </a:fld>
            <a:endParaRPr lang="en-US"/>
          </a:p>
        </p:txBody>
      </p:sp>
    </p:spTree>
    <p:extLst>
      <p:ext uri="{BB962C8B-B14F-4D97-AF65-F5344CB8AC3E}">
        <p14:creationId xmlns:p14="http://schemas.microsoft.com/office/powerpoint/2010/main" val="4143354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3C5E054F-4811-904F-8FAF-76330D26EDF1}" type="datetimeFigureOut">
              <a:rPr lang="en-US" smtClean="0"/>
              <a:t>7/5/25</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87CC7258-0D47-F947-B0D8-E03F079F98B5}" type="slidenum">
              <a:rPr lang="en-US" smtClean="0"/>
              <a:t>‹#›</a:t>
            </a:fld>
            <a:endParaRPr lang="en-US"/>
          </a:p>
        </p:txBody>
      </p:sp>
    </p:spTree>
    <p:extLst>
      <p:ext uri="{BB962C8B-B14F-4D97-AF65-F5344CB8AC3E}">
        <p14:creationId xmlns:p14="http://schemas.microsoft.com/office/powerpoint/2010/main" val="3996742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3C5E054F-4811-904F-8FAF-76330D26EDF1}" type="datetimeFigureOut">
              <a:rPr lang="en-US" smtClean="0"/>
              <a:t>7/5/25</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7CC7258-0D47-F947-B0D8-E03F079F98B5}" type="slidenum">
              <a:rPr lang="en-US" smtClean="0"/>
              <a:t>‹#›</a:t>
            </a:fld>
            <a:endParaRPr lang="en-US"/>
          </a:p>
        </p:txBody>
      </p:sp>
    </p:spTree>
    <p:extLst>
      <p:ext uri="{BB962C8B-B14F-4D97-AF65-F5344CB8AC3E}">
        <p14:creationId xmlns:p14="http://schemas.microsoft.com/office/powerpoint/2010/main" val="30837745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1.next.westlaw.com/Link/Document/FullText?findType=L&amp;pubNum=1008414&amp;cite=MSRRPCR1.6&amp;originatingDoc=NDB5CBE4065D511DCB66FA443EDDDC4F9&amp;refType=LQ&amp;originationContext=document&amp;transitionType=DocumentItem&amp;ppcid=bd4be39b527342199c83cd9769543d3f&amp;contextData=(sc.Category)"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9B0C741-45DE-94A5-EE2F-9F72A5A82AA7}"/>
              </a:ext>
            </a:extLst>
          </p:cNvPr>
          <p:cNvSpPr>
            <a:spLocks noGrp="1"/>
          </p:cNvSpPr>
          <p:nvPr>
            <p:ph type="ctrTitle"/>
          </p:nvPr>
        </p:nvSpPr>
        <p:spPr>
          <a:xfrm>
            <a:off x="1600200" y="2386744"/>
            <a:ext cx="8991600" cy="1645920"/>
          </a:xfrm>
          <a:solidFill>
            <a:schemeClr val="accent1">
              <a:lumMod val="75000"/>
            </a:schemeClr>
          </a:solidFill>
        </p:spPr>
        <p:txBody>
          <a:bodyPr anchor="ctr">
            <a:normAutofit/>
          </a:bodyPr>
          <a:lstStyle/>
          <a:p>
            <a:r>
              <a:rPr lang="en-US" dirty="0">
                <a:solidFill>
                  <a:schemeClr val="tx1"/>
                </a:solidFill>
              </a:rPr>
              <a:t>The Ethics hour: </a:t>
            </a:r>
            <a:br>
              <a:rPr lang="en-US" dirty="0">
                <a:solidFill>
                  <a:schemeClr val="tx1"/>
                </a:solidFill>
              </a:rPr>
            </a:br>
            <a:r>
              <a:rPr lang="en-US" dirty="0">
                <a:solidFill>
                  <a:schemeClr val="tx1"/>
                </a:solidFill>
              </a:rPr>
              <a:t>Representing children</a:t>
            </a:r>
          </a:p>
        </p:txBody>
      </p:sp>
      <p:sp>
        <p:nvSpPr>
          <p:cNvPr id="11" name="Subtitle 2">
            <a:extLst>
              <a:ext uri="{FF2B5EF4-FFF2-40B4-BE49-F238E27FC236}">
                <a16:creationId xmlns:a16="http://schemas.microsoft.com/office/drawing/2014/main" id="{9C1580FF-D1A0-6207-0B7B-FB5A5C4545A4}"/>
              </a:ext>
            </a:extLst>
          </p:cNvPr>
          <p:cNvSpPr>
            <a:spLocks noGrp="1"/>
          </p:cNvSpPr>
          <p:nvPr>
            <p:ph type="subTitle" idx="1"/>
          </p:nvPr>
        </p:nvSpPr>
        <p:spPr>
          <a:xfrm>
            <a:off x="2695194" y="4352544"/>
            <a:ext cx="6801612" cy="1239894"/>
          </a:xfrm>
        </p:spPr>
        <p:txBody>
          <a:bodyPr/>
          <a:lstStyle/>
          <a:p>
            <a:endParaRPr lang="en-US"/>
          </a:p>
        </p:txBody>
      </p:sp>
    </p:spTree>
    <p:extLst>
      <p:ext uri="{BB962C8B-B14F-4D97-AF65-F5344CB8AC3E}">
        <p14:creationId xmlns:p14="http://schemas.microsoft.com/office/powerpoint/2010/main" val="23565736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5BBC8F6-5307-9B1C-5CDE-DC673555AB69}"/>
              </a:ext>
            </a:extLst>
          </p:cNvPr>
          <p:cNvSpPr>
            <a:spLocks noGrp="1"/>
          </p:cNvSpPr>
          <p:nvPr>
            <p:ph type="title"/>
          </p:nvPr>
        </p:nvSpPr>
        <p:spPr>
          <a:solidFill>
            <a:schemeClr val="tx2">
              <a:lumMod val="60000"/>
              <a:lumOff val="40000"/>
            </a:schemeClr>
          </a:solidFill>
        </p:spPr>
        <p:txBody>
          <a:bodyPr/>
          <a:lstStyle/>
          <a:p>
            <a:r>
              <a:rPr lang="en-US" dirty="0">
                <a:solidFill>
                  <a:schemeClr val="bg1"/>
                </a:solidFill>
              </a:rPr>
              <a:t>Reporting abuse</a:t>
            </a:r>
          </a:p>
        </p:txBody>
      </p:sp>
      <p:sp>
        <p:nvSpPr>
          <p:cNvPr id="6" name="Content Placeholder 5">
            <a:extLst>
              <a:ext uri="{FF2B5EF4-FFF2-40B4-BE49-F238E27FC236}">
                <a16:creationId xmlns:a16="http://schemas.microsoft.com/office/drawing/2014/main" id="{68AE9D66-DEF2-1536-693C-46398A866D2D}"/>
              </a:ext>
            </a:extLst>
          </p:cNvPr>
          <p:cNvSpPr>
            <a:spLocks noGrp="1"/>
          </p:cNvSpPr>
          <p:nvPr>
            <p:ph idx="1"/>
          </p:nvPr>
        </p:nvSpPr>
        <p:spPr/>
        <p:txBody>
          <a:bodyPr>
            <a:normAutofit lnSpcReduction="10000"/>
          </a:bodyPr>
          <a:lstStyle/>
          <a:p>
            <a:pPr marL="0" indent="0">
              <a:buNone/>
            </a:pPr>
            <a:r>
              <a:rPr lang="en-US" sz="2400" cap="small" dirty="0">
                <a:solidFill>
                  <a:srgbClr val="000000"/>
                </a:solidFill>
                <a:effectLst/>
                <a:latin typeface="Times New Roman" panose="02020603050405020304" pitchFamily="18" charset="0"/>
                <a:ea typeface="Times New Roman" panose="02020603050405020304" pitchFamily="18" charset="0"/>
              </a:rPr>
              <a:t>Miss. Code Ann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400" dirty="0">
                <a:solidFill>
                  <a:srgbClr val="000000"/>
                </a:solidFill>
                <a:effectLst/>
                <a:latin typeface="Times New Roman" panose="02020603050405020304" pitchFamily="18" charset="0"/>
                <a:ea typeface="Times New Roman" panose="02020603050405020304" pitchFamily="18" charset="0"/>
              </a:rPr>
              <a:t>§ 43-21-353(1) provides:</a:t>
            </a:r>
          </a:p>
          <a:p>
            <a:pPr marL="0" indent="0">
              <a:buNone/>
            </a:pPr>
            <a:r>
              <a:rPr lang="en-US" sz="2400" dirty="0">
                <a:solidFill>
                  <a:srgbClr val="000000"/>
                </a:solidFill>
                <a:effectLst/>
                <a:latin typeface="Times New Roman" panose="02020603050405020304" pitchFamily="18" charset="0"/>
                <a:ea typeface="Times New Roman" panose="02020603050405020304" pitchFamily="18" charset="0"/>
              </a:rPr>
              <a:t> </a:t>
            </a:r>
          </a:p>
          <a:p>
            <a:pPr marL="0" indent="0">
              <a:buNone/>
            </a:pPr>
            <a:r>
              <a:rPr lang="en-US" sz="2400" dirty="0">
                <a:solidFill>
                  <a:srgbClr val="000000"/>
                </a:solidFill>
                <a:effectLst/>
                <a:highlight>
                  <a:srgbClr val="FFFF00"/>
                </a:highlight>
                <a:latin typeface="Times New Roman" panose="02020603050405020304" pitchFamily="18" charset="0"/>
                <a:ea typeface="Times New Roman" panose="02020603050405020304" pitchFamily="18" charset="0"/>
              </a:rPr>
              <a:t>“Any attorney</a:t>
            </a:r>
            <a:r>
              <a:rPr lang="en-US" sz="2400" dirty="0">
                <a:solidFill>
                  <a:srgbClr val="000000"/>
                </a:solidFill>
                <a:effectLst/>
                <a:latin typeface="Times New Roman" panose="02020603050405020304" pitchFamily="18" charset="0"/>
                <a:ea typeface="Times New Roman" panose="02020603050405020304" pitchFamily="18" charset="0"/>
              </a:rPr>
              <a:t>, . . . or any other person having reasonable cause to suspect that a child is a neglected child, an abused child, or a victim of commercial sexual exploitation or human trafficking shall cause an oral report to be made immediately by telephone or otherwise and followed as soon thereafter as possible by a report in writing [to DCPS.]”</a:t>
            </a:r>
          </a:p>
          <a:p>
            <a:pPr marL="0" indent="0">
              <a:buNone/>
            </a:pPr>
            <a:endParaRPr lang="en-US" sz="2400" dirty="0"/>
          </a:p>
        </p:txBody>
      </p:sp>
      <p:sp>
        <p:nvSpPr>
          <p:cNvPr id="7" name="Content Placeholder 6">
            <a:extLst>
              <a:ext uri="{FF2B5EF4-FFF2-40B4-BE49-F238E27FC236}">
                <a16:creationId xmlns:a16="http://schemas.microsoft.com/office/drawing/2014/main" id="{C79445E4-B625-2C72-42BB-D2E3CB1EF697}"/>
              </a:ext>
            </a:extLst>
          </p:cNvPr>
          <p:cNvSpPr>
            <a:spLocks noGrp="1"/>
          </p:cNvSpPr>
          <p:nvPr>
            <p:ph sz="half" idx="4294967295"/>
          </p:nvPr>
        </p:nvSpPr>
        <p:spPr>
          <a:xfrm flipH="1">
            <a:off x="12192000" y="2315689"/>
            <a:ext cx="1084613" cy="3424712"/>
          </a:xfrm>
        </p:spPr>
        <p:txBody>
          <a:bodyPr>
            <a:noAutofit/>
          </a:bodyPr>
          <a:lstStyle/>
          <a:p>
            <a:pPr marL="0" indent="0">
              <a:buNone/>
            </a:pPr>
            <a:endParaRPr lang="en-US" sz="2400" dirty="0"/>
          </a:p>
        </p:txBody>
      </p:sp>
    </p:spTree>
    <p:extLst>
      <p:ext uri="{BB962C8B-B14F-4D97-AF65-F5344CB8AC3E}">
        <p14:creationId xmlns:p14="http://schemas.microsoft.com/office/powerpoint/2010/main" val="40350658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6C4B9CF-1E35-A7CD-B2F1-CFDA112286ED}"/>
              </a:ext>
            </a:extLst>
          </p:cNvPr>
          <p:cNvSpPr>
            <a:spLocks noGrp="1"/>
          </p:cNvSpPr>
          <p:nvPr>
            <p:ph type="title"/>
          </p:nvPr>
        </p:nvSpPr>
        <p:spPr>
          <a:solidFill>
            <a:schemeClr val="accent1">
              <a:lumMod val="75000"/>
            </a:schemeClr>
          </a:solidFill>
        </p:spPr>
        <p:txBody>
          <a:bodyPr/>
          <a:lstStyle/>
          <a:p>
            <a:r>
              <a:rPr lang="en-US" dirty="0">
                <a:solidFill>
                  <a:schemeClr val="bg1"/>
                </a:solidFill>
              </a:rPr>
              <a:t>Rule 1.6</a:t>
            </a:r>
            <a:br>
              <a:rPr lang="en-US" dirty="0">
                <a:solidFill>
                  <a:schemeClr val="bg1"/>
                </a:solidFill>
              </a:rPr>
            </a:br>
            <a:endParaRPr lang="en-US" dirty="0">
              <a:solidFill>
                <a:schemeClr val="bg1"/>
              </a:solidFill>
            </a:endParaRPr>
          </a:p>
        </p:txBody>
      </p:sp>
      <p:sp>
        <p:nvSpPr>
          <p:cNvPr id="5" name="Content Placeholder 4">
            <a:extLst>
              <a:ext uri="{FF2B5EF4-FFF2-40B4-BE49-F238E27FC236}">
                <a16:creationId xmlns:a16="http://schemas.microsoft.com/office/drawing/2014/main" id="{75A6FC98-E9D5-4018-124E-C118C96D068D}"/>
              </a:ext>
            </a:extLst>
          </p:cNvPr>
          <p:cNvSpPr>
            <a:spLocks noGrp="1"/>
          </p:cNvSpPr>
          <p:nvPr>
            <p:ph idx="1"/>
          </p:nvPr>
        </p:nvSpPr>
        <p:spPr/>
        <p:txBody>
          <a:bodyPr>
            <a:normAutofit/>
          </a:bodyPr>
          <a:lstStyle/>
          <a:p>
            <a:pPr marL="0" marR="0" indent="0">
              <a:spcBef>
                <a:spcPts val="0"/>
              </a:spcBef>
              <a:spcAft>
                <a:spcPts val="0"/>
              </a:spcAft>
              <a:buNone/>
            </a:pPr>
            <a:r>
              <a:rPr lang="en-US" sz="2400" dirty="0">
                <a:effectLst/>
                <a:latin typeface="Times New Roman" panose="02020603050405020304" pitchFamily="18" charset="0"/>
                <a:ea typeface="Aptos" panose="020B0004020202020204" pitchFamily="34" charset="0"/>
                <a:cs typeface="Times New Roman" panose="02020603050405020304" pitchFamily="18" charset="0"/>
              </a:rPr>
              <a:t>Rule 1.6(b) of the Rules of Professional Responsibility provides:</a:t>
            </a:r>
          </a:p>
          <a:p>
            <a:pPr marL="0" marR="0" indent="0">
              <a:spcBef>
                <a:spcPts val="0"/>
              </a:spcBef>
              <a:spcAft>
                <a:spcPts val="0"/>
              </a:spcAft>
              <a:buNone/>
            </a:pP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en-US" sz="2400" dirty="0">
                <a:effectLst/>
                <a:latin typeface="Times New Roman" panose="02020603050405020304" pitchFamily="18" charset="0"/>
                <a:ea typeface="Aptos" panose="020B0004020202020204" pitchFamily="34" charset="0"/>
                <a:cs typeface="Times New Roman" panose="02020603050405020304" pitchFamily="18" charset="0"/>
              </a:rPr>
              <a:t>(b) A lawyer may reveal such information to the extent the lawyer reasonably believes necessary:</a:t>
            </a:r>
          </a:p>
          <a:p>
            <a:pPr marL="0" marR="0" indent="0">
              <a:spcBef>
                <a:spcPts val="0"/>
              </a:spcBef>
              <a:spcAft>
                <a:spcPts val="0"/>
              </a:spcAft>
              <a:buNone/>
            </a:pPr>
            <a:endParaRPr lang="en-US" sz="24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en-US" sz="2400" dirty="0">
                <a:effectLst/>
                <a:latin typeface="Times New Roman" panose="02020603050405020304" pitchFamily="18" charset="0"/>
                <a:ea typeface="Aptos" panose="020B0004020202020204" pitchFamily="34" charset="0"/>
                <a:cs typeface="Times New Roman" panose="02020603050405020304" pitchFamily="18" charset="0"/>
              </a:rPr>
              <a:t>(1) to prevent reasonably certain death or substantial bodily harm;</a:t>
            </a:r>
          </a:p>
          <a:p>
            <a:pPr marL="0" marR="0" indent="0">
              <a:spcBef>
                <a:spcPts val="0"/>
              </a:spcBef>
              <a:spcAft>
                <a:spcPts val="0"/>
              </a:spcAft>
              <a:buNone/>
            </a:pPr>
            <a:r>
              <a:rPr lang="en-US" sz="2400" dirty="0">
                <a:effectLst/>
                <a:latin typeface="Times New Roman" panose="02020603050405020304" pitchFamily="18" charset="0"/>
                <a:ea typeface="Aptos" panose="020B0004020202020204" pitchFamily="34" charset="0"/>
                <a:cs typeface="Times New Roman" panose="02020603050405020304" pitchFamily="18" charset="0"/>
              </a:rPr>
              <a:t>. . . </a:t>
            </a:r>
          </a:p>
          <a:p>
            <a:pPr marL="0" marR="0" indent="0">
              <a:spcBef>
                <a:spcPts val="0"/>
              </a:spcBef>
              <a:spcAft>
                <a:spcPts val="0"/>
              </a:spcAft>
              <a:buNone/>
            </a:pPr>
            <a:r>
              <a:rPr lang="en-US" sz="2400" dirty="0">
                <a:effectLst/>
                <a:latin typeface="Times New Roman" panose="02020603050405020304" pitchFamily="18" charset="0"/>
                <a:ea typeface="Aptos" panose="020B0004020202020204" pitchFamily="34" charset="0"/>
                <a:cs typeface="Times New Roman" panose="02020603050405020304" pitchFamily="18" charset="0"/>
              </a:rPr>
              <a:t>(6) to comply with other law or a court order.</a:t>
            </a:r>
          </a:p>
        </p:txBody>
      </p:sp>
      <p:sp>
        <p:nvSpPr>
          <p:cNvPr id="6" name="Text Placeholder 5">
            <a:extLst>
              <a:ext uri="{FF2B5EF4-FFF2-40B4-BE49-F238E27FC236}">
                <a16:creationId xmlns:a16="http://schemas.microsoft.com/office/drawing/2014/main" id="{B725AF0E-675D-0486-730D-EA745A7D347B}"/>
              </a:ext>
            </a:extLst>
          </p:cNvPr>
          <p:cNvSpPr>
            <a:spLocks noGrp="1"/>
          </p:cNvSpPr>
          <p:nvPr>
            <p:ph type="body" sz="half" idx="2"/>
          </p:nvPr>
        </p:nvSpPr>
        <p:spPr/>
        <p:txBody>
          <a:bodyPr/>
          <a:lstStyle/>
          <a:p>
            <a:endParaRPr lang="en-US" dirty="0"/>
          </a:p>
        </p:txBody>
      </p:sp>
      <p:sp>
        <p:nvSpPr>
          <p:cNvPr id="2" name="TextBox 1">
            <a:extLst>
              <a:ext uri="{FF2B5EF4-FFF2-40B4-BE49-F238E27FC236}">
                <a16:creationId xmlns:a16="http://schemas.microsoft.com/office/drawing/2014/main" id="{AE969030-7DDB-82C2-DE40-76CF6819DEC6}"/>
              </a:ext>
            </a:extLst>
          </p:cNvPr>
          <p:cNvSpPr txBox="1"/>
          <p:nvPr/>
        </p:nvSpPr>
        <p:spPr>
          <a:xfrm>
            <a:off x="142504" y="-866899"/>
            <a:ext cx="261610" cy="369332"/>
          </a:xfrm>
          <a:prstGeom prst="rect">
            <a:avLst/>
          </a:prstGeom>
          <a:noFill/>
        </p:spPr>
        <p:txBody>
          <a:bodyPr wrap="none" rtlCol="0">
            <a:spAutoFit/>
          </a:bodyPr>
          <a:lstStyle/>
          <a:p>
            <a:r>
              <a:rPr lang="en-US" dirty="0"/>
              <a:t>t</a:t>
            </a:r>
          </a:p>
        </p:txBody>
      </p:sp>
    </p:spTree>
    <p:extLst>
      <p:ext uri="{BB962C8B-B14F-4D97-AF65-F5344CB8AC3E}">
        <p14:creationId xmlns:p14="http://schemas.microsoft.com/office/powerpoint/2010/main" val="6481079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79AF8-DCAC-CC1C-B0BE-9889FC641EA5}"/>
              </a:ext>
            </a:extLst>
          </p:cNvPr>
          <p:cNvSpPr>
            <a:spLocks noGrp="1"/>
          </p:cNvSpPr>
          <p:nvPr>
            <p:ph type="title"/>
          </p:nvPr>
        </p:nvSpPr>
        <p:spPr>
          <a:solidFill>
            <a:schemeClr val="accent1">
              <a:lumMod val="75000"/>
            </a:schemeClr>
          </a:solidFill>
        </p:spPr>
        <p:txBody>
          <a:bodyPr/>
          <a:lstStyle/>
          <a:p>
            <a:r>
              <a:rPr lang="en-US" dirty="0">
                <a:solidFill>
                  <a:schemeClr val="bg1"/>
                </a:solidFill>
              </a:rPr>
              <a:t>Duties of the GAL</a:t>
            </a:r>
          </a:p>
        </p:txBody>
      </p:sp>
      <p:sp>
        <p:nvSpPr>
          <p:cNvPr id="5" name="Content Placeholder 4">
            <a:extLst>
              <a:ext uri="{FF2B5EF4-FFF2-40B4-BE49-F238E27FC236}">
                <a16:creationId xmlns:a16="http://schemas.microsoft.com/office/drawing/2014/main" id="{939E684F-FDF1-3049-3645-D6B91B3C40A7}"/>
              </a:ext>
            </a:extLst>
          </p:cNvPr>
          <p:cNvSpPr>
            <a:spLocks noGrp="1"/>
          </p:cNvSpPr>
          <p:nvPr>
            <p:ph idx="1"/>
          </p:nvPr>
        </p:nvSpPr>
        <p:spPr/>
        <p:txBody>
          <a:bodyPr>
            <a:noAutofit/>
          </a:bodyPr>
          <a:lstStyle/>
          <a:p>
            <a:pPr marL="0" indent="0">
              <a:buNone/>
            </a:pPr>
            <a:r>
              <a:rPr lang="en-US" sz="2400" b="0" i="0" u="none" strike="noStrike" dirty="0">
                <a:solidFill>
                  <a:srgbClr val="1F1F1F"/>
                </a:solidFill>
                <a:effectLst/>
                <a:latin typeface="Times New Roman" panose="02020603050405020304" pitchFamily="18" charset="0"/>
                <a:cs typeface="Times New Roman" panose="02020603050405020304" pitchFamily="18" charset="0"/>
              </a:rPr>
              <a:t>Rule 13 of the Uniform Rules of Youth </a:t>
            </a:r>
            <a:r>
              <a:rPr lang="en-US" sz="2400" dirty="0">
                <a:solidFill>
                  <a:srgbClr val="1F1F1F"/>
                </a:solidFill>
                <a:latin typeface="Times New Roman" panose="02020603050405020304" pitchFamily="18" charset="0"/>
                <a:cs typeface="Times New Roman" panose="02020603050405020304" pitchFamily="18" charset="0"/>
              </a:rPr>
              <a:t>Court provides:</a:t>
            </a:r>
          </a:p>
          <a:p>
            <a:pPr marL="0" indent="0">
              <a:buNone/>
            </a:pPr>
            <a:r>
              <a:rPr lang="en-US" sz="2400" dirty="0">
                <a:solidFill>
                  <a:srgbClr val="1F1F1F"/>
                </a:solidFill>
                <a:latin typeface="Times New Roman" panose="02020603050405020304" pitchFamily="18" charset="0"/>
                <a:cs typeface="Times New Roman" panose="02020603050405020304" pitchFamily="18" charset="0"/>
              </a:rPr>
              <a:t>”</a:t>
            </a:r>
            <a:r>
              <a:rPr lang="en-US" sz="2400" b="0" i="0" u="none" strike="noStrike" dirty="0">
                <a:solidFill>
                  <a:srgbClr val="1F1F1F"/>
                </a:solidFill>
                <a:effectLst/>
                <a:latin typeface="Times New Roman" panose="02020603050405020304" pitchFamily="18" charset="0"/>
                <a:cs typeface="Times New Roman" panose="02020603050405020304" pitchFamily="18" charset="0"/>
              </a:rPr>
              <a:t>When conducting an investigation under this rule, the guardian ad litem shall inform the child and the parent(s), guardian(s), or custodian(s) that the role of the guardian ad litem is to act as an arm of the court in protecting the interest of the child, and not as the parties' attorney, and that </a:t>
            </a:r>
            <a:r>
              <a:rPr lang="en-US" sz="2400" b="0" i="1" u="none" strike="noStrike" dirty="0">
                <a:solidFill>
                  <a:srgbClr val="1F1F1F"/>
                </a:solidFill>
                <a:effectLst/>
                <a:latin typeface="Times New Roman" panose="02020603050405020304" pitchFamily="18" charset="0"/>
                <a:cs typeface="Times New Roman" panose="02020603050405020304" pitchFamily="18" charset="0"/>
              </a:rPr>
              <a:t>any statements made to the guardian ad litem affecting the health, safety, or welfare of the child will be reported to the court</a:t>
            </a:r>
            <a:r>
              <a:rPr lang="en-US" sz="2400" b="0" i="0" u="none" strike="noStrike" dirty="0">
                <a:solidFill>
                  <a:srgbClr val="1F1F1F"/>
                </a:solidFill>
                <a:effectLst/>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
        <p:nvSpPr>
          <p:cNvPr id="6" name="Text Placeholder 5">
            <a:extLst>
              <a:ext uri="{FF2B5EF4-FFF2-40B4-BE49-F238E27FC236}">
                <a16:creationId xmlns:a16="http://schemas.microsoft.com/office/drawing/2014/main" id="{F47EF551-02B2-5150-D119-BDFABE57B506}"/>
              </a:ext>
            </a:extLst>
          </p:cNvPr>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1885546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BB32A-B880-374D-3DFF-0CEADF15CA23}"/>
              </a:ext>
            </a:extLst>
          </p:cNvPr>
          <p:cNvSpPr>
            <a:spLocks noGrp="1"/>
          </p:cNvSpPr>
          <p:nvPr>
            <p:ph type="title"/>
          </p:nvPr>
        </p:nvSpPr>
        <p:spPr>
          <a:solidFill>
            <a:schemeClr val="accent1">
              <a:lumMod val="75000"/>
            </a:schemeClr>
          </a:solidFill>
        </p:spPr>
        <p:txBody>
          <a:bodyPr/>
          <a:lstStyle/>
          <a:p>
            <a:r>
              <a:rPr lang="en-US" dirty="0">
                <a:solidFill>
                  <a:schemeClr val="bg1"/>
                </a:solidFill>
              </a:rPr>
              <a:t>Chancery court proceedings</a:t>
            </a:r>
          </a:p>
        </p:txBody>
      </p:sp>
      <p:sp>
        <p:nvSpPr>
          <p:cNvPr id="3" name="Content Placeholder 2">
            <a:extLst>
              <a:ext uri="{FF2B5EF4-FFF2-40B4-BE49-F238E27FC236}">
                <a16:creationId xmlns:a16="http://schemas.microsoft.com/office/drawing/2014/main" id="{F357EDFA-46EF-515C-F31C-9B070EDF8DE5}"/>
              </a:ext>
            </a:extLst>
          </p:cNvPr>
          <p:cNvSpPr>
            <a:spLocks noGrp="1"/>
          </p:cNvSpPr>
          <p:nvPr>
            <p:ph idx="1"/>
          </p:nvPr>
        </p:nvSpPr>
        <p:spPr/>
        <p:txBody>
          <a:bodyPr>
            <a:noAutofit/>
          </a:bodyPr>
          <a:lstStyle/>
          <a:p>
            <a:pPr marL="0" indent="0">
              <a:buNone/>
            </a:pPr>
            <a:r>
              <a:rPr lang="en-US" sz="2400" cap="small" dirty="0">
                <a:latin typeface="Times New Roman" panose="02020603050405020304" pitchFamily="18" charset="0"/>
                <a:cs typeface="Times New Roman" panose="02020603050405020304" pitchFamily="18" charset="0"/>
              </a:rPr>
              <a:t>Miss. Code Ann</a:t>
            </a:r>
            <a:r>
              <a:rPr lang="en-US" sz="2400" dirty="0">
                <a:latin typeface="Times New Roman" panose="02020603050405020304" pitchFamily="18" charset="0"/>
                <a:cs typeface="Times New Roman" panose="02020603050405020304" pitchFamily="18" charset="0"/>
              </a:rPr>
              <a:t>.  93-11-65(4) provides:</a:t>
            </a:r>
          </a:p>
          <a:p>
            <a:pPr marL="0" indent="0">
              <a:buNone/>
            </a:pPr>
            <a:r>
              <a:rPr lang="en-US" sz="2400" b="0" i="0" u="none" strike="noStrike" dirty="0">
                <a:solidFill>
                  <a:srgbClr val="1F1F1F"/>
                </a:solidFill>
                <a:effectLst/>
                <a:latin typeface="Times New Roman" panose="02020603050405020304" pitchFamily="18" charset="0"/>
                <a:cs typeface="Times New Roman" panose="02020603050405020304" pitchFamily="18" charset="0"/>
              </a:rPr>
              <a:t>“When a charge of abuse or neglect of a child first arises in the course of a custody or maintenance action pending in the chancery court pursuant to this section, the chancery court may proceed with the investigation, hearing and determination of such abuse or neglect charge . . . . </a:t>
            </a:r>
            <a:r>
              <a:rPr lang="en-US" sz="2400" b="0" i="0" u="none" strike="noStrike" dirty="0">
                <a:solidFill>
                  <a:srgbClr val="1F1F1F"/>
                </a:solidFill>
                <a:effectLst/>
                <a:highlight>
                  <a:srgbClr val="FFFF00"/>
                </a:highlight>
                <a:latin typeface="Times New Roman" panose="02020603050405020304" pitchFamily="18" charset="0"/>
                <a:cs typeface="Times New Roman" panose="02020603050405020304" pitchFamily="18" charset="0"/>
              </a:rPr>
              <a:t>The proceedings in chancery court on the abuse or neglect charge shall be confidential in the same manner as provided in youth court proceedings . . . .</a:t>
            </a:r>
            <a:endParaRPr lang="en-US" sz="2400" dirty="0">
              <a:highlight>
                <a:srgbClr val="FFFF00"/>
              </a:highlight>
              <a:latin typeface="Times New Roman" panose="02020603050405020304" pitchFamily="18" charset="0"/>
              <a:cs typeface="Times New Roman" panose="02020603050405020304" pitchFamily="18" charset="0"/>
            </a:endParaRPr>
          </a:p>
        </p:txBody>
      </p:sp>
      <p:sp>
        <p:nvSpPr>
          <p:cNvPr id="4" name="Text Placeholder 3">
            <a:extLst>
              <a:ext uri="{FF2B5EF4-FFF2-40B4-BE49-F238E27FC236}">
                <a16:creationId xmlns:a16="http://schemas.microsoft.com/office/drawing/2014/main" id="{F3047746-1022-BBE3-2AA8-C0F8733D1771}"/>
              </a:ext>
            </a:extLst>
          </p:cNvPr>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31668250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9C9EF75-D3C0-DEF8-50FD-F8A5D2076330}"/>
              </a:ext>
            </a:extLst>
          </p:cNvPr>
          <p:cNvSpPr>
            <a:spLocks noGrp="1"/>
          </p:cNvSpPr>
          <p:nvPr>
            <p:ph type="title"/>
          </p:nvPr>
        </p:nvSpPr>
        <p:spPr>
          <a:solidFill>
            <a:schemeClr val="accent1">
              <a:lumMod val="75000"/>
            </a:schemeClr>
          </a:solidFill>
        </p:spPr>
        <p:txBody>
          <a:bodyPr/>
          <a:lstStyle/>
          <a:p>
            <a:r>
              <a:rPr lang="en-US" dirty="0">
                <a:solidFill>
                  <a:schemeClr val="bg1"/>
                </a:solidFill>
              </a:rPr>
              <a:t>confidentiality</a:t>
            </a:r>
            <a:r>
              <a:rPr lang="en-US" dirty="0"/>
              <a:t>	</a:t>
            </a:r>
          </a:p>
        </p:txBody>
      </p:sp>
      <p:sp>
        <p:nvSpPr>
          <p:cNvPr id="6" name="Content Placeholder 5">
            <a:extLst>
              <a:ext uri="{FF2B5EF4-FFF2-40B4-BE49-F238E27FC236}">
                <a16:creationId xmlns:a16="http://schemas.microsoft.com/office/drawing/2014/main" id="{183483B6-9A37-1614-4EB4-C812B561A977}"/>
              </a:ext>
            </a:extLst>
          </p:cNvPr>
          <p:cNvSpPr>
            <a:spLocks noGrp="1"/>
          </p:cNvSpPr>
          <p:nvPr>
            <p:ph sz="half" idx="1"/>
          </p:nvPr>
        </p:nvSpPr>
        <p:spPr/>
        <p:txBody>
          <a:bodyPr>
            <a:noAutofit/>
          </a:bodyPr>
          <a:lstStyle/>
          <a:p>
            <a:pPr marL="0" indent="0">
              <a:buNone/>
            </a:pPr>
            <a:r>
              <a:rPr lang="en-US" sz="2400" i="1" dirty="0"/>
              <a:t>Attorneys for a child</a:t>
            </a:r>
          </a:p>
          <a:p>
            <a:r>
              <a:rPr lang="en-US" sz="2400" dirty="0"/>
              <a:t>Must maintain the child’s confidences</a:t>
            </a:r>
          </a:p>
          <a:p>
            <a:r>
              <a:rPr lang="en-US" sz="2400" dirty="0"/>
              <a:t>May reveal confidences to prevent substantial physical harm or to comply with a statute or court order</a:t>
            </a:r>
          </a:p>
        </p:txBody>
      </p:sp>
      <p:sp>
        <p:nvSpPr>
          <p:cNvPr id="7" name="Content Placeholder 6">
            <a:extLst>
              <a:ext uri="{FF2B5EF4-FFF2-40B4-BE49-F238E27FC236}">
                <a16:creationId xmlns:a16="http://schemas.microsoft.com/office/drawing/2014/main" id="{AB28ED02-1F26-CC7F-8468-0E03DF44A8F9}"/>
              </a:ext>
            </a:extLst>
          </p:cNvPr>
          <p:cNvSpPr>
            <a:spLocks noGrp="1"/>
          </p:cNvSpPr>
          <p:nvPr>
            <p:ph sz="half" idx="2"/>
          </p:nvPr>
        </p:nvSpPr>
        <p:spPr/>
        <p:txBody>
          <a:bodyPr>
            <a:noAutofit/>
          </a:bodyPr>
          <a:lstStyle/>
          <a:p>
            <a:pPr marL="0" indent="0">
              <a:buNone/>
            </a:pPr>
            <a:r>
              <a:rPr lang="en-US" sz="2400" i="1" dirty="0"/>
              <a:t>Guardians ad litem</a:t>
            </a:r>
          </a:p>
          <a:p>
            <a:r>
              <a:rPr lang="en-US" sz="2400" dirty="0"/>
              <a:t>Are not bound by child’s confidences</a:t>
            </a:r>
          </a:p>
          <a:p>
            <a:r>
              <a:rPr lang="en-US" sz="2400" dirty="0"/>
              <a:t>Must inform parents and child of nature of relationship </a:t>
            </a:r>
            <a:r>
              <a:rPr lang="en-US" sz="2400"/>
              <a:t>and confidentiality</a:t>
            </a:r>
            <a:endParaRPr lang="en-US" sz="2400" dirty="0"/>
          </a:p>
        </p:txBody>
      </p:sp>
    </p:spTree>
    <p:extLst>
      <p:ext uri="{BB962C8B-B14F-4D97-AF65-F5344CB8AC3E}">
        <p14:creationId xmlns:p14="http://schemas.microsoft.com/office/powerpoint/2010/main" val="17728606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A88EC76-8814-3C68-5F33-17D2C1F6226E}"/>
              </a:ext>
            </a:extLst>
          </p:cNvPr>
          <p:cNvSpPr>
            <a:spLocks noGrp="1"/>
          </p:cNvSpPr>
          <p:nvPr>
            <p:ph type="title"/>
          </p:nvPr>
        </p:nvSpPr>
        <p:spPr>
          <a:solidFill>
            <a:schemeClr val="accent1">
              <a:lumMod val="75000"/>
            </a:schemeClr>
          </a:solidFill>
        </p:spPr>
        <p:txBody>
          <a:bodyPr/>
          <a:lstStyle/>
          <a:p>
            <a:r>
              <a:rPr lang="en-US" dirty="0">
                <a:solidFill>
                  <a:schemeClr val="bg1"/>
                </a:solidFill>
              </a:rPr>
              <a:t>Client decision-making</a:t>
            </a:r>
          </a:p>
        </p:txBody>
      </p:sp>
      <p:sp>
        <p:nvSpPr>
          <p:cNvPr id="5" name="Content Placeholder 4">
            <a:extLst>
              <a:ext uri="{FF2B5EF4-FFF2-40B4-BE49-F238E27FC236}">
                <a16:creationId xmlns:a16="http://schemas.microsoft.com/office/drawing/2014/main" id="{AB110C60-7336-19A4-5CC4-92E87F7C16C3}"/>
              </a:ext>
            </a:extLst>
          </p:cNvPr>
          <p:cNvSpPr>
            <a:spLocks noGrp="1"/>
          </p:cNvSpPr>
          <p:nvPr>
            <p:ph idx="1"/>
          </p:nvPr>
        </p:nvSpPr>
        <p:spPr/>
        <p:txBody>
          <a:bodyPr>
            <a:normAutofit/>
          </a:bodyPr>
          <a:lstStyle/>
          <a:p>
            <a:pPr marL="0" indent="0">
              <a:buNone/>
            </a:pPr>
            <a:r>
              <a:rPr lang="en-US" sz="2400" dirty="0">
                <a:latin typeface="Times New Roman" panose="02020603050405020304" pitchFamily="18" charset="0"/>
                <a:cs typeface="Times New Roman" panose="02020603050405020304" pitchFamily="18" charset="0"/>
              </a:rPr>
              <a:t>Rule 1.2 of the Mississippi Rules of Professional Responsibility states:</a:t>
            </a: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a:t>
            </a:r>
            <a:r>
              <a:rPr lang="en-US" sz="2400" i="0" u="none" strike="noStrike" dirty="0">
                <a:solidFill>
                  <a:srgbClr val="1F1F1F"/>
                </a:solidFill>
                <a:effectLst/>
                <a:latin typeface="Times New Roman" panose="02020603050405020304" pitchFamily="18" charset="0"/>
                <a:cs typeface="Times New Roman" panose="02020603050405020304" pitchFamily="18" charset="0"/>
              </a:rPr>
              <a:t>(a) </a:t>
            </a:r>
            <a:r>
              <a:rPr lang="en-US" sz="2400" b="0" i="0" u="none" strike="noStrike" dirty="0">
                <a:solidFill>
                  <a:srgbClr val="1F1F1F"/>
                </a:solidFill>
                <a:effectLst/>
                <a:highlight>
                  <a:srgbClr val="FFFF00"/>
                </a:highlight>
                <a:latin typeface="Times New Roman" panose="02020603050405020304" pitchFamily="18" charset="0"/>
                <a:cs typeface="Times New Roman" panose="02020603050405020304" pitchFamily="18" charset="0"/>
              </a:rPr>
              <a:t>A lawyer shall abide by a client's decisions concerning the objectives of representation, </a:t>
            </a:r>
            <a:r>
              <a:rPr lang="en-US" sz="2400" b="0" i="0" u="none" strike="noStrike" dirty="0">
                <a:solidFill>
                  <a:srgbClr val="1F1F1F"/>
                </a:solidFill>
                <a:effectLst/>
                <a:latin typeface="Times New Roman" panose="02020603050405020304" pitchFamily="18" charset="0"/>
                <a:cs typeface="Times New Roman" panose="02020603050405020304" pitchFamily="18" charset="0"/>
              </a:rPr>
              <a:t>subject to paragraphs (c), (d) and (e), and shall consult with the client as to the means by which they are to be pursued. A lawyer shall abide by a client's decision whether to accept an offer of settlement of a matter.”</a:t>
            </a:r>
            <a:endParaRPr lang="en-US" sz="2400" dirty="0">
              <a:latin typeface="Times New Roman" panose="02020603050405020304" pitchFamily="18" charset="0"/>
              <a:cs typeface="Times New Roman" panose="02020603050405020304" pitchFamily="18" charset="0"/>
            </a:endParaRPr>
          </a:p>
        </p:txBody>
      </p:sp>
      <p:sp>
        <p:nvSpPr>
          <p:cNvPr id="6" name="Text Placeholder 5">
            <a:extLst>
              <a:ext uri="{FF2B5EF4-FFF2-40B4-BE49-F238E27FC236}">
                <a16:creationId xmlns:a16="http://schemas.microsoft.com/office/drawing/2014/main" id="{01600056-A1FA-02A3-CBB6-DD8F708FBE78}"/>
              </a:ext>
            </a:extLst>
          </p:cNvPr>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1290299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F86C9DB-96B7-3325-52DC-84B70B2224AD}"/>
              </a:ext>
            </a:extLst>
          </p:cNvPr>
          <p:cNvSpPr>
            <a:spLocks noGrp="1"/>
          </p:cNvSpPr>
          <p:nvPr>
            <p:ph type="title"/>
          </p:nvPr>
        </p:nvSpPr>
        <p:spPr>
          <a:solidFill>
            <a:schemeClr val="accent1">
              <a:lumMod val="75000"/>
            </a:schemeClr>
          </a:solidFill>
        </p:spPr>
        <p:txBody>
          <a:bodyPr/>
          <a:lstStyle/>
          <a:p>
            <a:r>
              <a:rPr lang="en-US" dirty="0">
                <a:solidFill>
                  <a:schemeClr val="bg1"/>
                </a:solidFill>
              </a:rPr>
              <a:t>Communication with client</a:t>
            </a:r>
          </a:p>
        </p:txBody>
      </p:sp>
      <p:sp>
        <p:nvSpPr>
          <p:cNvPr id="6" name="Content Placeholder 5">
            <a:extLst>
              <a:ext uri="{FF2B5EF4-FFF2-40B4-BE49-F238E27FC236}">
                <a16:creationId xmlns:a16="http://schemas.microsoft.com/office/drawing/2014/main" id="{2E742D63-2D38-A7E5-6A57-B45742A8E735}"/>
              </a:ext>
            </a:extLst>
          </p:cNvPr>
          <p:cNvSpPr>
            <a:spLocks noGrp="1"/>
          </p:cNvSpPr>
          <p:nvPr>
            <p:ph idx="1"/>
          </p:nvPr>
        </p:nvSpPr>
        <p:spPr/>
        <p:txBody>
          <a:bodyPr>
            <a:normAutofit lnSpcReduction="10000"/>
          </a:bodyPr>
          <a:lstStyle/>
          <a:p>
            <a:pPr fontAlgn="base"/>
            <a:r>
              <a:rPr lang="en-US" sz="2400" dirty="0">
                <a:latin typeface="Times New Roman" panose="02020603050405020304" pitchFamily="18" charset="0"/>
                <a:cs typeface="Times New Roman" panose="02020603050405020304" pitchFamily="18" charset="0"/>
              </a:rPr>
              <a:t>Rule 1.4 of the Mississippi Rules of Professional Responsibility states:</a:t>
            </a:r>
            <a:endParaRPr lang="en-US" sz="2400" b="1" dirty="0">
              <a:solidFill>
                <a:srgbClr val="1F1F1F"/>
              </a:solidFill>
              <a:latin typeface="Times New Roman" panose="02020603050405020304" pitchFamily="18" charset="0"/>
              <a:cs typeface="Times New Roman" panose="02020603050405020304" pitchFamily="18" charset="0"/>
            </a:endParaRPr>
          </a:p>
          <a:p>
            <a:pPr algn="l" fontAlgn="base"/>
            <a:r>
              <a:rPr lang="en-US" sz="2400" i="0" u="none" strike="noStrike" dirty="0">
                <a:solidFill>
                  <a:srgbClr val="1F1F1F"/>
                </a:solidFill>
                <a:effectLst/>
                <a:latin typeface="Times New Roman" panose="02020603050405020304" pitchFamily="18" charset="0"/>
                <a:cs typeface="Times New Roman" panose="02020603050405020304" pitchFamily="18" charset="0"/>
              </a:rPr>
              <a:t>“(a) </a:t>
            </a:r>
            <a:r>
              <a:rPr lang="en-US" sz="2400" b="0" i="0" u="none" strike="noStrike" dirty="0">
                <a:solidFill>
                  <a:srgbClr val="1F1F1F"/>
                </a:solidFill>
                <a:effectLst/>
                <a:latin typeface="Times New Roman" panose="02020603050405020304" pitchFamily="18" charset="0"/>
                <a:cs typeface="Times New Roman" panose="02020603050405020304" pitchFamily="18" charset="0"/>
              </a:rPr>
              <a:t>A lawyer shall keep a client reasonably informed about the status of a matter and promptly comply with reasonable requests for information.</a:t>
            </a:r>
          </a:p>
          <a:p>
            <a:pPr algn="l" fontAlgn="base"/>
            <a:r>
              <a:rPr lang="en-US" sz="2400" i="0" u="none" strike="noStrike" dirty="0">
                <a:solidFill>
                  <a:srgbClr val="1F1F1F"/>
                </a:solidFill>
                <a:effectLst/>
                <a:latin typeface="Times New Roman" panose="02020603050405020304" pitchFamily="18" charset="0"/>
                <a:cs typeface="Times New Roman" panose="02020603050405020304" pitchFamily="18" charset="0"/>
              </a:rPr>
              <a:t>(b) </a:t>
            </a:r>
            <a:r>
              <a:rPr lang="en-US" sz="2400" b="0" i="0" u="none" strike="noStrike" dirty="0">
                <a:solidFill>
                  <a:srgbClr val="1F1F1F"/>
                </a:solidFill>
                <a:effectLst/>
                <a:latin typeface="Times New Roman" panose="02020603050405020304" pitchFamily="18" charset="0"/>
                <a:cs typeface="Times New Roman" panose="02020603050405020304" pitchFamily="18" charset="0"/>
              </a:rPr>
              <a:t>A lawyer shall explain a matter to the extent reasonably necessary to permit the client to make informed decisions regarding the representation.”</a:t>
            </a:r>
          </a:p>
          <a:p>
            <a:endParaRPr lang="en-US" dirty="0"/>
          </a:p>
        </p:txBody>
      </p:sp>
    </p:spTree>
    <p:extLst>
      <p:ext uri="{BB962C8B-B14F-4D97-AF65-F5344CB8AC3E}">
        <p14:creationId xmlns:p14="http://schemas.microsoft.com/office/powerpoint/2010/main" val="23691154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86A53-0F71-585B-25C1-75C21B6821F2}"/>
              </a:ext>
            </a:extLst>
          </p:cNvPr>
          <p:cNvSpPr>
            <a:spLocks noGrp="1"/>
          </p:cNvSpPr>
          <p:nvPr>
            <p:ph type="title"/>
          </p:nvPr>
        </p:nvSpPr>
        <p:spPr>
          <a:solidFill>
            <a:schemeClr val="accent1">
              <a:lumMod val="75000"/>
            </a:schemeClr>
          </a:solidFill>
        </p:spPr>
        <p:txBody>
          <a:bodyPr/>
          <a:lstStyle/>
          <a:p>
            <a:r>
              <a:rPr lang="en-US" dirty="0">
                <a:solidFill>
                  <a:schemeClr val="bg1"/>
                </a:solidFill>
              </a:rPr>
              <a:t>Client under a disability</a:t>
            </a:r>
          </a:p>
        </p:txBody>
      </p:sp>
      <p:sp>
        <p:nvSpPr>
          <p:cNvPr id="3" name="Content Placeholder 2">
            <a:extLst>
              <a:ext uri="{FF2B5EF4-FFF2-40B4-BE49-F238E27FC236}">
                <a16:creationId xmlns:a16="http://schemas.microsoft.com/office/drawing/2014/main" id="{3218EFC2-33A7-BC63-3784-E026D6E00F80}"/>
              </a:ext>
            </a:extLst>
          </p:cNvPr>
          <p:cNvSpPr>
            <a:spLocks noGrp="1"/>
          </p:cNvSpPr>
          <p:nvPr>
            <p:ph idx="1"/>
          </p:nvPr>
        </p:nvSpPr>
        <p:spPr/>
        <p:txBody>
          <a:bodyPr>
            <a:normAutofit/>
          </a:bodyPr>
          <a:lstStyle/>
          <a:p>
            <a:pPr marL="0" indent="0">
              <a:buNone/>
            </a:pPr>
            <a:r>
              <a:rPr lang="en-US" sz="2400" dirty="0">
                <a:latin typeface="Times New Roman" panose="02020603050405020304" pitchFamily="18" charset="0"/>
                <a:cs typeface="Times New Roman" panose="02020603050405020304" pitchFamily="18" charset="0"/>
              </a:rPr>
              <a:t>Rule 1.14 of the Rules of Professional Responsibility provides:</a:t>
            </a: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r>
              <a:rPr lang="en-US" sz="2400" i="0" u="none" strike="noStrike" dirty="0">
                <a:solidFill>
                  <a:srgbClr val="1F1F1F"/>
                </a:solidFill>
                <a:effectLst/>
                <a:latin typeface="Times New Roman" panose="02020603050405020304" pitchFamily="18" charset="0"/>
                <a:cs typeface="Times New Roman" panose="02020603050405020304" pitchFamily="18" charset="0"/>
              </a:rPr>
              <a:t>(a) </a:t>
            </a:r>
            <a:r>
              <a:rPr lang="en-US" sz="2400" b="0" i="0" u="none" strike="noStrike" dirty="0">
                <a:solidFill>
                  <a:srgbClr val="1F1F1F"/>
                </a:solidFill>
                <a:effectLst/>
                <a:latin typeface="Times New Roman" panose="02020603050405020304" pitchFamily="18" charset="0"/>
                <a:cs typeface="Times New Roman" panose="02020603050405020304" pitchFamily="18" charset="0"/>
              </a:rPr>
              <a:t>When a client's ability to make adequately considered decisions in connection with the representation is impaired, whether because of minority, mental disability or for some other reason, the lawyer shall, as far as reasonably possible, maintain a normal client-lawyer relationship with the client.</a:t>
            </a:r>
            <a:endParaRPr lang="en-US" sz="2400" dirty="0">
              <a:latin typeface="Times New Roman" panose="02020603050405020304" pitchFamily="18" charset="0"/>
              <a:cs typeface="Times New Roman" panose="02020603050405020304" pitchFamily="18" charset="0"/>
            </a:endParaRPr>
          </a:p>
        </p:txBody>
      </p:sp>
      <p:sp>
        <p:nvSpPr>
          <p:cNvPr id="4" name="Text Placeholder 3">
            <a:extLst>
              <a:ext uri="{FF2B5EF4-FFF2-40B4-BE49-F238E27FC236}">
                <a16:creationId xmlns:a16="http://schemas.microsoft.com/office/drawing/2014/main" id="{8E21EA9D-6D71-4C3D-2584-525E21F08B01}"/>
              </a:ext>
            </a:extLst>
          </p:cNvPr>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21322502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148A3-5E9D-8E0D-9844-1766D2028831}"/>
              </a:ext>
            </a:extLst>
          </p:cNvPr>
          <p:cNvSpPr>
            <a:spLocks noGrp="1"/>
          </p:cNvSpPr>
          <p:nvPr>
            <p:ph type="title"/>
          </p:nvPr>
        </p:nvSpPr>
        <p:spPr>
          <a:solidFill>
            <a:schemeClr val="accent1">
              <a:lumMod val="75000"/>
            </a:schemeClr>
          </a:solidFill>
        </p:spPr>
        <p:txBody>
          <a:bodyPr/>
          <a:lstStyle/>
          <a:p>
            <a:r>
              <a:rPr lang="en-US" dirty="0">
                <a:solidFill>
                  <a:schemeClr val="bg1"/>
                </a:solidFill>
              </a:rPr>
              <a:t>Client under disability</a:t>
            </a:r>
          </a:p>
        </p:txBody>
      </p:sp>
      <p:sp>
        <p:nvSpPr>
          <p:cNvPr id="3" name="Content Placeholder 2">
            <a:extLst>
              <a:ext uri="{FF2B5EF4-FFF2-40B4-BE49-F238E27FC236}">
                <a16:creationId xmlns:a16="http://schemas.microsoft.com/office/drawing/2014/main" id="{DD0E52E6-358C-7933-1A2B-9A7A06EC559A}"/>
              </a:ext>
            </a:extLst>
          </p:cNvPr>
          <p:cNvSpPr>
            <a:spLocks noGrp="1"/>
          </p:cNvSpPr>
          <p:nvPr>
            <p:ph idx="1"/>
          </p:nvPr>
        </p:nvSpPr>
        <p:spPr/>
        <p:txBody>
          <a:bodyPr>
            <a:normAutofit/>
          </a:bodyPr>
          <a:lstStyle/>
          <a:p>
            <a:pPr marL="0" indent="0">
              <a:buNone/>
            </a:pPr>
            <a:r>
              <a:rPr lang="en-US" sz="2400" dirty="0">
                <a:latin typeface="Times New Roman" panose="02020603050405020304" pitchFamily="18" charset="0"/>
                <a:cs typeface="Times New Roman" panose="02020603050405020304" pitchFamily="18" charset="0"/>
              </a:rPr>
              <a:t>“</a:t>
            </a:r>
            <a:r>
              <a:rPr lang="en-US" sz="2400" b="0" i="1" u="none" strike="noStrike" dirty="0">
                <a:solidFill>
                  <a:srgbClr val="1F1F1F"/>
                </a:solidFill>
                <a:effectLst/>
                <a:latin typeface="Times New Roman" panose="02020603050405020304" pitchFamily="18" charset="0"/>
                <a:cs typeface="Times New Roman" panose="02020603050405020304" pitchFamily="18" charset="0"/>
              </a:rPr>
              <a:t>If the person has no guardian or legal representative, the lawyer often must act as de facto guardian. Even if the person does have a legal representative, the lawyer should as far as possible accord the represented person the status of client, particularly in maintaining communication.”</a:t>
            </a:r>
          </a:p>
          <a:p>
            <a:pPr marL="0" indent="0">
              <a:buNone/>
            </a:pPr>
            <a:endParaRPr lang="en-US" sz="2400" i="1" dirty="0">
              <a:solidFill>
                <a:srgbClr val="1F1F1F"/>
              </a:solidFill>
              <a:latin typeface="Times New Roman" panose="02020603050405020304" pitchFamily="18" charset="0"/>
              <a:cs typeface="Times New Roman" panose="02020603050405020304" pitchFamily="18" charset="0"/>
            </a:endParaRPr>
          </a:p>
          <a:p>
            <a:pPr marL="0" indent="0">
              <a:buNone/>
            </a:pPr>
            <a:r>
              <a:rPr lang="en-US" sz="2400" dirty="0">
                <a:solidFill>
                  <a:srgbClr val="1F1F1F"/>
                </a:solidFill>
                <a:latin typeface="Times New Roman" panose="02020603050405020304" pitchFamily="18" charset="0"/>
                <a:cs typeface="Times New Roman" panose="02020603050405020304" pitchFamily="18" charset="0"/>
              </a:rPr>
              <a:t>Comment to Rule 1.14, Client Under a Disability</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32526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FA3FA-1CD1-C38D-3071-D48936FACCA4}"/>
              </a:ext>
            </a:extLst>
          </p:cNvPr>
          <p:cNvSpPr>
            <a:spLocks noGrp="1"/>
          </p:cNvSpPr>
          <p:nvPr>
            <p:ph type="title"/>
          </p:nvPr>
        </p:nvSpPr>
        <p:spPr>
          <a:solidFill>
            <a:schemeClr val="accent1">
              <a:lumMod val="75000"/>
            </a:schemeClr>
          </a:solidFill>
        </p:spPr>
        <p:txBody>
          <a:bodyPr/>
          <a:lstStyle/>
          <a:p>
            <a:r>
              <a:rPr lang="en-US" dirty="0">
                <a:solidFill>
                  <a:schemeClr val="bg1"/>
                </a:solidFill>
              </a:rPr>
              <a:t>withdrawal</a:t>
            </a:r>
          </a:p>
        </p:txBody>
      </p:sp>
      <p:sp>
        <p:nvSpPr>
          <p:cNvPr id="8" name="Content Placeholder 7">
            <a:extLst>
              <a:ext uri="{FF2B5EF4-FFF2-40B4-BE49-F238E27FC236}">
                <a16:creationId xmlns:a16="http://schemas.microsoft.com/office/drawing/2014/main" id="{ECE7FB79-9F1F-F269-56F3-BE54536B6C27}"/>
              </a:ext>
            </a:extLst>
          </p:cNvPr>
          <p:cNvSpPr>
            <a:spLocks noGrp="1"/>
          </p:cNvSpPr>
          <p:nvPr>
            <p:ph idx="1"/>
          </p:nvPr>
        </p:nvSpPr>
        <p:spPr/>
        <p:txBody>
          <a:bodyPr>
            <a:normAutofit fontScale="40000" lnSpcReduction="20000"/>
          </a:bodyPr>
          <a:lstStyle/>
          <a:p>
            <a:pPr marL="0" indent="0">
              <a:buNone/>
            </a:pPr>
            <a:r>
              <a:rPr lang="en-US" sz="5500" dirty="0">
                <a:latin typeface="Times New Roman" panose="02020603050405020304" pitchFamily="18" charset="0"/>
                <a:cs typeface="Times New Roman" panose="02020603050405020304" pitchFamily="18" charset="0"/>
              </a:rPr>
              <a:t>Rule 1.16 of the Rules of Professional Responsibility provides:</a:t>
            </a:r>
          </a:p>
          <a:p>
            <a:pPr fontAlgn="base"/>
            <a:r>
              <a:rPr lang="en-US" sz="5500" dirty="0">
                <a:effectLst/>
                <a:latin typeface="Times New Roman" panose="02020603050405020304" pitchFamily="18" charset="0"/>
                <a:cs typeface="Times New Roman" panose="02020603050405020304" pitchFamily="18" charset="0"/>
              </a:rPr>
              <a:t>(b) [A] lawyer may withdraw from representing a client if withdrawal can be accomplished without materially adverse effect on the interests of the client, if . . .</a:t>
            </a:r>
          </a:p>
          <a:p>
            <a:pPr fontAlgn="base"/>
            <a:r>
              <a:rPr lang="en-US" sz="5500" dirty="0">
                <a:effectLst/>
                <a:latin typeface="Times New Roman" panose="02020603050405020304" pitchFamily="18" charset="0"/>
                <a:cs typeface="Times New Roman" panose="02020603050405020304" pitchFamily="18" charset="0"/>
              </a:rPr>
              <a:t>(3) a client insists upon pursuing an objective that the lawyer considers repugnant or imprudent; . . .</a:t>
            </a:r>
          </a:p>
          <a:p>
            <a:pPr fontAlgn="base"/>
            <a:r>
              <a:rPr lang="en-US" sz="5500" dirty="0">
                <a:effectLst/>
                <a:latin typeface="Times New Roman" panose="02020603050405020304" pitchFamily="18" charset="0"/>
                <a:cs typeface="Times New Roman" panose="02020603050405020304" pitchFamily="18" charset="0"/>
              </a:rPr>
              <a:t>(6) other good cause for withdrawal exists.</a:t>
            </a:r>
          </a:p>
          <a:p>
            <a:br>
              <a:rPr lang="en-US" sz="2400" dirty="0"/>
            </a:b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28602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2C256444-A0A1-EAD0-6B0D-652EA777E7CE}"/>
              </a:ext>
            </a:extLst>
          </p:cNvPr>
          <p:cNvSpPr>
            <a:spLocks noGrp="1"/>
          </p:cNvSpPr>
          <p:nvPr>
            <p:ph type="title"/>
          </p:nvPr>
        </p:nvSpPr>
        <p:spPr>
          <a:solidFill>
            <a:schemeClr val="accent1">
              <a:lumMod val="75000"/>
            </a:schemeClr>
          </a:solidFill>
        </p:spPr>
        <p:txBody>
          <a:bodyPr/>
          <a:lstStyle/>
          <a:p>
            <a:r>
              <a:rPr lang="en-US" dirty="0">
                <a:solidFill>
                  <a:schemeClr val="bg1"/>
                </a:solidFill>
              </a:rPr>
              <a:t>The Guardian ad litem</a:t>
            </a:r>
          </a:p>
        </p:txBody>
      </p:sp>
      <p:sp>
        <p:nvSpPr>
          <p:cNvPr id="10" name="Content Placeholder 9">
            <a:extLst>
              <a:ext uri="{FF2B5EF4-FFF2-40B4-BE49-F238E27FC236}">
                <a16:creationId xmlns:a16="http://schemas.microsoft.com/office/drawing/2014/main" id="{C265E79B-D4BC-4DC2-8056-09A64714F386}"/>
              </a:ext>
            </a:extLst>
          </p:cNvPr>
          <p:cNvSpPr>
            <a:spLocks noGrp="1"/>
          </p:cNvSpPr>
          <p:nvPr>
            <p:ph idx="1"/>
          </p:nvPr>
        </p:nvSpPr>
        <p:spPr/>
        <p:txBody>
          <a:bodyPr>
            <a:normAutofit/>
          </a:bodyPr>
          <a:lstStyle/>
          <a:p>
            <a:pPr marL="0" indent="0">
              <a:buNone/>
            </a:pPr>
            <a:r>
              <a:rPr lang="en-US" sz="2400" dirty="0">
                <a:latin typeface="Times New Roman" panose="02020603050405020304" pitchFamily="18" charset="0"/>
                <a:cs typeface="Times New Roman" panose="02020603050405020304" pitchFamily="18" charset="0"/>
              </a:rPr>
              <a:t>Historically, a guardian ad litem is an “arm of the court” (not the child’s attorney) who represents the best interest of the child. </a:t>
            </a:r>
          </a:p>
          <a:p>
            <a:r>
              <a:rPr lang="en-US" sz="2400" dirty="0">
                <a:latin typeface="Times New Roman" panose="02020603050405020304" pitchFamily="18" charset="0"/>
                <a:cs typeface="Times New Roman" panose="02020603050405020304" pitchFamily="18" charset="0"/>
              </a:rPr>
              <a:t>A GAL investigates, files reports and makes recommendations, and testifies as a witness.</a:t>
            </a:r>
          </a:p>
          <a:p>
            <a:r>
              <a:rPr lang="en-US" sz="2400" dirty="0">
                <a:latin typeface="Times New Roman" panose="02020603050405020304" pitchFamily="18" charset="0"/>
                <a:cs typeface="Times New Roman" panose="02020603050405020304" pitchFamily="18" charset="0"/>
              </a:rPr>
              <a:t>A GAL may be qualified as an expert witness.</a:t>
            </a:r>
          </a:p>
          <a:p>
            <a:r>
              <a:rPr lang="en-US" sz="2400" dirty="0">
                <a:latin typeface="Times New Roman" panose="02020603050405020304" pitchFamily="18" charset="0"/>
                <a:cs typeface="Times New Roman" panose="02020603050405020304" pitchFamily="18" charset="0"/>
              </a:rPr>
              <a:t>A GAL may be appointed for limited purposes.</a:t>
            </a:r>
          </a:p>
        </p:txBody>
      </p:sp>
    </p:spTree>
    <p:extLst>
      <p:ext uri="{BB962C8B-B14F-4D97-AF65-F5344CB8AC3E}">
        <p14:creationId xmlns:p14="http://schemas.microsoft.com/office/powerpoint/2010/main" val="9960667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5BE21-7D48-4788-4911-0B27E0B5F8DF}"/>
              </a:ext>
            </a:extLst>
          </p:cNvPr>
          <p:cNvSpPr>
            <a:spLocks noGrp="1"/>
          </p:cNvSpPr>
          <p:nvPr>
            <p:ph type="title"/>
          </p:nvPr>
        </p:nvSpPr>
        <p:spPr>
          <a:solidFill>
            <a:schemeClr val="tx2">
              <a:lumMod val="60000"/>
              <a:lumOff val="40000"/>
            </a:schemeClr>
          </a:solidFill>
        </p:spPr>
        <p:txBody>
          <a:bodyPr/>
          <a:lstStyle/>
          <a:p>
            <a:r>
              <a:rPr lang="en-US" dirty="0">
                <a:solidFill>
                  <a:schemeClr val="bg1"/>
                </a:solidFill>
              </a:rPr>
              <a:t>competence</a:t>
            </a:r>
          </a:p>
        </p:txBody>
      </p:sp>
      <p:sp>
        <p:nvSpPr>
          <p:cNvPr id="3" name="Content Placeholder 2">
            <a:extLst>
              <a:ext uri="{FF2B5EF4-FFF2-40B4-BE49-F238E27FC236}">
                <a16:creationId xmlns:a16="http://schemas.microsoft.com/office/drawing/2014/main" id="{20BBFAEE-7D3D-E7F0-FE15-589D55BAF977}"/>
              </a:ext>
            </a:extLst>
          </p:cNvPr>
          <p:cNvSpPr>
            <a:spLocks noGrp="1"/>
          </p:cNvSpPr>
          <p:nvPr>
            <p:ph idx="1"/>
          </p:nvPr>
        </p:nvSpPr>
        <p:spPr/>
        <p:txBody>
          <a:bodyPr>
            <a:noAutofit/>
          </a:bodyPr>
          <a:lstStyle/>
          <a:p>
            <a:pPr marL="0" indent="0">
              <a:buNone/>
            </a:pPr>
            <a:r>
              <a:rPr lang="en-US" sz="2400" dirty="0">
                <a:latin typeface="Times New Roman" panose="02020603050405020304" pitchFamily="18" charset="0"/>
                <a:cs typeface="Times New Roman" panose="02020603050405020304" pitchFamily="18" charset="0"/>
              </a:rPr>
              <a:t>Rule 1.1 of the Mississippi Rules of Professional Responsibility states:</a:t>
            </a:r>
            <a:endParaRPr lang="en-US" sz="2400" b="1" dirty="0">
              <a:solidFill>
                <a:srgbClr val="1F1F1F"/>
              </a:solidFill>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a:t>
            </a:r>
            <a:r>
              <a:rPr lang="en-US" sz="2400" b="0" i="0" u="none" strike="noStrike" dirty="0">
                <a:solidFill>
                  <a:srgbClr val="1F1F1F"/>
                </a:solidFill>
                <a:effectLst/>
                <a:latin typeface="Times New Roman" panose="02020603050405020304" pitchFamily="18" charset="0"/>
                <a:cs typeface="Times New Roman" panose="02020603050405020304" pitchFamily="18" charset="0"/>
              </a:rPr>
              <a:t>A lawyer shall provide competent representation to a client. Competent representation requires the legal knowledge, skill, thoroughness and preparation reasonably necessary for the representation.”</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4083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079BF-99C2-8A76-D8AB-8328707E1CEB}"/>
              </a:ext>
            </a:extLst>
          </p:cNvPr>
          <p:cNvSpPr>
            <a:spLocks noGrp="1"/>
          </p:cNvSpPr>
          <p:nvPr>
            <p:ph type="title"/>
          </p:nvPr>
        </p:nvSpPr>
        <p:spPr>
          <a:solidFill>
            <a:schemeClr val="accent1">
              <a:lumMod val="75000"/>
            </a:schemeClr>
          </a:solidFill>
        </p:spPr>
        <p:txBody>
          <a:bodyPr/>
          <a:lstStyle/>
          <a:p>
            <a:r>
              <a:rPr lang="en-US" dirty="0">
                <a:solidFill>
                  <a:schemeClr val="bg1"/>
                </a:solidFill>
              </a:rPr>
              <a:t>States that allow dual role</a:t>
            </a:r>
          </a:p>
        </p:txBody>
      </p:sp>
      <p:sp>
        <p:nvSpPr>
          <p:cNvPr id="3" name="Content Placeholder 2">
            <a:extLst>
              <a:ext uri="{FF2B5EF4-FFF2-40B4-BE49-F238E27FC236}">
                <a16:creationId xmlns:a16="http://schemas.microsoft.com/office/drawing/2014/main" id="{39629535-004E-21E9-C842-F711F4F905BF}"/>
              </a:ext>
            </a:extLst>
          </p:cNvPr>
          <p:cNvSpPr>
            <a:spLocks noGrp="1"/>
          </p:cNvSpPr>
          <p:nvPr>
            <p:ph sz="half" idx="1"/>
          </p:nvPr>
        </p:nvSpPr>
        <p:spPr/>
        <p:txBody>
          <a:bodyPr>
            <a:noAutofit/>
          </a:bodyPr>
          <a:lstStyle/>
          <a:p>
            <a:pPr marL="0" indent="0">
              <a:buNone/>
            </a:pPr>
            <a:r>
              <a:rPr lang="en-US" sz="2200" dirty="0">
                <a:latin typeface="Times New Roman" panose="02020603050405020304" pitchFamily="18" charset="0"/>
                <a:cs typeface="Times New Roman" panose="02020603050405020304" pitchFamily="18" charset="0"/>
              </a:rPr>
              <a:t>Connecticut</a:t>
            </a:r>
          </a:p>
          <a:p>
            <a:pPr marL="0" indent="0">
              <a:buNone/>
            </a:pPr>
            <a:r>
              <a:rPr lang="en-US" sz="2200" dirty="0">
                <a:latin typeface="Times New Roman" panose="02020603050405020304" pitchFamily="18" charset="0"/>
                <a:cs typeface="Times New Roman" panose="02020603050405020304" pitchFamily="18" charset="0"/>
              </a:rPr>
              <a:t>Georgia</a:t>
            </a:r>
          </a:p>
          <a:p>
            <a:pPr marL="0" indent="0">
              <a:buNone/>
            </a:pPr>
            <a:r>
              <a:rPr lang="en-US" sz="2200" dirty="0">
                <a:latin typeface="Times New Roman" panose="02020603050405020304" pitchFamily="18" charset="0"/>
                <a:cs typeface="Times New Roman" panose="02020603050405020304" pitchFamily="18" charset="0"/>
              </a:rPr>
              <a:t>Iowa</a:t>
            </a:r>
          </a:p>
          <a:p>
            <a:pPr marL="0" indent="0">
              <a:buNone/>
            </a:pPr>
            <a:r>
              <a:rPr lang="en-US" sz="2200" dirty="0">
                <a:latin typeface="Times New Roman" panose="02020603050405020304" pitchFamily="18" charset="0"/>
                <a:cs typeface="Times New Roman" panose="02020603050405020304" pitchFamily="18" charset="0"/>
              </a:rPr>
              <a:t>Michigan</a:t>
            </a:r>
          </a:p>
          <a:p>
            <a:pPr marL="0" indent="0">
              <a:buNone/>
            </a:pPr>
            <a:r>
              <a:rPr lang="en-US" sz="2200" dirty="0">
                <a:latin typeface="Times New Roman" panose="02020603050405020304" pitchFamily="18" charset="0"/>
                <a:cs typeface="Times New Roman" panose="02020603050405020304" pitchFamily="18" charset="0"/>
              </a:rPr>
              <a:t>Nebraska</a:t>
            </a:r>
          </a:p>
          <a:p>
            <a:pPr marL="0" indent="0">
              <a:buNone/>
            </a:pPr>
            <a:r>
              <a:rPr lang="en-US" sz="2200" dirty="0">
                <a:latin typeface="Times New Roman" panose="02020603050405020304" pitchFamily="18" charset="0"/>
                <a:cs typeface="Times New Roman" panose="02020603050405020304" pitchFamily="18" charset="0"/>
              </a:rPr>
              <a:t>West Virginia</a:t>
            </a:r>
          </a:p>
          <a:p>
            <a:pPr marL="0" indent="0">
              <a:buNone/>
            </a:pPr>
            <a:r>
              <a:rPr lang="en-US" sz="2200" dirty="0">
                <a:latin typeface="Times New Roman" panose="02020603050405020304" pitchFamily="18" charset="0"/>
                <a:cs typeface="Times New Roman" panose="02020603050405020304" pitchFamily="18" charset="0"/>
              </a:rPr>
              <a:t>Wyoming</a:t>
            </a:r>
          </a:p>
        </p:txBody>
      </p:sp>
      <p:sp>
        <p:nvSpPr>
          <p:cNvPr id="4" name="Content Placeholder 3">
            <a:extLst>
              <a:ext uri="{FF2B5EF4-FFF2-40B4-BE49-F238E27FC236}">
                <a16:creationId xmlns:a16="http://schemas.microsoft.com/office/drawing/2014/main" id="{99F64548-9EB4-3E25-5E49-414D29F227D7}"/>
              </a:ext>
            </a:extLst>
          </p:cNvPr>
          <p:cNvSpPr>
            <a:spLocks noGrp="1"/>
          </p:cNvSpPr>
          <p:nvPr>
            <p:ph sz="half" idx="2"/>
          </p:nvPr>
        </p:nvSpPr>
        <p:spPr/>
        <p:txBody>
          <a:bodyPr>
            <a:normAutofit fontScale="32500" lnSpcReduction="20000"/>
          </a:bodyPr>
          <a:lstStyle/>
          <a:p>
            <a:pPr marL="0" indent="0">
              <a:buNone/>
            </a:pPr>
            <a:r>
              <a:rPr lang="en-US" sz="6200" i="1" dirty="0">
                <a:latin typeface="Times New Roman" panose="02020603050405020304" pitchFamily="18" charset="0"/>
                <a:cs typeface="Times New Roman" panose="02020603050405020304" pitchFamily="18" charset="0"/>
              </a:rPr>
              <a:t>Appoint new attorney in case of conflict:</a:t>
            </a:r>
          </a:p>
          <a:p>
            <a:pPr marL="0" indent="0">
              <a:buNone/>
            </a:pPr>
            <a:r>
              <a:rPr lang="en-US" sz="6200">
                <a:latin typeface="Times New Roman" panose="02020603050405020304" pitchFamily="18" charset="0"/>
                <a:cs typeface="Times New Roman" panose="02020603050405020304" pitchFamily="18" charset="0"/>
              </a:rPr>
              <a:t>Michigan</a:t>
            </a:r>
            <a:endParaRPr lang="en-US" sz="6200" dirty="0">
              <a:latin typeface="Times New Roman" panose="02020603050405020304" pitchFamily="18" charset="0"/>
              <a:cs typeface="Times New Roman" panose="02020603050405020304" pitchFamily="18" charset="0"/>
            </a:endParaRPr>
          </a:p>
          <a:p>
            <a:pPr marL="0" indent="0">
              <a:buNone/>
            </a:pPr>
            <a:r>
              <a:rPr lang="en-US" sz="6200" dirty="0">
                <a:latin typeface="Times New Roman" panose="02020603050405020304" pitchFamily="18" charset="0"/>
                <a:cs typeface="Times New Roman" panose="02020603050405020304" pitchFamily="18" charset="0"/>
              </a:rPr>
              <a:t>Nebraska</a:t>
            </a:r>
          </a:p>
          <a:p>
            <a:pPr marL="0" indent="0">
              <a:buNone/>
            </a:pPr>
            <a:r>
              <a:rPr lang="en-US" sz="6200" i="1" dirty="0">
                <a:latin typeface="Times New Roman" panose="02020603050405020304" pitchFamily="18" charset="0"/>
                <a:cs typeface="Times New Roman" panose="02020603050405020304" pitchFamily="18" charset="0"/>
              </a:rPr>
              <a:t>Appoint new GAL in case of conflict</a:t>
            </a:r>
            <a:r>
              <a:rPr lang="en-US" sz="6200" dirty="0">
                <a:latin typeface="Times New Roman" panose="02020603050405020304" pitchFamily="18" charset="0"/>
                <a:cs typeface="Times New Roman" panose="02020603050405020304" pitchFamily="18" charset="0"/>
              </a:rPr>
              <a:t>:</a:t>
            </a:r>
          </a:p>
          <a:p>
            <a:pPr marL="0" indent="0">
              <a:buNone/>
            </a:pPr>
            <a:r>
              <a:rPr lang="en-US" sz="6200" dirty="0">
                <a:latin typeface="Times New Roman" panose="02020603050405020304" pitchFamily="18" charset="0"/>
                <a:cs typeface="Times New Roman" panose="02020603050405020304" pitchFamily="18" charset="0"/>
              </a:rPr>
              <a:t>Connecticut</a:t>
            </a:r>
          </a:p>
          <a:p>
            <a:pPr marL="0" indent="0">
              <a:buNone/>
            </a:pPr>
            <a:r>
              <a:rPr lang="en-US" sz="6200" dirty="0">
                <a:latin typeface="Times New Roman" panose="02020603050405020304" pitchFamily="18" charset="0"/>
                <a:cs typeface="Times New Roman" panose="02020603050405020304" pitchFamily="18" charset="0"/>
              </a:rPr>
              <a:t>Georgia</a:t>
            </a:r>
          </a:p>
          <a:p>
            <a:pPr marL="0" indent="0">
              <a:buNone/>
            </a:pPr>
            <a:r>
              <a:rPr lang="en-US" sz="6200" dirty="0">
                <a:latin typeface="Times New Roman" panose="02020603050405020304" pitchFamily="18" charset="0"/>
                <a:cs typeface="Times New Roman" panose="02020603050405020304" pitchFamily="18" charset="0"/>
              </a:rPr>
              <a:t>Iowa</a:t>
            </a:r>
          </a:p>
          <a:p>
            <a:pPr marL="0" indent="0">
              <a:buNone/>
            </a:pPr>
            <a:r>
              <a:rPr lang="en-US" dirty="0"/>
              <a:t>N</a:t>
            </a:r>
          </a:p>
        </p:txBody>
      </p:sp>
    </p:spTree>
    <p:extLst>
      <p:ext uri="{BB962C8B-B14F-4D97-AF65-F5344CB8AC3E}">
        <p14:creationId xmlns:p14="http://schemas.microsoft.com/office/powerpoint/2010/main" val="34288005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101B469-8D5A-9E40-F3CC-5CE2EF11D8A8}"/>
              </a:ext>
            </a:extLst>
          </p:cNvPr>
          <p:cNvSpPr>
            <a:spLocks noGrp="1"/>
          </p:cNvSpPr>
          <p:nvPr>
            <p:ph type="title"/>
          </p:nvPr>
        </p:nvSpPr>
        <p:spPr>
          <a:solidFill>
            <a:schemeClr val="accent1">
              <a:lumMod val="75000"/>
            </a:schemeClr>
          </a:solidFill>
        </p:spPr>
        <p:txBody>
          <a:bodyPr/>
          <a:lstStyle/>
          <a:p>
            <a:r>
              <a:rPr lang="en-US" dirty="0">
                <a:solidFill>
                  <a:schemeClr val="bg1"/>
                </a:solidFill>
              </a:rPr>
              <a:t>rule 13 v. MCA 43-21-201 </a:t>
            </a:r>
          </a:p>
        </p:txBody>
      </p:sp>
      <p:sp>
        <p:nvSpPr>
          <p:cNvPr id="5" name="Content Placeholder 4">
            <a:extLst>
              <a:ext uri="{FF2B5EF4-FFF2-40B4-BE49-F238E27FC236}">
                <a16:creationId xmlns:a16="http://schemas.microsoft.com/office/drawing/2014/main" id="{A9BB9A62-90F3-68F7-FD07-4B57A2EEF8F8}"/>
              </a:ext>
            </a:extLst>
          </p:cNvPr>
          <p:cNvSpPr>
            <a:spLocks noGrp="1"/>
          </p:cNvSpPr>
          <p:nvPr>
            <p:ph sz="half" idx="1"/>
          </p:nvPr>
        </p:nvSpPr>
        <p:spPr/>
        <p:txBody>
          <a:bodyPr>
            <a:normAutofit fontScale="92500" lnSpcReduction="20000"/>
          </a:bodyPr>
          <a:lstStyle/>
          <a:p>
            <a:pPr marL="0" indent="0">
              <a:buNone/>
            </a:pPr>
            <a:r>
              <a:rPr lang="en-US" sz="2600" i="1" dirty="0">
                <a:latin typeface="Times New Roman" panose="02020603050405020304" pitchFamily="18" charset="0"/>
                <a:cs typeface="Times New Roman" panose="02020603050405020304" pitchFamily="18" charset="0"/>
              </a:rPr>
              <a:t>Rule 13: </a:t>
            </a:r>
            <a:r>
              <a:rPr lang="en-US" sz="2600" dirty="0">
                <a:latin typeface="Times New Roman" panose="02020603050405020304" pitchFamily="18" charset="0"/>
                <a:cs typeface="Times New Roman" panose="02020603050405020304" pitchFamily="18" charset="0"/>
              </a:rPr>
              <a:t>The court must appoint a GAL. If there is a conflict between the GAL and the child, the court should appoint an attorney for the child.</a:t>
            </a:r>
          </a:p>
          <a:p>
            <a:pPr marL="0" indent="0">
              <a:buNone/>
            </a:pPr>
            <a:r>
              <a:rPr lang="en-US" sz="2600" dirty="0">
                <a:latin typeface="Times New Roman" panose="02020603050405020304" pitchFamily="18" charset="0"/>
                <a:cs typeface="Times New Roman" panose="02020603050405020304" pitchFamily="18" charset="0"/>
              </a:rPr>
              <a:t>The GAL must inform the child that he does not represent the child and that information is not confidential.</a:t>
            </a:r>
          </a:p>
          <a:p>
            <a:pPr marL="0" indent="0">
              <a:buNone/>
            </a:pPr>
            <a:endParaRPr lang="en-US" dirty="0"/>
          </a:p>
        </p:txBody>
      </p:sp>
      <p:sp>
        <p:nvSpPr>
          <p:cNvPr id="6" name="Content Placeholder 5">
            <a:extLst>
              <a:ext uri="{FF2B5EF4-FFF2-40B4-BE49-F238E27FC236}">
                <a16:creationId xmlns:a16="http://schemas.microsoft.com/office/drawing/2014/main" id="{AF1F814C-DAD7-BD50-8359-8807D064F840}"/>
              </a:ext>
            </a:extLst>
          </p:cNvPr>
          <p:cNvSpPr>
            <a:spLocks noGrp="1"/>
          </p:cNvSpPr>
          <p:nvPr>
            <p:ph sz="half" idx="2"/>
          </p:nvPr>
        </p:nvSpPr>
        <p:spPr/>
        <p:txBody>
          <a:bodyPr>
            <a:normAutofit fontScale="92500" lnSpcReduction="20000"/>
          </a:bodyPr>
          <a:lstStyle/>
          <a:p>
            <a:pPr marL="0" marR="0" indent="0">
              <a:spcBef>
                <a:spcPts val="0"/>
              </a:spcBef>
              <a:spcAft>
                <a:spcPts val="0"/>
              </a:spcAft>
              <a:buNone/>
            </a:pPr>
            <a:r>
              <a:rPr lang="en-US" sz="2600" i="1" dirty="0">
                <a:effectLst/>
                <a:latin typeface="Times New Roman" panose="02020603050405020304" pitchFamily="18" charset="0"/>
                <a:ea typeface="Aptos" panose="020B0004020202020204" pitchFamily="34" charset="0"/>
                <a:cs typeface="Times New Roman" panose="02020603050405020304" pitchFamily="18" charset="0"/>
              </a:rPr>
              <a:t>Miss. Code Ann. 43-21-201: </a:t>
            </a:r>
            <a:r>
              <a:rPr lang="en-US" sz="2600" dirty="0">
                <a:effectLst/>
                <a:latin typeface="Times New Roman" panose="02020603050405020304" pitchFamily="18" charset="0"/>
                <a:ea typeface="Aptos" panose="020B0004020202020204" pitchFamily="34" charset="0"/>
                <a:cs typeface="Times New Roman" panose="02020603050405020304" pitchFamily="18" charset="0"/>
              </a:rPr>
              <a:t>The court must appoint an attorney for the child at all stages. The GAL may serve in a dual role. If a conflict arises, the court should appoint an attorney for the child.</a:t>
            </a:r>
          </a:p>
          <a:p>
            <a:pPr marL="0" marR="0" indent="0">
              <a:spcBef>
                <a:spcPts val="0"/>
              </a:spcBef>
              <a:spcAft>
                <a:spcPts val="0"/>
              </a:spcAft>
              <a:buNone/>
            </a:pPr>
            <a:r>
              <a:rPr lang="en-US" sz="2600" dirty="0">
                <a:effectLst/>
                <a:latin typeface="Times New Roman" panose="02020603050405020304" pitchFamily="18" charset="0"/>
                <a:ea typeface="Aptos" panose="020B0004020202020204" pitchFamily="34" charset="0"/>
                <a:cs typeface="Times New Roman" panose="02020603050405020304" pitchFamily="18" charset="0"/>
              </a:rPr>
              <a:t>The attorney owes the child the traditional duties of confidentiality and loyalty.</a:t>
            </a:r>
          </a:p>
          <a:p>
            <a:pPr marL="0" indent="0">
              <a:buNone/>
            </a:pP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65064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42848A4-B066-D3D4-027C-A9B0B8CDED3C}"/>
              </a:ext>
            </a:extLst>
          </p:cNvPr>
          <p:cNvSpPr>
            <a:spLocks noGrp="1"/>
          </p:cNvSpPr>
          <p:nvPr>
            <p:ph type="title"/>
          </p:nvPr>
        </p:nvSpPr>
        <p:spPr>
          <a:solidFill>
            <a:schemeClr val="accent1">
              <a:lumMod val="75000"/>
            </a:schemeClr>
          </a:solidFill>
        </p:spPr>
        <p:txBody>
          <a:bodyPr/>
          <a:lstStyle/>
          <a:p>
            <a:r>
              <a:rPr lang="en-US" dirty="0"/>
              <a:t>S.G. v. D.C., 13 So. 3d 269 (Miss. 2009)</a:t>
            </a:r>
          </a:p>
        </p:txBody>
      </p:sp>
      <p:sp>
        <p:nvSpPr>
          <p:cNvPr id="6" name="Content Placeholder 5">
            <a:extLst>
              <a:ext uri="{FF2B5EF4-FFF2-40B4-BE49-F238E27FC236}">
                <a16:creationId xmlns:a16="http://schemas.microsoft.com/office/drawing/2014/main" id="{E410A1E9-5E8B-551C-E89D-358244F21EEF}"/>
              </a:ext>
            </a:extLst>
          </p:cNvPr>
          <p:cNvSpPr>
            <a:spLocks noGrp="1"/>
          </p:cNvSpPr>
          <p:nvPr>
            <p:ph idx="1"/>
          </p:nvPr>
        </p:nvSpPr>
        <p:spPr/>
        <p:txBody>
          <a:bodyPr>
            <a:noAutofit/>
          </a:bodyPr>
          <a:lstStyle/>
          <a:p>
            <a:pPr marL="0" indent="0">
              <a:buNone/>
            </a:pPr>
            <a:r>
              <a:rPr lang="en-US" sz="2200" dirty="0">
                <a:effectLst/>
                <a:latin typeface="Times New Roman" panose="02020603050405020304" pitchFamily="18" charset="0"/>
                <a:ea typeface="Aptos" panose="020B0004020202020204" pitchFamily="34" charset="0"/>
                <a:cs typeface="Times New Roman" panose="02020603050405020304" pitchFamily="18" charset="0"/>
              </a:rPr>
              <a:t>“The court's multiple references to the guardian ad litem as the children's attorney are at odds with the reference to the guardian ad </a:t>
            </a:r>
            <a:r>
              <a:rPr lang="en-US" sz="2200" dirty="0" err="1">
                <a:effectLst/>
                <a:latin typeface="Times New Roman" panose="02020603050405020304" pitchFamily="18" charset="0"/>
                <a:ea typeface="Aptos" panose="020B0004020202020204" pitchFamily="34" charset="0"/>
                <a:cs typeface="Times New Roman" panose="02020603050405020304" pitchFamily="18" charset="0"/>
              </a:rPr>
              <a:t>litem's</a:t>
            </a:r>
            <a:r>
              <a:rPr lang="en-US" sz="2200" dirty="0">
                <a:effectLst/>
                <a:latin typeface="Times New Roman" panose="02020603050405020304" pitchFamily="18" charset="0"/>
                <a:ea typeface="Aptos" panose="020B0004020202020204" pitchFamily="34" charset="0"/>
                <a:cs typeface="Times New Roman" panose="02020603050405020304" pitchFamily="18" charset="0"/>
              </a:rPr>
              <a:t> duty to make a report to the court, other than as any other lawyer representing a client might be required to do. If the guardian ad litem was appointed in this matter as an attorney representing the children, he owed the children all of the loyalty, duties, and confidentiality mandated by the attorney-client relationship. In describing those duties, the Mississippi Rules of Professional Conduct include no exception for a guardian ad litem.”</a:t>
            </a:r>
            <a:endParaRPr lang="en-US" sz="2200" dirty="0"/>
          </a:p>
        </p:txBody>
      </p:sp>
      <p:sp>
        <p:nvSpPr>
          <p:cNvPr id="7" name="Text Placeholder 6">
            <a:extLst>
              <a:ext uri="{FF2B5EF4-FFF2-40B4-BE49-F238E27FC236}">
                <a16:creationId xmlns:a16="http://schemas.microsoft.com/office/drawing/2014/main" id="{483F8882-BCF4-26EB-1375-74B961080DB3}"/>
              </a:ext>
            </a:extLst>
          </p:cNvPr>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15519230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4544D-5E7C-DA5A-6367-C707FEAD6C1A}"/>
              </a:ext>
            </a:extLst>
          </p:cNvPr>
          <p:cNvSpPr>
            <a:spLocks noGrp="1"/>
          </p:cNvSpPr>
          <p:nvPr>
            <p:ph type="title"/>
          </p:nvPr>
        </p:nvSpPr>
        <p:spPr>
          <a:solidFill>
            <a:schemeClr val="tx2">
              <a:lumMod val="60000"/>
              <a:lumOff val="40000"/>
            </a:schemeClr>
          </a:solidFill>
        </p:spPr>
        <p:txBody>
          <a:bodyPr/>
          <a:lstStyle/>
          <a:p>
            <a:r>
              <a:rPr lang="en-US" dirty="0">
                <a:solidFill>
                  <a:schemeClr val="bg1"/>
                </a:solidFill>
              </a:rPr>
              <a:t>Conflicts of interest</a:t>
            </a:r>
          </a:p>
        </p:txBody>
      </p:sp>
      <p:sp>
        <p:nvSpPr>
          <p:cNvPr id="3" name="Content Placeholder 2">
            <a:extLst>
              <a:ext uri="{FF2B5EF4-FFF2-40B4-BE49-F238E27FC236}">
                <a16:creationId xmlns:a16="http://schemas.microsoft.com/office/drawing/2014/main" id="{2C453A94-EC1B-CFCB-1A2D-E4B6FC701FE1}"/>
              </a:ext>
            </a:extLst>
          </p:cNvPr>
          <p:cNvSpPr>
            <a:spLocks noGrp="1"/>
          </p:cNvSpPr>
          <p:nvPr>
            <p:ph idx="1"/>
          </p:nvPr>
        </p:nvSpPr>
        <p:spPr/>
        <p:txBody>
          <a:bodyPr>
            <a:normAutofit fontScale="92500" lnSpcReduction="20000"/>
          </a:bodyPr>
          <a:lstStyle/>
          <a:p>
            <a:pPr marL="0" indent="0" fontAlgn="base">
              <a:buNone/>
            </a:pPr>
            <a:r>
              <a:rPr lang="en-US" sz="2400" dirty="0">
                <a:latin typeface="Times New Roman" panose="02020603050405020304" pitchFamily="18" charset="0"/>
                <a:cs typeface="Times New Roman" panose="02020603050405020304" pitchFamily="18" charset="0"/>
              </a:rPr>
              <a:t>Rule 1.7(b) of the Mississippi Rules of Professional Responsibility states:</a:t>
            </a:r>
            <a:endParaRPr lang="en-US" sz="2400" b="1" dirty="0">
              <a:solidFill>
                <a:srgbClr val="1F1F1F"/>
              </a:solidFill>
              <a:latin typeface="Times New Roman" panose="02020603050405020304" pitchFamily="18" charset="0"/>
              <a:cs typeface="Times New Roman" panose="02020603050405020304" pitchFamily="18" charset="0"/>
            </a:endParaRPr>
          </a:p>
          <a:p>
            <a:pPr marL="0" indent="0" fontAlgn="base">
              <a:buNone/>
            </a:pPr>
            <a:r>
              <a:rPr lang="en-US" sz="2400" b="1" dirty="0">
                <a:latin typeface="Times New Roman" panose="02020603050405020304" pitchFamily="18" charset="0"/>
                <a:cs typeface="Times New Roman" panose="02020603050405020304" pitchFamily="18" charset="0"/>
              </a:rPr>
              <a:t>“</a:t>
            </a:r>
            <a:r>
              <a:rPr lang="en-US" sz="2400" dirty="0">
                <a:effectLst/>
                <a:latin typeface="Times New Roman" panose="02020603050405020304" pitchFamily="18" charset="0"/>
                <a:cs typeface="Times New Roman" panose="02020603050405020304" pitchFamily="18" charset="0"/>
              </a:rPr>
              <a:t>A lawyer shall not represent a client if the representation of that client </a:t>
            </a:r>
            <a:r>
              <a:rPr lang="en-US" sz="2400" dirty="0">
                <a:effectLst/>
                <a:highlight>
                  <a:srgbClr val="FFFF00"/>
                </a:highlight>
                <a:latin typeface="Times New Roman" panose="02020603050405020304" pitchFamily="18" charset="0"/>
                <a:cs typeface="Times New Roman" panose="02020603050405020304" pitchFamily="18" charset="0"/>
              </a:rPr>
              <a:t>may be materially limited by the lawyer's responsibilities to another client or</a:t>
            </a:r>
            <a:r>
              <a:rPr lang="en-US" sz="2400" dirty="0">
                <a:effectLst/>
                <a:latin typeface="Times New Roman" panose="02020603050405020304" pitchFamily="18" charset="0"/>
                <a:cs typeface="Times New Roman" panose="02020603050405020304" pitchFamily="18" charset="0"/>
              </a:rPr>
              <a:t> </a:t>
            </a:r>
            <a:r>
              <a:rPr lang="en-US" sz="2400" dirty="0">
                <a:effectLst/>
                <a:highlight>
                  <a:srgbClr val="FFFF00"/>
                </a:highlight>
                <a:latin typeface="Times New Roman" panose="02020603050405020304" pitchFamily="18" charset="0"/>
                <a:cs typeface="Times New Roman" panose="02020603050405020304" pitchFamily="18" charset="0"/>
              </a:rPr>
              <a:t>to a third person, </a:t>
            </a:r>
            <a:r>
              <a:rPr lang="en-US" sz="2400" dirty="0">
                <a:effectLst/>
                <a:latin typeface="Times New Roman" panose="02020603050405020304" pitchFamily="18" charset="0"/>
                <a:cs typeface="Times New Roman" panose="02020603050405020304" pitchFamily="18" charset="0"/>
              </a:rPr>
              <a:t>or by the lawyer's own interests, unless the lawyer reasonably believes:</a:t>
            </a:r>
          </a:p>
          <a:p>
            <a:pPr marL="0" indent="0" fontAlgn="base">
              <a:buNone/>
            </a:pPr>
            <a:r>
              <a:rPr lang="en-US" sz="2400" dirty="0">
                <a:effectLst/>
                <a:latin typeface="Times New Roman" panose="02020603050405020304" pitchFamily="18" charset="0"/>
                <a:cs typeface="Times New Roman" panose="02020603050405020304" pitchFamily="18" charset="0"/>
              </a:rPr>
              <a:t>(1) the representation will not be adversely affected; and</a:t>
            </a:r>
          </a:p>
          <a:p>
            <a:pPr marL="0" indent="0" fontAlgn="base">
              <a:buNone/>
            </a:pPr>
            <a:r>
              <a:rPr lang="en-US" sz="2400" dirty="0">
                <a:effectLst/>
                <a:latin typeface="Times New Roman" panose="02020603050405020304" pitchFamily="18" charset="0"/>
                <a:cs typeface="Times New Roman" panose="02020603050405020304" pitchFamily="18" charset="0"/>
              </a:rPr>
              <a:t>(2) the client has given knowing and informed consent after consultation.”</a:t>
            </a:r>
            <a:br>
              <a:rPr lang="en-US" dirty="0">
                <a:effectLst/>
              </a:rPr>
            </a:br>
            <a:endParaRPr lang="en-US" dirty="0">
              <a:effectLst/>
            </a:endParaRPr>
          </a:p>
          <a:p>
            <a:pPr marL="0" indent="0">
              <a:buNone/>
            </a:pPr>
            <a:endParaRPr lang="en-US" dirty="0"/>
          </a:p>
        </p:txBody>
      </p:sp>
    </p:spTree>
    <p:extLst>
      <p:ext uri="{BB962C8B-B14F-4D97-AF65-F5344CB8AC3E}">
        <p14:creationId xmlns:p14="http://schemas.microsoft.com/office/powerpoint/2010/main" val="33182893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97C75B9-16EF-4F6D-D1B5-69BA89B5D08B}"/>
              </a:ext>
            </a:extLst>
          </p:cNvPr>
          <p:cNvSpPr>
            <a:spLocks noGrp="1"/>
          </p:cNvSpPr>
          <p:nvPr>
            <p:ph type="title"/>
          </p:nvPr>
        </p:nvSpPr>
        <p:spPr>
          <a:solidFill>
            <a:schemeClr val="accent1">
              <a:lumMod val="75000"/>
            </a:schemeClr>
          </a:solidFill>
        </p:spPr>
        <p:txBody>
          <a:bodyPr/>
          <a:lstStyle/>
          <a:p>
            <a:r>
              <a:rPr lang="en-US" dirty="0">
                <a:solidFill>
                  <a:schemeClr val="bg1"/>
                </a:solidFill>
              </a:rPr>
              <a:t>Lawyer as witness</a:t>
            </a:r>
          </a:p>
        </p:txBody>
      </p:sp>
      <p:sp>
        <p:nvSpPr>
          <p:cNvPr id="5" name="Content Placeholder 4">
            <a:extLst>
              <a:ext uri="{FF2B5EF4-FFF2-40B4-BE49-F238E27FC236}">
                <a16:creationId xmlns:a16="http://schemas.microsoft.com/office/drawing/2014/main" id="{44DBB05C-B8DB-FD43-A74A-FAE71A1A99E9}"/>
              </a:ext>
            </a:extLst>
          </p:cNvPr>
          <p:cNvSpPr>
            <a:spLocks noGrp="1"/>
          </p:cNvSpPr>
          <p:nvPr>
            <p:ph idx="1"/>
          </p:nvPr>
        </p:nvSpPr>
        <p:spPr/>
        <p:txBody>
          <a:bodyPr>
            <a:normAutofit fontScale="92500" lnSpcReduction="20000"/>
          </a:bodyPr>
          <a:lstStyle/>
          <a:p>
            <a:pPr marL="0" indent="0" fontAlgn="base">
              <a:buNone/>
            </a:pPr>
            <a:r>
              <a:rPr lang="en-US" sz="2400" dirty="0">
                <a:latin typeface="Times New Roman" panose="02020603050405020304" pitchFamily="18" charset="0"/>
                <a:cs typeface="Times New Roman" panose="02020603050405020304" pitchFamily="18" charset="0"/>
              </a:rPr>
              <a:t>Rule 3.7 of the Mississippi Rules of Professional Responsibility states:</a:t>
            </a:r>
          </a:p>
          <a:p>
            <a:pPr marL="0" indent="0" fontAlgn="base">
              <a:buNone/>
            </a:pPr>
            <a:endParaRPr lang="en-US" sz="2400" dirty="0">
              <a:latin typeface="Times New Roman" panose="02020603050405020304" pitchFamily="18" charset="0"/>
              <a:cs typeface="Times New Roman" panose="02020603050405020304" pitchFamily="18" charset="0"/>
            </a:endParaRPr>
          </a:p>
          <a:p>
            <a:pPr marL="0" indent="0" fontAlgn="base">
              <a:buNone/>
            </a:pPr>
            <a:r>
              <a:rPr lang="en-US" sz="2400" dirty="0">
                <a:effectLst/>
                <a:latin typeface="Times New Roman" panose="02020603050405020304" pitchFamily="18" charset="0"/>
                <a:cs typeface="Times New Roman" panose="02020603050405020304" pitchFamily="18" charset="0"/>
              </a:rPr>
              <a:t>A lawyer shall not act as advocate at a trial in which the lawyer is likely to be a necessary witness except where:</a:t>
            </a:r>
          </a:p>
          <a:p>
            <a:pPr marL="0" indent="0" fontAlgn="base">
              <a:buNone/>
            </a:pPr>
            <a:r>
              <a:rPr lang="en-US" sz="2400" dirty="0">
                <a:effectLst/>
                <a:latin typeface="Times New Roman" panose="02020603050405020304" pitchFamily="18" charset="0"/>
                <a:cs typeface="Times New Roman" panose="02020603050405020304" pitchFamily="18" charset="0"/>
              </a:rPr>
              <a:t>   (1) the testimony relates to an uncontested issue;</a:t>
            </a:r>
          </a:p>
          <a:p>
            <a:pPr marL="0" indent="0" fontAlgn="base">
              <a:buNone/>
            </a:pPr>
            <a:r>
              <a:rPr lang="en-US" sz="2400" dirty="0">
                <a:effectLst/>
                <a:latin typeface="Times New Roman" panose="02020603050405020304" pitchFamily="18" charset="0"/>
                <a:cs typeface="Times New Roman" panose="02020603050405020304" pitchFamily="18" charset="0"/>
              </a:rPr>
              <a:t>   (2) the testimony relates to the nature and value of legal services rendered in the case; or</a:t>
            </a:r>
          </a:p>
          <a:p>
            <a:pPr marL="0" indent="0" fontAlgn="base">
              <a:buNone/>
            </a:pPr>
            <a:r>
              <a:rPr lang="en-US" sz="2400">
                <a:effectLst/>
                <a:highlight>
                  <a:srgbClr val="FFFF00"/>
                </a:highlight>
                <a:latin typeface="Times New Roman" panose="02020603050405020304" pitchFamily="18" charset="0"/>
                <a:cs typeface="Times New Roman" panose="02020603050405020304" pitchFamily="18" charset="0"/>
              </a:rPr>
              <a:t>   (</a:t>
            </a:r>
            <a:r>
              <a:rPr lang="en-US" sz="2400" dirty="0">
                <a:effectLst/>
                <a:highlight>
                  <a:srgbClr val="FFFF00"/>
                </a:highlight>
                <a:latin typeface="Times New Roman" panose="02020603050405020304" pitchFamily="18" charset="0"/>
                <a:cs typeface="Times New Roman" panose="02020603050405020304" pitchFamily="18" charset="0"/>
              </a:rPr>
              <a:t>3) disqualification of the lawyer would work substantial hardship on the client.”</a:t>
            </a:r>
          </a:p>
          <a:p>
            <a:pPr marL="0" indent="0">
              <a:buNone/>
            </a:pPr>
            <a:br>
              <a:rPr lang="en-US" dirty="0"/>
            </a:br>
            <a:endParaRPr lang="en-US" dirty="0"/>
          </a:p>
        </p:txBody>
      </p:sp>
      <p:sp>
        <p:nvSpPr>
          <p:cNvPr id="6" name="Text Placeholder 5">
            <a:extLst>
              <a:ext uri="{FF2B5EF4-FFF2-40B4-BE49-F238E27FC236}">
                <a16:creationId xmlns:a16="http://schemas.microsoft.com/office/drawing/2014/main" id="{2D717B6B-CAF0-9965-71F4-B1741B750BE9}"/>
              </a:ext>
            </a:extLst>
          </p:cNvPr>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13743464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E2E451E-E0DB-8A0A-A8BD-F9A0B6A05449}"/>
              </a:ext>
            </a:extLst>
          </p:cNvPr>
          <p:cNvSpPr>
            <a:spLocks noGrp="1"/>
          </p:cNvSpPr>
          <p:nvPr>
            <p:ph type="title"/>
          </p:nvPr>
        </p:nvSpPr>
        <p:spPr>
          <a:solidFill>
            <a:schemeClr val="accent1">
              <a:lumMod val="75000"/>
            </a:schemeClr>
          </a:solidFill>
        </p:spPr>
        <p:txBody>
          <a:bodyPr/>
          <a:lstStyle/>
          <a:p>
            <a:r>
              <a:rPr lang="en-US" dirty="0">
                <a:solidFill>
                  <a:schemeClr val="bg1"/>
                </a:solidFill>
              </a:rPr>
              <a:t>Ethical duties in the dual role</a:t>
            </a:r>
          </a:p>
        </p:txBody>
      </p:sp>
      <p:sp>
        <p:nvSpPr>
          <p:cNvPr id="7" name="Content Placeholder 6">
            <a:extLst>
              <a:ext uri="{FF2B5EF4-FFF2-40B4-BE49-F238E27FC236}">
                <a16:creationId xmlns:a16="http://schemas.microsoft.com/office/drawing/2014/main" id="{348ECB41-D1C7-0F93-F3AA-AEF98D34EBB0}"/>
              </a:ext>
            </a:extLst>
          </p:cNvPr>
          <p:cNvSpPr>
            <a:spLocks noGrp="1"/>
          </p:cNvSpPr>
          <p:nvPr>
            <p:ph idx="1"/>
          </p:nvPr>
        </p:nvSpPr>
        <p:spPr/>
        <p:txBody>
          <a:bodyPr/>
          <a:lstStyle/>
          <a:p>
            <a:pPr marL="0" indent="0">
              <a:buNone/>
            </a:pPr>
            <a:r>
              <a:rPr lang="en-US" sz="2400" b="0" i="0" u="none" strike="noStrike" dirty="0">
                <a:solidFill>
                  <a:srgbClr val="1F1F1F"/>
                </a:solidFill>
                <a:effectLst/>
                <a:latin typeface="Times New Roman" panose="02020603050405020304" pitchFamily="18" charset="0"/>
                <a:cs typeface="Times New Roman" panose="02020603050405020304" pitchFamily="18" charset="0"/>
              </a:rPr>
              <a:t>“We believe that the costs attending the appointment of both an attorney and a guardian ad litem would often be prohibitive . . . . Thus, we too acknowledge the “hybrid” nature of the role of attorney/guardian ad litem which </a:t>
            </a:r>
            <a:r>
              <a:rPr lang="en-US" sz="2400" b="0" i="0" u="none" strike="noStrike" dirty="0">
                <a:solidFill>
                  <a:srgbClr val="1F1F1F"/>
                </a:solidFill>
                <a:effectLst/>
                <a:highlight>
                  <a:srgbClr val="FFFF00"/>
                </a:highlight>
                <a:latin typeface="Times New Roman" panose="02020603050405020304" pitchFamily="18" charset="0"/>
                <a:cs typeface="Times New Roman" panose="02020603050405020304" pitchFamily="18" charset="0"/>
              </a:rPr>
              <a:t>necessitates a modified application of the Rules of Professional Conduct.”</a:t>
            </a:r>
          </a:p>
          <a:p>
            <a:pPr marL="0" indent="0">
              <a:buNone/>
            </a:pPr>
            <a:r>
              <a:rPr lang="en-US" sz="2400" i="1" dirty="0">
                <a:solidFill>
                  <a:srgbClr val="1F1F1F"/>
                </a:solidFill>
                <a:latin typeface="Times New Roman" panose="02020603050405020304" pitchFamily="18" charset="0"/>
                <a:cs typeface="Times New Roman" panose="02020603050405020304" pitchFamily="18" charset="0"/>
              </a:rPr>
              <a:t>Clark v. Alexander, </a:t>
            </a:r>
            <a:r>
              <a:rPr lang="en-US" sz="2400" dirty="0">
                <a:solidFill>
                  <a:srgbClr val="1F1F1F"/>
                </a:solidFill>
                <a:latin typeface="Times New Roman" panose="02020603050405020304" pitchFamily="18" charset="0"/>
                <a:cs typeface="Times New Roman" panose="02020603050405020304" pitchFamily="18" charset="0"/>
              </a:rPr>
              <a:t>953 P. 2d 145, 153-54 (Wyo. 1998).</a:t>
            </a:r>
            <a:endParaRPr lang="en-US" sz="2400" dirty="0">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42947669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A43DC-9AB8-8ECC-B8F7-CAE93D6817B9}"/>
              </a:ext>
            </a:extLst>
          </p:cNvPr>
          <p:cNvSpPr>
            <a:spLocks noGrp="1"/>
          </p:cNvSpPr>
          <p:nvPr>
            <p:ph type="title"/>
          </p:nvPr>
        </p:nvSpPr>
        <p:spPr>
          <a:solidFill>
            <a:schemeClr val="tx2">
              <a:lumMod val="60000"/>
              <a:lumOff val="40000"/>
            </a:schemeClr>
          </a:solidFill>
        </p:spPr>
        <p:txBody>
          <a:bodyPr/>
          <a:lstStyle/>
          <a:p>
            <a:r>
              <a:rPr lang="en-US" dirty="0">
                <a:solidFill>
                  <a:schemeClr val="bg1"/>
                </a:solidFill>
              </a:rPr>
              <a:t>Conflicts: former client</a:t>
            </a:r>
          </a:p>
        </p:txBody>
      </p:sp>
      <p:sp>
        <p:nvSpPr>
          <p:cNvPr id="5" name="Content Placeholder 4">
            <a:extLst>
              <a:ext uri="{FF2B5EF4-FFF2-40B4-BE49-F238E27FC236}">
                <a16:creationId xmlns:a16="http://schemas.microsoft.com/office/drawing/2014/main" id="{DD9F7FF9-E271-7E5C-5A53-B7B926468826}"/>
              </a:ext>
            </a:extLst>
          </p:cNvPr>
          <p:cNvSpPr>
            <a:spLocks noGrp="1"/>
          </p:cNvSpPr>
          <p:nvPr>
            <p:ph idx="1"/>
          </p:nvPr>
        </p:nvSpPr>
        <p:spPr/>
        <p:txBody>
          <a:bodyPr>
            <a:normAutofit lnSpcReduction="10000"/>
          </a:bodyPr>
          <a:lstStyle/>
          <a:p>
            <a:r>
              <a:rPr lang="en-US" sz="2400" dirty="0">
                <a:latin typeface="Times New Roman" panose="02020603050405020304" pitchFamily="18" charset="0"/>
                <a:cs typeface="Times New Roman" panose="02020603050405020304" pitchFamily="18" charset="0"/>
              </a:rPr>
              <a:t>Rule 1.9 of the Mississippi Rules of Professional Responsibility provides:</a:t>
            </a:r>
          </a:p>
          <a:p>
            <a:pPr algn="l" fontAlgn="base"/>
            <a:r>
              <a:rPr lang="en-US" sz="2400" dirty="0">
                <a:latin typeface="Times New Roman" panose="02020603050405020304" pitchFamily="18" charset="0"/>
                <a:cs typeface="Times New Roman" panose="02020603050405020304" pitchFamily="18" charset="0"/>
              </a:rPr>
              <a:t>“</a:t>
            </a:r>
            <a:r>
              <a:rPr lang="en-US" sz="2400" b="0" i="0" u="none" strike="noStrike" dirty="0">
                <a:solidFill>
                  <a:srgbClr val="1F1F1F"/>
                </a:solidFill>
                <a:effectLst/>
                <a:latin typeface="Times New Roman" panose="02020603050405020304" pitchFamily="18" charset="0"/>
                <a:cs typeface="Times New Roman" panose="02020603050405020304" pitchFamily="18" charset="0"/>
              </a:rPr>
              <a:t>A lawyer who has formerly represented a client in a matter shall not thereafter: . . . </a:t>
            </a:r>
          </a:p>
          <a:p>
            <a:pPr algn="l" fontAlgn="base"/>
            <a:r>
              <a:rPr lang="en-US" sz="2400" i="0" u="none" strike="noStrike" dirty="0">
                <a:solidFill>
                  <a:srgbClr val="1F1F1F"/>
                </a:solidFill>
                <a:effectLst/>
                <a:latin typeface="Times New Roman" panose="02020603050405020304" pitchFamily="18" charset="0"/>
                <a:cs typeface="Times New Roman" panose="02020603050405020304" pitchFamily="18" charset="0"/>
              </a:rPr>
              <a:t>(b) </a:t>
            </a:r>
            <a:r>
              <a:rPr lang="en-US" sz="2400" b="0" i="0" u="none" strike="noStrike" dirty="0">
                <a:solidFill>
                  <a:srgbClr val="1F1F1F"/>
                </a:solidFill>
                <a:effectLst/>
                <a:latin typeface="Times New Roman" panose="02020603050405020304" pitchFamily="18" charset="0"/>
                <a:cs typeface="Times New Roman" panose="02020603050405020304" pitchFamily="18" charset="0"/>
              </a:rPr>
              <a:t>use information relating to the representation to the disadvantage of the former client except as </a:t>
            </a:r>
            <a:r>
              <a:rPr lang="en-US" sz="2400" b="0" i="0" u="none" strike="noStrike" dirty="0">
                <a:solidFill>
                  <a:srgbClr val="006FC4"/>
                </a:solidFill>
                <a:effectLst/>
                <a:latin typeface="Times New Roman" panose="02020603050405020304" pitchFamily="18" charset="0"/>
                <a:cs typeface="Times New Roman" panose="02020603050405020304" pitchFamily="18" charset="0"/>
                <a:hlinkClick r:id="rId2"/>
              </a:rPr>
              <a:t>Rule 1.6</a:t>
            </a:r>
            <a:r>
              <a:rPr lang="en-US" sz="2400" b="0" i="0" u="none" strike="noStrike" dirty="0">
                <a:solidFill>
                  <a:srgbClr val="006FC4"/>
                </a:solidFill>
                <a:effectLst/>
                <a:latin typeface="Times New Roman" panose="02020603050405020304" pitchFamily="18" charset="0"/>
                <a:cs typeface="Times New Roman" panose="02020603050405020304" pitchFamily="18" charset="0"/>
              </a:rPr>
              <a:t> </a:t>
            </a:r>
            <a:r>
              <a:rPr lang="en-US" sz="2400" b="0" i="0" u="none" strike="noStrike" dirty="0">
                <a:solidFill>
                  <a:srgbClr val="1F1F1F"/>
                </a:solidFill>
                <a:effectLst/>
                <a:latin typeface="Times New Roman" panose="02020603050405020304" pitchFamily="18" charset="0"/>
                <a:cs typeface="Times New Roman" panose="02020603050405020304" pitchFamily="18" charset="0"/>
              </a:rPr>
              <a:t>would permit with respect to a client or when the information has become generally known.”</a:t>
            </a:r>
          </a:p>
          <a:p>
            <a:endParaRPr lang="en-US" dirty="0"/>
          </a:p>
        </p:txBody>
      </p:sp>
    </p:spTree>
    <p:extLst>
      <p:ext uri="{BB962C8B-B14F-4D97-AF65-F5344CB8AC3E}">
        <p14:creationId xmlns:p14="http://schemas.microsoft.com/office/powerpoint/2010/main" val="16558645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F239A-BD95-EDE3-6E11-596D66DFC3FD}"/>
              </a:ext>
            </a:extLst>
          </p:cNvPr>
          <p:cNvSpPr>
            <a:spLocks noGrp="1"/>
          </p:cNvSpPr>
          <p:nvPr>
            <p:ph type="title"/>
          </p:nvPr>
        </p:nvSpPr>
        <p:spPr>
          <a:solidFill>
            <a:schemeClr val="accent1">
              <a:lumMod val="75000"/>
            </a:schemeClr>
          </a:solidFill>
        </p:spPr>
        <p:txBody>
          <a:bodyPr/>
          <a:lstStyle/>
          <a:p>
            <a:r>
              <a:rPr lang="en-US" dirty="0">
                <a:solidFill>
                  <a:schemeClr val="bg1"/>
                </a:solidFill>
              </a:rPr>
              <a:t>Roles divided</a:t>
            </a:r>
          </a:p>
        </p:txBody>
      </p:sp>
      <p:sp>
        <p:nvSpPr>
          <p:cNvPr id="4" name="Content Placeholder 3">
            <a:extLst>
              <a:ext uri="{FF2B5EF4-FFF2-40B4-BE49-F238E27FC236}">
                <a16:creationId xmlns:a16="http://schemas.microsoft.com/office/drawing/2014/main" id="{8BBF69CD-87C8-472D-E953-7EE5C58DEF06}"/>
              </a:ext>
            </a:extLst>
          </p:cNvPr>
          <p:cNvSpPr>
            <a:spLocks noGrp="1"/>
          </p:cNvSpPr>
          <p:nvPr>
            <p:ph idx="1"/>
          </p:nvPr>
        </p:nvSpPr>
        <p:spPr/>
        <p:txBody>
          <a:bodyPr>
            <a:normAutofit fontScale="92500" lnSpcReduction="20000"/>
          </a:bodyPr>
          <a:lstStyle/>
          <a:p>
            <a:pPr marL="0" marR="0" indent="0">
              <a:spcBef>
                <a:spcPts val="0"/>
              </a:spcBef>
              <a:spcAft>
                <a:spcPts val="0"/>
              </a:spcAft>
              <a:buNone/>
            </a:pPr>
            <a:r>
              <a:rPr lang="en-US" sz="2400" dirty="0">
                <a:solidFill>
                  <a:srgbClr val="1F1F1F"/>
                </a:solidFill>
                <a:latin typeface="Times New Roman" panose="02020603050405020304" pitchFamily="18" charset="0"/>
                <a:cs typeface="Times New Roman" panose="02020603050405020304" pitchFamily="18" charset="0"/>
              </a:rPr>
              <a:t>New Jersey statutes provide for appointment of both an attorney and a guardian ad litem in custody matters. The comments state: “</a:t>
            </a:r>
            <a:r>
              <a:rPr lang="en-US" sz="2400" dirty="0">
                <a:effectLst/>
                <a:latin typeface="Times New Roman" panose="02020603050405020304" pitchFamily="18" charset="0"/>
                <a:ea typeface="Aptos" panose="020B0004020202020204" pitchFamily="34" charset="0"/>
                <a:cs typeface="Times New Roman" panose="02020603050405020304" pitchFamily="18" charset="0"/>
              </a:rPr>
              <a:t>A court-appointed counsel's services are to the child. </a:t>
            </a:r>
            <a:r>
              <a:rPr lang="en-US" sz="2400" dirty="0">
                <a:effectLst/>
                <a:highlight>
                  <a:srgbClr val="FFFF00"/>
                </a:highlight>
                <a:latin typeface="Times New Roman" panose="02020603050405020304" pitchFamily="18" charset="0"/>
                <a:ea typeface="Aptos" panose="020B0004020202020204" pitchFamily="34" charset="0"/>
                <a:cs typeface="Times New Roman" panose="02020603050405020304" pitchFamily="18" charset="0"/>
              </a:rPr>
              <a:t>Counsel acts as an independent legal advocate</a:t>
            </a:r>
            <a:r>
              <a:rPr lang="en-US" sz="2400" dirty="0">
                <a:effectLst/>
                <a:latin typeface="Times New Roman" panose="02020603050405020304" pitchFamily="18" charset="0"/>
                <a:ea typeface="Aptos" panose="020B0004020202020204" pitchFamily="34" charset="0"/>
                <a:cs typeface="Times New Roman" panose="02020603050405020304" pitchFamily="18" charset="0"/>
              </a:rPr>
              <a:t> for the best interests of the child and takes an active part in the hearing . . . . </a:t>
            </a:r>
            <a:r>
              <a:rPr lang="en-US" sz="2400" dirty="0">
                <a:effectLst/>
                <a:highlight>
                  <a:srgbClr val="FFFF00"/>
                </a:highlight>
                <a:latin typeface="Times New Roman" panose="02020603050405020304" pitchFamily="18" charset="0"/>
                <a:ea typeface="Aptos" panose="020B0004020202020204" pitchFamily="34" charset="0"/>
                <a:cs typeface="Times New Roman" panose="02020603050405020304" pitchFamily="18" charset="0"/>
              </a:rPr>
              <a:t>A court-appointed guardian ad </a:t>
            </a:r>
            <a:r>
              <a:rPr lang="en-US" sz="2400" dirty="0" err="1">
                <a:effectLst/>
                <a:highlight>
                  <a:srgbClr val="FFFF00"/>
                </a:highlight>
                <a:latin typeface="Times New Roman" panose="02020603050405020304" pitchFamily="18" charset="0"/>
                <a:ea typeface="Aptos" panose="020B0004020202020204" pitchFamily="34" charset="0"/>
                <a:cs typeface="Times New Roman" panose="02020603050405020304" pitchFamily="18" charset="0"/>
              </a:rPr>
              <a:t>litem's</a:t>
            </a:r>
            <a:r>
              <a:rPr lang="en-US" sz="2400" dirty="0">
                <a:effectLst/>
                <a:highlight>
                  <a:srgbClr val="FFFF00"/>
                </a:highlight>
                <a:latin typeface="Times New Roman" panose="02020603050405020304" pitchFamily="18" charset="0"/>
                <a:ea typeface="Aptos" panose="020B0004020202020204" pitchFamily="34" charset="0"/>
                <a:cs typeface="Times New Roman" panose="02020603050405020304" pitchFamily="18" charset="0"/>
              </a:rPr>
              <a:t> services are to the court </a:t>
            </a:r>
            <a:r>
              <a:rPr lang="en-US" sz="2400" dirty="0">
                <a:effectLst/>
                <a:latin typeface="Times New Roman" panose="02020603050405020304" pitchFamily="18" charset="0"/>
                <a:ea typeface="Aptos" panose="020B0004020202020204" pitchFamily="34" charset="0"/>
                <a:cs typeface="Times New Roman" panose="02020603050405020304" pitchFamily="18" charset="0"/>
              </a:rPr>
              <a:t>on behalf of the child. The GAL acts as an independent fact finder, investigator and evaluator as to what furthers the best interests of the child. </a:t>
            </a:r>
            <a:r>
              <a:rPr lang="en-US" sz="2400" dirty="0">
                <a:solidFill>
                  <a:srgbClr val="1F1F1F"/>
                </a:solidFill>
                <a:effectLst/>
                <a:latin typeface="Times New Roman" panose="02020603050405020304" pitchFamily="18" charset="0"/>
                <a:cs typeface="Times New Roman" panose="02020603050405020304" pitchFamily="18" charset="0"/>
              </a:rPr>
              <a:t>N.J. </a:t>
            </a:r>
            <a:r>
              <a:rPr lang="en-US" sz="2400" dirty="0">
                <a:solidFill>
                  <a:srgbClr val="1F1F1F"/>
                </a:solidFill>
                <a:latin typeface="Times New Roman" panose="02020603050405020304" pitchFamily="18" charset="0"/>
                <a:cs typeface="Times New Roman" panose="02020603050405020304" pitchFamily="18" charset="0"/>
              </a:rPr>
              <a:t>Rules of Chancery 5:8B, Comment. See also Nev. Rev. Stat. 432B:500; S.C. Code Ann. 63-7-1620 (GAL may not be the attorney appointed for the child).</a:t>
            </a:r>
            <a:endParaRPr lang="en-US" sz="2400" dirty="0">
              <a:solidFill>
                <a:srgbClr val="1F1F1F"/>
              </a:solidFill>
              <a:effectLst/>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40320032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6B75636-F73E-F2D2-5E7A-A9233F5FBF60}"/>
              </a:ext>
            </a:extLst>
          </p:cNvPr>
          <p:cNvSpPr>
            <a:spLocks noGrp="1"/>
          </p:cNvSpPr>
          <p:nvPr>
            <p:ph type="title"/>
          </p:nvPr>
        </p:nvSpPr>
        <p:spPr>
          <a:solidFill>
            <a:schemeClr val="accent1">
              <a:lumMod val="75000"/>
            </a:schemeClr>
          </a:solidFill>
        </p:spPr>
        <p:txBody>
          <a:bodyPr/>
          <a:lstStyle/>
          <a:p>
            <a:r>
              <a:rPr lang="en-US" dirty="0">
                <a:solidFill>
                  <a:schemeClr val="bg1"/>
                </a:solidFill>
              </a:rPr>
              <a:t>Duty of confidentiality</a:t>
            </a:r>
          </a:p>
        </p:txBody>
      </p:sp>
      <p:sp>
        <p:nvSpPr>
          <p:cNvPr id="6" name="Content Placeholder 5">
            <a:extLst>
              <a:ext uri="{FF2B5EF4-FFF2-40B4-BE49-F238E27FC236}">
                <a16:creationId xmlns:a16="http://schemas.microsoft.com/office/drawing/2014/main" id="{118CD2F1-B03E-40D1-9614-EE1F7FE5B20D}"/>
              </a:ext>
            </a:extLst>
          </p:cNvPr>
          <p:cNvSpPr>
            <a:spLocks noGrp="1"/>
          </p:cNvSpPr>
          <p:nvPr>
            <p:ph idx="1"/>
          </p:nvPr>
        </p:nvSpPr>
        <p:spPr/>
        <p:txBody>
          <a:bodyPr>
            <a:normAutofit/>
          </a:bodyPr>
          <a:lstStyle/>
          <a:p>
            <a:pPr marL="0" indent="0">
              <a:buNone/>
            </a:pPr>
            <a:r>
              <a:rPr lang="en-US" sz="2400" cap="small" dirty="0">
                <a:latin typeface="Times New Roman" panose="02020603050405020304" pitchFamily="18" charset="0"/>
                <a:cs typeface="Times New Roman" panose="02020603050405020304" pitchFamily="18" charset="0"/>
              </a:rPr>
              <a:t>Miss. Code Ann. </a:t>
            </a:r>
            <a:r>
              <a:rPr lang="en-US" sz="2400" dirty="0">
                <a:latin typeface="Times New Roman" panose="02020603050405020304" pitchFamily="18" charset="0"/>
                <a:cs typeface="Times New Roman" panose="02020603050405020304" pitchFamily="18" charset="0"/>
              </a:rPr>
              <a:t>43-21-201(4) (attorney to represent child in abuse and neglect proceedings) provides:</a:t>
            </a: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r>
              <a:rPr lang="en-US" sz="2400" b="0" i="0" u="none" strike="noStrike" dirty="0">
                <a:solidFill>
                  <a:srgbClr val="1F1F1F"/>
                </a:solidFill>
                <a:effectLst/>
                <a:latin typeface="Times New Roman" panose="02020603050405020304" pitchFamily="18" charset="0"/>
                <a:cs typeface="Times New Roman" panose="02020603050405020304" pitchFamily="18" charset="0"/>
              </a:rPr>
              <a:t>“Attorneys for all parties, including the child's attorney, shall owe the duties of </a:t>
            </a:r>
            <a:r>
              <a:rPr lang="en-US" sz="2400" b="0" i="0" u="none" strike="noStrike" dirty="0">
                <a:solidFill>
                  <a:srgbClr val="1F1F1F"/>
                </a:solidFill>
                <a:effectLst/>
                <a:highlight>
                  <a:srgbClr val="FFFF00"/>
                </a:highlight>
                <a:latin typeface="Times New Roman" panose="02020603050405020304" pitchFamily="18" charset="0"/>
                <a:cs typeface="Times New Roman" panose="02020603050405020304" pitchFamily="18" charset="0"/>
              </a:rPr>
              <a:t>undivided loyalty, confidentiality </a:t>
            </a:r>
            <a:r>
              <a:rPr lang="en-US" sz="2400" b="0" i="0" u="none" strike="noStrike" dirty="0">
                <a:solidFill>
                  <a:srgbClr val="1F1F1F"/>
                </a:solidFill>
                <a:effectLst/>
                <a:latin typeface="Times New Roman" panose="02020603050405020304" pitchFamily="18" charset="0"/>
                <a:cs typeface="Times New Roman" panose="02020603050405020304" pitchFamily="18" charset="0"/>
              </a:rPr>
              <a:t>and competent representation to the party client pursuant to the Mississippi Rules of Professional Conduct.”</a:t>
            </a:r>
            <a:endParaRPr lang="en-US" sz="2400" dirty="0">
              <a:latin typeface="Times New Roman" panose="02020603050405020304" pitchFamily="18" charset="0"/>
              <a:cs typeface="Times New Roman" panose="02020603050405020304" pitchFamily="18" charset="0"/>
            </a:endParaRPr>
          </a:p>
        </p:txBody>
      </p:sp>
      <p:sp>
        <p:nvSpPr>
          <p:cNvPr id="7" name="Text Placeholder 6">
            <a:extLst>
              <a:ext uri="{FF2B5EF4-FFF2-40B4-BE49-F238E27FC236}">
                <a16:creationId xmlns:a16="http://schemas.microsoft.com/office/drawing/2014/main" id="{1E7C9934-C0C2-6232-9BE6-DD2E2101A7BC}"/>
              </a:ext>
            </a:extLst>
          </p:cNvPr>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21076334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400D1-A0FD-D7D3-0BA9-6CCB4BA2A435}"/>
              </a:ext>
            </a:extLst>
          </p:cNvPr>
          <p:cNvSpPr>
            <a:spLocks noGrp="1"/>
          </p:cNvSpPr>
          <p:nvPr>
            <p:ph type="title"/>
          </p:nvPr>
        </p:nvSpPr>
        <p:spPr>
          <a:solidFill>
            <a:schemeClr val="tx2">
              <a:lumMod val="60000"/>
              <a:lumOff val="40000"/>
            </a:schemeClr>
          </a:solidFill>
        </p:spPr>
        <p:txBody>
          <a:bodyPr/>
          <a:lstStyle/>
          <a:p>
            <a:r>
              <a:rPr lang="en-US" dirty="0">
                <a:solidFill>
                  <a:schemeClr val="bg1"/>
                </a:solidFill>
              </a:rPr>
              <a:t>A child’s attorney</a:t>
            </a:r>
          </a:p>
        </p:txBody>
      </p:sp>
      <p:sp>
        <p:nvSpPr>
          <p:cNvPr id="3" name="Content Placeholder 2">
            <a:extLst>
              <a:ext uri="{FF2B5EF4-FFF2-40B4-BE49-F238E27FC236}">
                <a16:creationId xmlns:a16="http://schemas.microsoft.com/office/drawing/2014/main" id="{85B6317E-F92A-B298-41BE-38AD1BE8D0FB}"/>
              </a:ext>
            </a:extLst>
          </p:cNvPr>
          <p:cNvSpPr>
            <a:spLocks noGrp="1"/>
          </p:cNvSpPr>
          <p:nvPr>
            <p:ph idx="1"/>
          </p:nvPr>
        </p:nvSpPr>
        <p:spPr/>
        <p:txBody>
          <a:bodyPr>
            <a:normAutofit/>
          </a:bodyPr>
          <a:lstStyle/>
          <a:p>
            <a:pPr marL="0" indent="0">
              <a:buNone/>
            </a:pPr>
            <a:r>
              <a:rPr lang="en-US" sz="2400" dirty="0">
                <a:latin typeface="Times New Roman" panose="02020603050405020304" pitchFamily="18" charset="0"/>
                <a:cs typeface="Times New Roman" panose="02020603050405020304" pitchFamily="18" charset="0"/>
              </a:rPr>
              <a:t>An attorney for a child serves in the traditional role of an attorney and “</a:t>
            </a:r>
            <a:r>
              <a:rPr lang="en-US" sz="2400" dirty="0">
                <a:effectLst/>
                <a:latin typeface="Times New Roman" panose="02020603050405020304" pitchFamily="18" charset="0"/>
                <a:ea typeface="Aptos" panose="020B0004020202020204" pitchFamily="34" charset="0"/>
                <a:cs typeface="Times New Roman" panose="02020603050405020304" pitchFamily="18" charset="0"/>
              </a:rPr>
              <a:t>owes the child all of the loyalty, duties, and confidentiality mandated by the attorney-client relationship.”  </a:t>
            </a:r>
            <a:r>
              <a:rPr lang="en-US" sz="2400" i="1" dirty="0">
                <a:effectLst/>
                <a:latin typeface="Times New Roman" panose="02020603050405020304" pitchFamily="18" charset="0"/>
                <a:ea typeface="Aptos" panose="020B0004020202020204" pitchFamily="34" charset="0"/>
                <a:cs typeface="Times New Roman" panose="02020603050405020304" pitchFamily="18" charset="0"/>
              </a:rPr>
              <a:t>S.G. v. D.C.,</a:t>
            </a:r>
            <a:r>
              <a:rPr lang="en-US" sz="2400" dirty="0">
                <a:effectLst/>
                <a:latin typeface="Times New Roman" panose="02020603050405020304" pitchFamily="18" charset="0"/>
                <a:ea typeface="Aptos" panose="020B0004020202020204" pitchFamily="34" charset="0"/>
                <a:cs typeface="Times New Roman" panose="02020603050405020304" pitchFamily="18" charset="0"/>
              </a:rPr>
              <a:t> 13 So. 3d 269, 282 (Miss. 2009).</a:t>
            </a:r>
            <a:r>
              <a:rPr lang="en-US" sz="2400" dirty="0">
                <a:effectLst/>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19517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B8959FE-B795-CC01-EEC4-C8E18B1A68C3}"/>
              </a:ext>
            </a:extLst>
          </p:cNvPr>
          <p:cNvSpPr>
            <a:spLocks noGrp="1"/>
          </p:cNvSpPr>
          <p:nvPr>
            <p:ph type="title"/>
          </p:nvPr>
        </p:nvSpPr>
        <p:spPr>
          <a:solidFill>
            <a:schemeClr val="accent1">
              <a:lumMod val="75000"/>
            </a:schemeClr>
          </a:solidFill>
        </p:spPr>
        <p:txBody>
          <a:bodyPr/>
          <a:lstStyle/>
          <a:p>
            <a:r>
              <a:rPr lang="en-US" dirty="0">
                <a:solidFill>
                  <a:schemeClr val="bg1"/>
                </a:solidFill>
              </a:rPr>
              <a:t>Attorneys in abuse and neglect proceedings</a:t>
            </a:r>
          </a:p>
        </p:txBody>
      </p:sp>
      <p:sp>
        <p:nvSpPr>
          <p:cNvPr id="6" name="Content Placeholder 5">
            <a:extLst>
              <a:ext uri="{FF2B5EF4-FFF2-40B4-BE49-F238E27FC236}">
                <a16:creationId xmlns:a16="http://schemas.microsoft.com/office/drawing/2014/main" id="{D0B83153-1386-1DBE-29C8-A2E6108F4552}"/>
              </a:ext>
            </a:extLst>
          </p:cNvPr>
          <p:cNvSpPr>
            <a:spLocks noGrp="1"/>
          </p:cNvSpPr>
          <p:nvPr>
            <p:ph sz="half" idx="1"/>
          </p:nvPr>
        </p:nvSpPr>
        <p:spPr/>
        <p:txBody>
          <a:bodyPr>
            <a:noAutofit/>
          </a:bodyPr>
          <a:lstStyle/>
          <a:p>
            <a:pPr marL="0" indent="0">
              <a:buNone/>
            </a:pPr>
            <a:r>
              <a:rPr lang="en-US" sz="2200" b="1" dirty="0">
                <a:latin typeface="Times New Roman" panose="02020603050405020304" pitchFamily="18" charset="0"/>
                <a:cs typeface="Times New Roman" panose="02020603050405020304" pitchFamily="18" charset="0"/>
              </a:rPr>
              <a:t>Youth courts:</a:t>
            </a:r>
          </a:p>
          <a:p>
            <a:pPr marL="0" indent="0">
              <a:buNone/>
            </a:pPr>
            <a:r>
              <a:rPr lang="en-US" sz="2200" cap="small" dirty="0">
                <a:latin typeface="Times New Roman" panose="02020603050405020304" pitchFamily="18" charset="0"/>
                <a:cs typeface="Times New Roman" panose="02020603050405020304" pitchFamily="18" charset="0"/>
              </a:rPr>
              <a:t>Miss. Code Ann</a:t>
            </a:r>
            <a:r>
              <a:rPr lang="en-US" sz="2200" dirty="0">
                <a:latin typeface="Times New Roman" panose="02020603050405020304" pitchFamily="18" charset="0"/>
                <a:cs typeface="Times New Roman" panose="02020603050405020304" pitchFamily="18" charset="0"/>
              </a:rPr>
              <a:t>. 43-21-201. Youth courts must appoint an attorney for the child at all stages of the case.</a:t>
            </a:r>
          </a:p>
          <a:p>
            <a:pPr marL="0" indent="0">
              <a:buNone/>
            </a:pPr>
            <a:r>
              <a:rPr lang="en-US" sz="2200" i="1" dirty="0">
                <a:latin typeface="Times New Roman" panose="02020603050405020304" pitchFamily="18" charset="0"/>
                <a:cs typeface="Times New Roman" panose="02020603050405020304" pitchFamily="18" charset="0"/>
              </a:rPr>
              <a:t>Note: Rule 13, which also governs youth courts, is currently inconsistent (does not require an attorney unless there is a conflict).</a:t>
            </a:r>
          </a:p>
        </p:txBody>
      </p:sp>
      <p:sp>
        <p:nvSpPr>
          <p:cNvPr id="7" name="Content Placeholder 6">
            <a:extLst>
              <a:ext uri="{FF2B5EF4-FFF2-40B4-BE49-F238E27FC236}">
                <a16:creationId xmlns:a16="http://schemas.microsoft.com/office/drawing/2014/main" id="{92DB20AA-5CB6-A06C-9825-D4F1306ED6B9}"/>
              </a:ext>
            </a:extLst>
          </p:cNvPr>
          <p:cNvSpPr>
            <a:spLocks noGrp="1"/>
          </p:cNvSpPr>
          <p:nvPr>
            <p:ph sz="half" idx="2"/>
          </p:nvPr>
        </p:nvSpPr>
        <p:spPr/>
        <p:txBody>
          <a:bodyPr>
            <a:normAutofit lnSpcReduction="10000"/>
          </a:bodyPr>
          <a:lstStyle/>
          <a:p>
            <a:pPr marL="0" indent="0">
              <a:buNone/>
            </a:pPr>
            <a:r>
              <a:rPr lang="en-US" sz="2200" b="1" dirty="0">
                <a:latin typeface="Times New Roman" panose="02020603050405020304" pitchFamily="18" charset="0"/>
                <a:cs typeface="Times New Roman" panose="02020603050405020304" pitchFamily="18" charset="0"/>
              </a:rPr>
              <a:t>Chancery courts:</a:t>
            </a:r>
          </a:p>
          <a:p>
            <a:pPr marL="0" indent="0">
              <a:buNone/>
            </a:pPr>
            <a:r>
              <a:rPr lang="en-US" sz="2200" dirty="0">
                <a:latin typeface="Times New Roman" panose="02020603050405020304" pitchFamily="18" charset="0"/>
                <a:cs typeface="Times New Roman" panose="02020603050405020304" pitchFamily="18" charset="0"/>
              </a:rPr>
              <a:t>Are governed by the youth court rules (including Rule 13) but not explicitly by the youth court statutes.</a:t>
            </a:r>
          </a:p>
          <a:p>
            <a:pPr marL="0" indent="0">
              <a:buNone/>
            </a:pPr>
            <a:r>
              <a:rPr lang="en-US" sz="2200" i="1" dirty="0">
                <a:latin typeface="Times New Roman" panose="02020603050405020304" pitchFamily="18" charset="0"/>
                <a:cs typeface="Times New Roman" panose="02020603050405020304" pitchFamily="18" charset="0"/>
              </a:rPr>
              <a:t>Requirement of an attorney is not explicitly binding on chancery courts (but will be if Rule 13 is amended to reflect the statute).</a:t>
            </a:r>
          </a:p>
        </p:txBody>
      </p:sp>
    </p:spTree>
    <p:extLst>
      <p:ext uri="{BB962C8B-B14F-4D97-AF65-F5344CB8AC3E}">
        <p14:creationId xmlns:p14="http://schemas.microsoft.com/office/powerpoint/2010/main" val="13473122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0E30C-2AC4-1FF3-B9D4-C81D260685F2}"/>
              </a:ext>
            </a:extLst>
          </p:cNvPr>
          <p:cNvSpPr>
            <a:spLocks noGrp="1"/>
          </p:cNvSpPr>
          <p:nvPr>
            <p:ph type="title"/>
          </p:nvPr>
        </p:nvSpPr>
        <p:spPr>
          <a:solidFill>
            <a:schemeClr val="tx2">
              <a:lumMod val="60000"/>
              <a:lumOff val="40000"/>
            </a:schemeClr>
          </a:solidFill>
        </p:spPr>
        <p:txBody>
          <a:bodyPr/>
          <a:lstStyle/>
          <a:p>
            <a:r>
              <a:rPr lang="en-US" dirty="0">
                <a:solidFill>
                  <a:schemeClr val="bg1"/>
                </a:solidFill>
              </a:rPr>
              <a:t>The Dual Role conflict issue</a:t>
            </a:r>
          </a:p>
        </p:txBody>
      </p:sp>
      <p:sp>
        <p:nvSpPr>
          <p:cNvPr id="3" name="Content Placeholder 2">
            <a:extLst>
              <a:ext uri="{FF2B5EF4-FFF2-40B4-BE49-F238E27FC236}">
                <a16:creationId xmlns:a16="http://schemas.microsoft.com/office/drawing/2014/main" id="{5FE31FEB-F130-99B9-2A5F-EF91A3B8B470}"/>
              </a:ext>
            </a:extLst>
          </p:cNvPr>
          <p:cNvSpPr>
            <a:spLocks noGrp="1"/>
          </p:cNvSpPr>
          <p:nvPr>
            <p:ph idx="1"/>
          </p:nvPr>
        </p:nvSpPr>
        <p:spPr/>
        <p:txBody>
          <a:bodyPr>
            <a:normAutofit/>
          </a:bodyPr>
          <a:lstStyle/>
          <a:p>
            <a:pPr marL="0" indent="0">
              <a:buNone/>
            </a:pPr>
            <a:r>
              <a:rPr lang="en-US" sz="2400" dirty="0">
                <a:latin typeface="Times New Roman" panose="02020603050405020304" pitchFamily="18" charset="0"/>
                <a:cs typeface="Times New Roman" panose="02020603050405020304" pitchFamily="18" charset="0"/>
              </a:rPr>
              <a:t>IF a GAL serves in the dual role, a conflict arises, and the  GAL/attorney has received confidential information from the child:</a:t>
            </a:r>
          </a:p>
          <a:p>
            <a:pPr marL="0" indent="0">
              <a:buNone/>
            </a:pPr>
            <a:r>
              <a:rPr lang="en-US" sz="2400" dirty="0">
                <a:latin typeface="Times New Roman" panose="02020603050405020304" pitchFamily="18" charset="0"/>
                <a:cs typeface="Times New Roman" panose="02020603050405020304" pitchFamily="18" charset="0"/>
              </a:rPr>
              <a:t>Including the information in a GAL report would be inconsistent with 43-21-201, which requires that a child’s attorney maintain confidentiality.</a:t>
            </a:r>
          </a:p>
          <a:p>
            <a:pPr>
              <a:buFontTx/>
              <a:buChar char="-"/>
            </a:pPr>
            <a:endParaRPr lang="en-US" sz="2000" dirty="0"/>
          </a:p>
        </p:txBody>
      </p:sp>
    </p:spTree>
    <p:extLst>
      <p:ext uri="{BB962C8B-B14F-4D97-AF65-F5344CB8AC3E}">
        <p14:creationId xmlns:p14="http://schemas.microsoft.com/office/powerpoint/2010/main" val="14486030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5F8F7927-02B9-8B47-7865-C579403F315A}"/>
              </a:ext>
            </a:extLst>
          </p:cNvPr>
          <p:cNvSpPr>
            <a:spLocks noGrp="1"/>
          </p:cNvSpPr>
          <p:nvPr>
            <p:ph type="title"/>
          </p:nvPr>
        </p:nvSpPr>
        <p:spPr>
          <a:solidFill>
            <a:schemeClr val="tx2">
              <a:lumMod val="60000"/>
              <a:lumOff val="40000"/>
            </a:schemeClr>
          </a:solidFill>
        </p:spPr>
        <p:txBody>
          <a:bodyPr/>
          <a:lstStyle/>
          <a:p>
            <a:r>
              <a:rPr lang="en-US" dirty="0">
                <a:solidFill>
                  <a:schemeClr val="bg1"/>
                </a:solidFill>
              </a:rPr>
              <a:t>Appointment in TPR</a:t>
            </a:r>
          </a:p>
        </p:txBody>
      </p:sp>
      <p:sp>
        <p:nvSpPr>
          <p:cNvPr id="6" name="Content Placeholder 5">
            <a:extLst>
              <a:ext uri="{FF2B5EF4-FFF2-40B4-BE49-F238E27FC236}">
                <a16:creationId xmlns:a16="http://schemas.microsoft.com/office/drawing/2014/main" id="{F6F41674-DE1C-8426-33E1-E59A307795F0}"/>
              </a:ext>
            </a:extLst>
          </p:cNvPr>
          <p:cNvSpPr>
            <a:spLocks noGrp="1"/>
          </p:cNvSpPr>
          <p:nvPr>
            <p:ph sz="half" idx="1"/>
          </p:nvPr>
        </p:nvSpPr>
        <p:spPr/>
        <p:txBody>
          <a:bodyPr>
            <a:noAutofit/>
          </a:bodyPr>
          <a:lstStyle/>
          <a:p>
            <a:pPr marL="0" indent="0">
              <a:buNone/>
            </a:pPr>
            <a:r>
              <a:rPr lang="en-US" sz="2200" b="1" dirty="0">
                <a:latin typeface="Times New Roman" panose="02020603050405020304" pitchFamily="18" charset="0"/>
                <a:cs typeface="Times New Roman" panose="02020603050405020304" pitchFamily="18" charset="0"/>
              </a:rPr>
              <a:t>Chancery court:</a:t>
            </a:r>
          </a:p>
          <a:p>
            <a:pPr marL="0" indent="0">
              <a:buNone/>
            </a:pPr>
            <a:r>
              <a:rPr lang="en-US" sz="2200" dirty="0">
                <a:latin typeface="Times New Roman" panose="02020603050405020304" pitchFamily="18" charset="0"/>
                <a:cs typeface="Times New Roman" panose="02020603050405020304" pitchFamily="18" charset="0"/>
              </a:rPr>
              <a:t>Court must appoint an attorney for a child in TPR actions, as required in </a:t>
            </a:r>
            <a:r>
              <a:rPr lang="en-US" sz="2200" cap="small" dirty="0">
                <a:latin typeface="Times New Roman" panose="02020603050405020304" pitchFamily="18" charset="0"/>
                <a:cs typeface="Times New Roman" panose="02020603050405020304" pitchFamily="18" charset="0"/>
              </a:rPr>
              <a:t>Miss. Code Ann. </a:t>
            </a:r>
            <a:r>
              <a:rPr lang="en-US" sz="2200">
                <a:latin typeface="Times New Roman" panose="02020603050405020304" pitchFamily="18" charset="0"/>
                <a:cs typeface="Times New Roman" panose="02020603050405020304" pitchFamily="18" charset="0"/>
              </a:rPr>
              <a:t>93-15-107.</a:t>
            </a:r>
            <a:endParaRPr lang="en-US" sz="2200" dirty="0">
              <a:latin typeface="Times New Roman" panose="02020603050405020304" pitchFamily="18" charset="0"/>
              <a:cs typeface="Times New Roman" panose="02020603050405020304" pitchFamily="18" charset="0"/>
            </a:endParaRPr>
          </a:p>
          <a:p>
            <a:pPr marL="0" indent="0">
              <a:buNone/>
            </a:pPr>
            <a:r>
              <a:rPr lang="en-US" sz="2200" dirty="0">
                <a:latin typeface="Times New Roman" panose="02020603050405020304" pitchFamily="18" charset="0"/>
                <a:cs typeface="Times New Roman" panose="02020603050405020304" pitchFamily="18" charset="0"/>
              </a:rPr>
              <a:t>There is no provision in the TPR statutes allowing the GAL to act in a dual role.</a:t>
            </a:r>
          </a:p>
        </p:txBody>
      </p:sp>
      <p:sp>
        <p:nvSpPr>
          <p:cNvPr id="9" name="Content Placeholder 8">
            <a:extLst>
              <a:ext uri="{FF2B5EF4-FFF2-40B4-BE49-F238E27FC236}">
                <a16:creationId xmlns:a16="http://schemas.microsoft.com/office/drawing/2014/main" id="{26A7A77C-B8A7-DFE7-4A21-E4B2BA31D89C}"/>
              </a:ext>
            </a:extLst>
          </p:cNvPr>
          <p:cNvSpPr>
            <a:spLocks noGrp="1"/>
          </p:cNvSpPr>
          <p:nvPr>
            <p:ph sz="half" idx="2"/>
          </p:nvPr>
        </p:nvSpPr>
        <p:spPr/>
        <p:txBody>
          <a:bodyPr>
            <a:noAutofit/>
          </a:bodyPr>
          <a:lstStyle/>
          <a:p>
            <a:pPr marL="0" indent="0">
              <a:buNone/>
            </a:pPr>
            <a:r>
              <a:rPr lang="en-US" sz="2200" b="1" dirty="0">
                <a:latin typeface="Times New Roman" panose="02020603050405020304" pitchFamily="18" charset="0"/>
                <a:cs typeface="Times New Roman" panose="02020603050405020304" pitchFamily="18" charset="0"/>
              </a:rPr>
              <a:t>Youth courts:</a:t>
            </a:r>
          </a:p>
          <a:p>
            <a:pPr marL="0" indent="0">
              <a:buNone/>
            </a:pPr>
            <a:r>
              <a:rPr lang="en-US" sz="2200" dirty="0">
                <a:latin typeface="Times New Roman" panose="02020603050405020304" pitchFamily="18" charset="0"/>
                <a:cs typeface="Times New Roman" panose="02020603050405020304" pitchFamily="18" charset="0"/>
              </a:rPr>
              <a:t>Court must appoint an attorney for a child in TPR actions, as required in </a:t>
            </a:r>
            <a:r>
              <a:rPr lang="en-US" sz="2200" cap="small" dirty="0">
                <a:latin typeface="Times New Roman" panose="02020603050405020304" pitchFamily="18" charset="0"/>
                <a:cs typeface="Times New Roman" panose="02020603050405020304" pitchFamily="18" charset="0"/>
              </a:rPr>
              <a:t>Miss. Code Ann. </a:t>
            </a:r>
            <a:r>
              <a:rPr lang="en-US" sz="2200" cap="small" dirty="0">
                <a:effectLst/>
                <a:latin typeface="Times New Roman" panose="02020603050405020304" pitchFamily="18" charset="0"/>
                <a:ea typeface="Aptos" panose="020B0004020202020204" pitchFamily="34" charset="0"/>
                <a:cs typeface="Times New Roman" panose="02020603050405020304" pitchFamily="18" charset="0"/>
              </a:rPr>
              <a:t>93-15-107(1)(c). </a:t>
            </a:r>
            <a:r>
              <a:rPr lang="en-US" sz="2200" dirty="0">
                <a:latin typeface="Times New Roman" panose="02020603050405020304" pitchFamily="18" charset="0"/>
                <a:cs typeface="Times New Roman" panose="02020603050405020304" pitchFamily="18" charset="0"/>
              </a:rPr>
              <a:t>Arguably, the youth court statute allowing dual role appointment would apply in TPR as a proceeding related to abuse and neglect. </a:t>
            </a:r>
          </a:p>
        </p:txBody>
      </p:sp>
    </p:spTree>
    <p:extLst>
      <p:ext uri="{BB962C8B-B14F-4D97-AF65-F5344CB8AC3E}">
        <p14:creationId xmlns:p14="http://schemas.microsoft.com/office/powerpoint/2010/main" val="2471343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64EF0-FED1-C959-511A-900B06FEABDE}"/>
              </a:ext>
            </a:extLst>
          </p:cNvPr>
          <p:cNvSpPr>
            <a:spLocks noGrp="1"/>
          </p:cNvSpPr>
          <p:nvPr>
            <p:ph type="title"/>
          </p:nvPr>
        </p:nvSpPr>
        <p:spPr>
          <a:solidFill>
            <a:schemeClr val="accent1">
              <a:lumMod val="75000"/>
            </a:schemeClr>
          </a:solidFill>
        </p:spPr>
        <p:txBody>
          <a:bodyPr/>
          <a:lstStyle/>
          <a:p>
            <a:r>
              <a:rPr lang="en-US" dirty="0">
                <a:solidFill>
                  <a:schemeClr val="bg1"/>
                </a:solidFill>
              </a:rPr>
              <a:t>The Best interest attorney</a:t>
            </a:r>
          </a:p>
        </p:txBody>
      </p:sp>
      <p:sp>
        <p:nvSpPr>
          <p:cNvPr id="3" name="Content Placeholder 2">
            <a:extLst>
              <a:ext uri="{FF2B5EF4-FFF2-40B4-BE49-F238E27FC236}">
                <a16:creationId xmlns:a16="http://schemas.microsoft.com/office/drawing/2014/main" id="{A00E836C-3A9F-A2B0-298A-47A50FF89D9D}"/>
              </a:ext>
            </a:extLst>
          </p:cNvPr>
          <p:cNvSpPr>
            <a:spLocks noGrp="1"/>
          </p:cNvSpPr>
          <p:nvPr>
            <p:ph idx="1"/>
          </p:nvPr>
        </p:nvSpPr>
        <p:spPr/>
        <p:txBody>
          <a:bodyPr>
            <a:normAutofit/>
          </a:bodyPr>
          <a:lstStyle/>
          <a:p>
            <a:pPr marL="0" indent="0">
              <a:buNone/>
            </a:pPr>
            <a:r>
              <a:rPr lang="en-US" sz="2400" dirty="0">
                <a:latin typeface="Times New Roman" panose="02020603050405020304" pitchFamily="18" charset="0"/>
                <a:cs typeface="Times New Roman" panose="02020603050405020304" pitchFamily="18" charset="0"/>
              </a:rPr>
              <a:t>A “best interest” attorney, like a GAL, represents the child’s best interest, not the child’s wishes.</a:t>
            </a:r>
          </a:p>
          <a:p>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A best interest attorney functions as an attorney in the matter, filing pleadings, conducting discovery, and questioning witnesses rather than filing reports and testifying.</a:t>
            </a:r>
          </a:p>
        </p:txBody>
      </p:sp>
    </p:spTree>
    <p:extLst>
      <p:ext uri="{BB962C8B-B14F-4D97-AF65-F5344CB8AC3E}">
        <p14:creationId xmlns:p14="http://schemas.microsoft.com/office/powerpoint/2010/main" val="2559880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BAFB18-782E-8C9B-2B58-332F1EADBC32}"/>
              </a:ext>
            </a:extLst>
          </p:cNvPr>
          <p:cNvSpPr>
            <a:spLocks noGrp="1"/>
          </p:cNvSpPr>
          <p:nvPr>
            <p:ph type="title"/>
          </p:nvPr>
        </p:nvSpPr>
        <p:spPr>
          <a:solidFill>
            <a:schemeClr val="tx2">
              <a:lumMod val="60000"/>
              <a:lumOff val="40000"/>
            </a:schemeClr>
          </a:solidFill>
        </p:spPr>
        <p:txBody>
          <a:bodyPr/>
          <a:lstStyle/>
          <a:p>
            <a:r>
              <a:rPr lang="en-US" dirty="0">
                <a:solidFill>
                  <a:schemeClr val="bg1"/>
                </a:solidFill>
              </a:rPr>
              <a:t>Mandated representation: abuse and neglect proceedings</a:t>
            </a:r>
          </a:p>
        </p:txBody>
      </p:sp>
      <p:sp>
        <p:nvSpPr>
          <p:cNvPr id="5" name="Content Placeholder 4">
            <a:extLst>
              <a:ext uri="{FF2B5EF4-FFF2-40B4-BE49-F238E27FC236}">
                <a16:creationId xmlns:a16="http://schemas.microsoft.com/office/drawing/2014/main" id="{2678D447-B721-847E-03BA-55379B90B6B4}"/>
              </a:ext>
            </a:extLst>
          </p:cNvPr>
          <p:cNvSpPr>
            <a:spLocks noGrp="1"/>
          </p:cNvSpPr>
          <p:nvPr>
            <p:ph sz="half" idx="1"/>
          </p:nvPr>
        </p:nvSpPr>
        <p:spPr/>
        <p:txBody>
          <a:bodyPr>
            <a:normAutofit/>
          </a:bodyPr>
          <a:lstStyle/>
          <a:p>
            <a:pPr marL="0" indent="0">
              <a:buNone/>
            </a:pPr>
            <a:r>
              <a:rPr lang="en-US" sz="2400" b="1" i="1" dirty="0">
                <a:latin typeface="Times New Roman" panose="02020603050405020304" pitchFamily="18" charset="0"/>
                <a:cs typeface="Times New Roman" panose="02020603050405020304" pitchFamily="18" charset="0"/>
              </a:rPr>
              <a:t>Guardians ad litem </a:t>
            </a:r>
            <a:r>
              <a:rPr lang="en-US" sz="2400" dirty="0">
                <a:latin typeface="Times New Roman" panose="02020603050405020304" pitchFamily="18" charset="0"/>
                <a:cs typeface="Times New Roman" panose="02020603050405020304" pitchFamily="18" charset="0"/>
              </a:rPr>
              <a:t>are required </a:t>
            </a:r>
            <a:r>
              <a:rPr lang="en-US" sz="2400" dirty="0">
                <a:effectLst/>
                <a:latin typeface="Times New Roman" panose="02020603050405020304" pitchFamily="18" charset="0"/>
                <a:ea typeface="Aptos" panose="020B0004020202020204" pitchFamily="34" charset="0"/>
                <a:cs typeface="Times New Roman" panose="02020603050405020304" pitchFamily="18" charset="0"/>
              </a:rPr>
              <a:t>in every case involving an abused or neglected child that results in a judicial proceeding. </a:t>
            </a:r>
            <a:r>
              <a:rPr lang="en-US" sz="2400" cap="small" dirty="0">
                <a:effectLst/>
                <a:latin typeface="Times New Roman" panose="02020603050405020304" pitchFamily="18" charset="0"/>
                <a:ea typeface="Aptos" panose="020B0004020202020204" pitchFamily="34" charset="0"/>
                <a:cs typeface="Times New Roman" panose="02020603050405020304" pitchFamily="18" charset="0"/>
              </a:rPr>
              <a:t>Miss. Code Ann.</a:t>
            </a:r>
            <a:r>
              <a:rPr lang="en-US" sz="2400" dirty="0">
                <a:effectLst/>
                <a:latin typeface="Times New Roman" panose="02020603050405020304" pitchFamily="18" charset="0"/>
                <a:ea typeface="Aptos" panose="020B0004020202020204" pitchFamily="34" charset="0"/>
                <a:cs typeface="Times New Roman" panose="02020603050405020304" pitchFamily="18" charset="0"/>
              </a:rPr>
              <a:t> </a:t>
            </a:r>
            <a:r>
              <a:rPr lang="en-US" sz="2400" dirty="0">
                <a:effectLst/>
                <a:latin typeface="Times New Roman" panose="02020603050405020304" pitchFamily="18" charset="0"/>
                <a:ea typeface="Aptos" panose="020B0004020202020204" pitchFamily="34" charset="0"/>
                <a:cs typeface="Times New Roman" panose="02020603050405020304" pitchFamily="18" charset="0"/>
                <a:sym typeface="Symbol" pitchFamily="2" charset="2"/>
              </a:rPr>
              <a:t></a:t>
            </a:r>
            <a:r>
              <a:rPr lang="en-US" sz="2400" dirty="0">
                <a:effectLst/>
                <a:latin typeface="Times New Roman" panose="02020603050405020304" pitchFamily="18" charset="0"/>
                <a:ea typeface="Aptos" panose="020B0004020202020204" pitchFamily="34" charset="0"/>
                <a:cs typeface="Times New Roman" panose="02020603050405020304" pitchFamily="18" charset="0"/>
              </a:rPr>
              <a:t>  43-21-121; Rule 13 of the Uniform Rules of Youth Court.  </a:t>
            </a:r>
            <a:endParaRPr lang="en-US" sz="2400" dirty="0">
              <a:latin typeface="Times New Roman" panose="02020603050405020304" pitchFamily="18" charset="0"/>
              <a:cs typeface="Times New Roman" panose="02020603050405020304" pitchFamily="18" charset="0"/>
            </a:endParaRPr>
          </a:p>
        </p:txBody>
      </p:sp>
      <p:sp>
        <p:nvSpPr>
          <p:cNvPr id="6" name="Content Placeholder 5">
            <a:extLst>
              <a:ext uri="{FF2B5EF4-FFF2-40B4-BE49-F238E27FC236}">
                <a16:creationId xmlns:a16="http://schemas.microsoft.com/office/drawing/2014/main" id="{B3C157F3-3BC0-138D-28BD-79D058EB4C3A}"/>
              </a:ext>
            </a:extLst>
          </p:cNvPr>
          <p:cNvSpPr>
            <a:spLocks noGrp="1"/>
          </p:cNvSpPr>
          <p:nvPr>
            <p:ph sz="half" idx="2"/>
          </p:nvPr>
        </p:nvSpPr>
        <p:spPr/>
        <p:txBody>
          <a:bodyPr>
            <a:noAutofit/>
          </a:bodyPr>
          <a:lstStyle/>
          <a:p>
            <a:pPr marL="0" indent="0">
              <a:buNone/>
            </a:pPr>
            <a:r>
              <a:rPr lang="en-US" sz="2400" b="1" i="1" dirty="0">
                <a:latin typeface="Times New Roman" panose="02020603050405020304" pitchFamily="18" charset="0"/>
                <a:cs typeface="Times New Roman" panose="02020603050405020304" pitchFamily="18" charset="0"/>
              </a:rPr>
              <a:t>Attorney for child.  </a:t>
            </a:r>
            <a:r>
              <a:rPr lang="en-US" sz="2400" dirty="0">
                <a:latin typeface="Times New Roman" panose="02020603050405020304" pitchFamily="18" charset="0"/>
                <a:cs typeface="Times New Roman" panose="02020603050405020304" pitchFamily="18" charset="0"/>
              </a:rPr>
              <a:t>Any child </a:t>
            </a:r>
            <a:r>
              <a:rPr lang="en-US" sz="2400" dirty="0">
                <a:effectLst/>
                <a:latin typeface="Times New Roman" panose="02020603050405020304" pitchFamily="18" charset="0"/>
                <a:ea typeface="Aptos" panose="020B0004020202020204" pitchFamily="34" charset="0"/>
                <a:cs typeface="Times New Roman" panose="02020603050405020304" pitchFamily="18" charset="0"/>
              </a:rPr>
              <a:t>alleged to have been abused or neglected </a:t>
            </a:r>
            <a:r>
              <a:rPr lang="en-US" sz="2400" dirty="0">
                <a:latin typeface="Times New Roman" panose="02020603050405020304" pitchFamily="18" charset="0"/>
                <a:ea typeface="Aptos" panose="020B0004020202020204" pitchFamily="34" charset="0"/>
                <a:cs typeface="Times New Roman" panose="02020603050405020304" pitchFamily="18" charset="0"/>
              </a:rPr>
              <a:t>is a party and “</a:t>
            </a:r>
            <a:r>
              <a:rPr lang="en-US" sz="2400" dirty="0">
                <a:effectLst/>
                <a:latin typeface="Times New Roman" panose="02020603050405020304" pitchFamily="18" charset="0"/>
                <a:ea typeface="Aptos" panose="020B0004020202020204" pitchFamily="34" charset="0"/>
                <a:cs typeface="Times New Roman" panose="02020603050405020304" pitchFamily="18" charset="0"/>
              </a:rPr>
              <a:t>shall</a:t>
            </a:r>
            <a:r>
              <a:rPr lang="en-US" sz="2400" i="1" dirty="0">
                <a:effectLst/>
                <a:latin typeface="Times New Roman" panose="02020603050405020304" pitchFamily="18" charset="0"/>
                <a:ea typeface="Aptos" panose="020B0004020202020204" pitchFamily="34" charset="0"/>
                <a:cs typeface="Times New Roman" panose="02020603050405020304" pitchFamily="18" charset="0"/>
              </a:rPr>
              <a:t> </a:t>
            </a:r>
            <a:r>
              <a:rPr lang="en-US" sz="2400" dirty="0">
                <a:effectLst/>
                <a:latin typeface="Times New Roman" panose="02020603050405020304" pitchFamily="18" charset="0"/>
                <a:ea typeface="Aptos" panose="020B0004020202020204" pitchFamily="34" charset="0"/>
                <a:cs typeface="Times New Roman" panose="02020603050405020304" pitchFamily="18" charset="0"/>
              </a:rPr>
              <a:t>be represented by an attorney at all stages of any proceedings held pursuant to this chapter.” </a:t>
            </a:r>
            <a:r>
              <a:rPr lang="en-US" sz="2400" cap="small" dirty="0">
                <a:effectLst/>
                <a:latin typeface="Times New Roman" panose="02020603050405020304" pitchFamily="18" charset="0"/>
                <a:ea typeface="Aptos" panose="020B0004020202020204" pitchFamily="34" charset="0"/>
                <a:cs typeface="Times New Roman" panose="02020603050405020304" pitchFamily="18" charset="0"/>
              </a:rPr>
              <a:t>Miss. Code Ann.</a:t>
            </a:r>
            <a:r>
              <a:rPr lang="en-US" sz="2400" dirty="0">
                <a:effectLst/>
                <a:latin typeface="Times New Roman" panose="02020603050405020304" pitchFamily="18" charset="0"/>
                <a:ea typeface="Aptos" panose="020B0004020202020204" pitchFamily="34" charset="0"/>
                <a:cs typeface="Times New Roman" panose="02020603050405020304" pitchFamily="18" charset="0"/>
              </a:rPr>
              <a:t> </a:t>
            </a:r>
            <a:r>
              <a:rPr lang="en-US" sz="2400" dirty="0">
                <a:effectLst/>
                <a:latin typeface="Times New Roman" panose="02020603050405020304" pitchFamily="18" charset="0"/>
                <a:ea typeface="Aptos" panose="020B0004020202020204" pitchFamily="34" charset="0"/>
                <a:cs typeface="Times New Roman" panose="02020603050405020304" pitchFamily="18" charset="0"/>
                <a:sym typeface="Symbol" pitchFamily="2" charset="2"/>
              </a:rPr>
              <a:t></a:t>
            </a:r>
            <a:r>
              <a:rPr lang="en-US" sz="2400" dirty="0">
                <a:effectLst/>
                <a:latin typeface="Times New Roman" panose="02020603050405020304" pitchFamily="18" charset="0"/>
                <a:ea typeface="Aptos" panose="020B0004020202020204" pitchFamily="34" charset="0"/>
                <a:cs typeface="Times New Roman" panose="02020603050405020304" pitchFamily="18" charset="0"/>
              </a:rPr>
              <a:t> 43-21-201(1)(c) (emphasis added).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1095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72AA24F-ACC8-E741-8345-B09EAB3E0E3E}"/>
              </a:ext>
            </a:extLst>
          </p:cNvPr>
          <p:cNvSpPr>
            <a:spLocks noGrp="1"/>
          </p:cNvSpPr>
          <p:nvPr>
            <p:ph type="title"/>
          </p:nvPr>
        </p:nvSpPr>
        <p:spPr>
          <a:solidFill>
            <a:schemeClr val="accent1">
              <a:lumMod val="75000"/>
            </a:schemeClr>
          </a:solidFill>
        </p:spPr>
        <p:txBody>
          <a:bodyPr/>
          <a:lstStyle/>
          <a:p>
            <a:r>
              <a:rPr lang="en-US" dirty="0">
                <a:solidFill>
                  <a:schemeClr val="bg1"/>
                </a:solidFill>
              </a:rPr>
              <a:t>Dual role</a:t>
            </a:r>
          </a:p>
        </p:txBody>
      </p:sp>
      <p:sp>
        <p:nvSpPr>
          <p:cNvPr id="6" name="Content Placeholder 5">
            <a:extLst>
              <a:ext uri="{FF2B5EF4-FFF2-40B4-BE49-F238E27FC236}">
                <a16:creationId xmlns:a16="http://schemas.microsoft.com/office/drawing/2014/main" id="{C845F45A-2B57-A04F-B8A1-5C1B10703CD9}"/>
              </a:ext>
            </a:extLst>
          </p:cNvPr>
          <p:cNvSpPr>
            <a:spLocks noGrp="1"/>
          </p:cNvSpPr>
          <p:nvPr>
            <p:ph idx="1"/>
          </p:nvPr>
        </p:nvSpPr>
        <p:spPr/>
        <p:txBody>
          <a:bodyPr>
            <a:normAutofit/>
          </a:bodyPr>
          <a:lstStyle/>
          <a:p>
            <a:r>
              <a:rPr lang="en-US" sz="2400" dirty="0">
                <a:latin typeface="Times New Roman" panose="02020603050405020304" pitchFamily="18" charset="0"/>
                <a:ea typeface="Aptos" panose="020B0004020202020204" pitchFamily="34" charset="0"/>
              </a:rPr>
              <a:t>A</a:t>
            </a:r>
            <a:r>
              <a:rPr lang="en-US" sz="2400" dirty="0">
                <a:effectLst/>
                <a:latin typeface="Times New Roman" panose="02020603050405020304" pitchFamily="18" charset="0"/>
                <a:ea typeface="Aptos" panose="020B0004020202020204" pitchFamily="34" charset="0"/>
              </a:rPr>
              <a:t> guardian ad litem “</a:t>
            </a:r>
            <a:r>
              <a:rPr lang="en-US" sz="2400" dirty="0">
                <a:effectLst/>
                <a:highlight>
                  <a:srgbClr val="FFFF00"/>
                </a:highlight>
                <a:latin typeface="Times New Roman" panose="02020603050405020304" pitchFamily="18" charset="0"/>
                <a:ea typeface="Aptos" panose="020B0004020202020204" pitchFamily="34" charset="0"/>
              </a:rPr>
              <a:t>may serve a dual role as long as no conflict of interest is present.</a:t>
            </a:r>
            <a:r>
              <a:rPr lang="en-US" sz="2400" dirty="0">
                <a:effectLst/>
                <a:latin typeface="Times New Roman" panose="02020603050405020304" pitchFamily="18" charset="0"/>
                <a:ea typeface="Aptos" panose="020B0004020202020204" pitchFamily="34" charset="0"/>
              </a:rPr>
              <a:t> If a conflict of interest arises, the guardian ad litem shall inform the youth court of the conflict, and the youth court shall retain the guardian ad litem to represent the best interest of the child and appoint an attorney to represent the child's preferences as required by Uniform Rule of Youth Court Practice 13(f)</a:t>
            </a:r>
            <a:r>
              <a:rPr lang="en-US" sz="2400" dirty="0">
                <a:effectLst/>
                <a:latin typeface="Times New Roman" panose="02020603050405020304" pitchFamily="18" charset="0"/>
                <a:ea typeface="Aptos" panose="020B0004020202020204" pitchFamily="34" charset="0"/>
                <a:cs typeface="Times New Roman" panose="02020603050405020304" pitchFamily="18" charset="0"/>
              </a:rPr>
              <a:t>.” </a:t>
            </a:r>
            <a:r>
              <a:rPr lang="en-US" sz="2400" cap="small" dirty="0">
                <a:effectLst/>
                <a:latin typeface="Times New Roman" panose="02020603050405020304" pitchFamily="18" charset="0"/>
                <a:ea typeface="Aptos" panose="020B0004020202020204" pitchFamily="34" charset="0"/>
                <a:cs typeface="Times New Roman" panose="02020603050405020304" pitchFamily="18" charset="0"/>
              </a:rPr>
              <a:t>Miss. Code Ann.</a:t>
            </a:r>
            <a:r>
              <a:rPr lang="en-US" sz="2400" dirty="0">
                <a:effectLst/>
                <a:latin typeface="Times New Roman" panose="02020603050405020304" pitchFamily="18" charset="0"/>
                <a:ea typeface="Aptos" panose="020B0004020202020204" pitchFamily="34" charset="0"/>
                <a:cs typeface="Times New Roman" panose="02020603050405020304" pitchFamily="18" charset="0"/>
              </a:rPr>
              <a:t> </a:t>
            </a:r>
            <a:r>
              <a:rPr lang="en-US" sz="2400" dirty="0">
                <a:effectLst/>
                <a:latin typeface="Times New Roman" panose="02020603050405020304" pitchFamily="18" charset="0"/>
                <a:ea typeface="Aptos" panose="020B0004020202020204" pitchFamily="34" charset="0"/>
                <a:cs typeface="Times New Roman" panose="02020603050405020304" pitchFamily="18" charset="0"/>
                <a:sym typeface="Symbol" pitchFamily="2" charset="2"/>
              </a:rPr>
              <a:t></a:t>
            </a:r>
            <a:r>
              <a:rPr lang="en-US" sz="2400" dirty="0">
                <a:effectLst/>
                <a:latin typeface="Times New Roman" panose="02020603050405020304" pitchFamily="18" charset="0"/>
                <a:ea typeface="Aptos" panose="020B0004020202020204" pitchFamily="34" charset="0"/>
                <a:cs typeface="Times New Roman" panose="02020603050405020304" pitchFamily="18" charset="0"/>
              </a:rPr>
              <a:t> 43-21-201(1)(c).</a:t>
            </a:r>
            <a:r>
              <a:rPr lang="en-US" sz="2400" dirty="0">
                <a:effectLst/>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
        <p:nvSpPr>
          <p:cNvPr id="7" name="Text Placeholder 6">
            <a:extLst>
              <a:ext uri="{FF2B5EF4-FFF2-40B4-BE49-F238E27FC236}">
                <a16:creationId xmlns:a16="http://schemas.microsoft.com/office/drawing/2014/main" id="{AC8F7A4C-A2A9-19E0-F0A0-86D309FFAA9B}"/>
              </a:ext>
            </a:extLst>
          </p:cNvPr>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12099661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39A0A6-9E7C-C5CE-47D4-3BCBF93B2EA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4262FA7-74FC-6B71-D116-9C06A38EBCF0}"/>
              </a:ext>
            </a:extLst>
          </p:cNvPr>
          <p:cNvSpPr>
            <a:spLocks noGrp="1"/>
          </p:cNvSpPr>
          <p:nvPr>
            <p:ph type="title"/>
          </p:nvPr>
        </p:nvSpPr>
        <p:spPr>
          <a:solidFill>
            <a:schemeClr val="tx2">
              <a:lumMod val="60000"/>
              <a:lumOff val="40000"/>
            </a:schemeClr>
          </a:solidFill>
        </p:spPr>
        <p:txBody>
          <a:bodyPr/>
          <a:lstStyle/>
          <a:p>
            <a:r>
              <a:rPr lang="en-US" dirty="0">
                <a:solidFill>
                  <a:schemeClr val="bg1"/>
                </a:solidFill>
              </a:rPr>
              <a:t>Mandated representation: termination of parental rights</a:t>
            </a:r>
          </a:p>
        </p:txBody>
      </p:sp>
      <p:sp>
        <p:nvSpPr>
          <p:cNvPr id="5" name="Content Placeholder 4">
            <a:extLst>
              <a:ext uri="{FF2B5EF4-FFF2-40B4-BE49-F238E27FC236}">
                <a16:creationId xmlns:a16="http://schemas.microsoft.com/office/drawing/2014/main" id="{DBE90E3F-D3A8-5299-C361-23F79623A05E}"/>
              </a:ext>
            </a:extLst>
          </p:cNvPr>
          <p:cNvSpPr>
            <a:spLocks noGrp="1"/>
          </p:cNvSpPr>
          <p:nvPr>
            <p:ph sz="half" idx="1"/>
          </p:nvPr>
        </p:nvSpPr>
        <p:spPr/>
        <p:txBody>
          <a:bodyPr>
            <a:normAutofit lnSpcReduction="10000"/>
          </a:bodyPr>
          <a:lstStyle/>
          <a:p>
            <a:pPr marL="0" indent="0">
              <a:buNone/>
            </a:pPr>
            <a:r>
              <a:rPr lang="en-US" sz="2400" b="1" i="1" dirty="0">
                <a:latin typeface="Times New Roman" panose="02020603050405020304" pitchFamily="18" charset="0"/>
                <a:cs typeface="Times New Roman" panose="02020603050405020304" pitchFamily="18" charset="0"/>
              </a:rPr>
              <a:t>Guardians ad litem </a:t>
            </a:r>
            <a:r>
              <a:rPr lang="en-US" sz="2400" dirty="0">
                <a:latin typeface="Times New Roman" panose="02020603050405020304" pitchFamily="18" charset="0"/>
                <a:cs typeface="Times New Roman" panose="02020603050405020304" pitchFamily="18" charset="0"/>
              </a:rPr>
              <a:t>are required in stand-alone terminations and in adoptions unless the parents have surrendered their rights. </a:t>
            </a:r>
            <a:r>
              <a:rPr lang="en-US" sz="2400" cap="small" dirty="0">
                <a:effectLst/>
                <a:latin typeface="Times New Roman" panose="02020603050405020304" pitchFamily="18" charset="0"/>
                <a:ea typeface="Aptos" panose="020B0004020202020204" pitchFamily="34" charset="0"/>
              </a:rPr>
              <a:t>Miss. Code Ann.</a:t>
            </a:r>
            <a:r>
              <a:rPr lang="en-US" sz="2400" dirty="0">
                <a:effectLst/>
                <a:latin typeface="Times New Roman" panose="02020603050405020304" pitchFamily="18" charset="0"/>
                <a:ea typeface="Aptos" panose="020B0004020202020204" pitchFamily="34" charset="0"/>
              </a:rPr>
              <a:t> </a:t>
            </a:r>
            <a:r>
              <a:rPr lang="en-US" sz="2400" dirty="0">
                <a:effectLst/>
                <a:latin typeface="Times New Roman" panose="02020603050405020304" pitchFamily="18" charset="0"/>
                <a:ea typeface="Aptos" panose="020B0004020202020204" pitchFamily="34" charset="0"/>
                <a:cs typeface="Times New Roman" panose="02020603050405020304" pitchFamily="18" charset="0"/>
                <a:sym typeface="Symbol" pitchFamily="2" charset="2"/>
              </a:rPr>
              <a:t></a:t>
            </a:r>
            <a:r>
              <a:rPr lang="en-US" sz="2400" dirty="0">
                <a:effectLst/>
                <a:latin typeface="Times New Roman" panose="02020603050405020304" pitchFamily="18" charset="0"/>
                <a:ea typeface="Aptos" panose="020B0004020202020204" pitchFamily="34" charset="0"/>
              </a:rPr>
              <a:t>  93-15-107(d); </a:t>
            </a:r>
            <a:r>
              <a:rPr lang="en-US" sz="2400" cap="small" dirty="0">
                <a:effectLst/>
                <a:latin typeface="Times New Roman" panose="02020603050405020304" pitchFamily="18" charset="0"/>
                <a:ea typeface="Aptos" panose="020B0004020202020204" pitchFamily="34" charset="0"/>
              </a:rPr>
              <a:t>Miss. Code Ann.</a:t>
            </a:r>
            <a:r>
              <a:rPr lang="en-US" sz="2400" dirty="0">
                <a:effectLst/>
                <a:latin typeface="Times New Roman" panose="02020603050405020304" pitchFamily="18" charset="0"/>
                <a:ea typeface="Aptos" panose="020B0004020202020204" pitchFamily="34" charset="0"/>
              </a:rPr>
              <a:t> </a:t>
            </a:r>
            <a:r>
              <a:rPr lang="en-US" sz="2400" dirty="0">
                <a:effectLst/>
                <a:latin typeface="Times New Roman" panose="02020603050405020304" pitchFamily="18" charset="0"/>
                <a:ea typeface="Aptos" panose="020B0004020202020204" pitchFamily="34" charset="0"/>
                <a:cs typeface="Times New Roman" panose="02020603050405020304" pitchFamily="18" charset="0"/>
                <a:sym typeface="Symbol" pitchFamily="2" charset="2"/>
              </a:rPr>
              <a:t></a:t>
            </a:r>
            <a:r>
              <a:rPr lang="en-US" sz="2400" dirty="0">
                <a:effectLst/>
                <a:latin typeface="Times New Roman" panose="02020603050405020304" pitchFamily="18" charset="0"/>
                <a:ea typeface="Aptos" panose="020B0004020202020204" pitchFamily="34" charset="0"/>
              </a:rPr>
              <a:t>  93-17-8(1)(b) </a:t>
            </a:r>
            <a:r>
              <a:rPr lang="en-US" sz="2400" dirty="0">
                <a:latin typeface="Times New Roman" panose="02020603050405020304" pitchFamily="18" charset="0"/>
                <a:ea typeface="Aptos" panose="020B0004020202020204" pitchFamily="34" charset="0"/>
              </a:rPr>
              <a:t>(adoption). </a:t>
            </a:r>
          </a:p>
          <a:p>
            <a:pPr marL="0" indent="0">
              <a:buNone/>
            </a:pPr>
            <a:r>
              <a:rPr lang="en-US" sz="2400" i="1" dirty="0">
                <a:latin typeface="Times New Roman" panose="02020603050405020304" pitchFamily="18" charset="0"/>
                <a:cs typeface="Times New Roman" panose="02020603050405020304" pitchFamily="18" charset="0"/>
              </a:rPr>
              <a:t>There is no dual role provision.</a:t>
            </a:r>
          </a:p>
        </p:txBody>
      </p:sp>
      <p:sp>
        <p:nvSpPr>
          <p:cNvPr id="6" name="Content Placeholder 5">
            <a:extLst>
              <a:ext uri="{FF2B5EF4-FFF2-40B4-BE49-F238E27FC236}">
                <a16:creationId xmlns:a16="http://schemas.microsoft.com/office/drawing/2014/main" id="{D7166F6D-CBEF-0E4F-8286-DBBC9185F43C}"/>
              </a:ext>
            </a:extLst>
          </p:cNvPr>
          <p:cNvSpPr>
            <a:spLocks noGrp="1"/>
          </p:cNvSpPr>
          <p:nvPr>
            <p:ph sz="half" idx="2"/>
          </p:nvPr>
        </p:nvSpPr>
        <p:spPr/>
        <p:txBody>
          <a:bodyPr>
            <a:noAutofit/>
          </a:bodyPr>
          <a:lstStyle/>
          <a:p>
            <a:pPr marL="0" indent="0">
              <a:buNone/>
            </a:pPr>
            <a:r>
              <a:rPr lang="en-US" sz="2400" b="1" i="1" dirty="0">
                <a:latin typeface="Times New Roman" panose="02020603050405020304" pitchFamily="18" charset="0"/>
                <a:cs typeface="Times New Roman" panose="02020603050405020304" pitchFamily="18" charset="0"/>
              </a:rPr>
              <a:t>Attorney for child. </a:t>
            </a:r>
            <a:r>
              <a:rPr lang="en-US" sz="2400" dirty="0">
                <a:effectLst/>
                <a:latin typeface="Times New Roman" panose="02020603050405020304" pitchFamily="18" charset="0"/>
                <a:ea typeface="Aptos" panose="020B0004020202020204" pitchFamily="34" charset="0"/>
                <a:cs typeface="Times New Roman" panose="02020603050405020304" pitchFamily="18" charset="0"/>
              </a:rPr>
              <a:t>A child of twelve or over must be served with process in a termination proceeding. “The minor child shall be represented by counsel throughout the proceedings.” </a:t>
            </a:r>
            <a:r>
              <a:rPr lang="en-US" sz="2400" cap="small" dirty="0">
                <a:effectLst/>
                <a:latin typeface="Times New Roman" panose="02020603050405020304" pitchFamily="18" charset="0"/>
                <a:ea typeface="Aptos" panose="020B0004020202020204" pitchFamily="34" charset="0"/>
                <a:cs typeface="Times New Roman" panose="02020603050405020304" pitchFamily="18" charset="0"/>
              </a:rPr>
              <a:t>Miss. Code Ann</a:t>
            </a:r>
            <a:r>
              <a:rPr lang="en-US" sz="2400" dirty="0">
                <a:effectLst/>
                <a:latin typeface="Times New Roman" panose="02020603050405020304" pitchFamily="18" charset="0"/>
                <a:ea typeface="Aptos" panose="020B0004020202020204" pitchFamily="34" charset="0"/>
                <a:cs typeface="Times New Roman" panose="02020603050405020304" pitchFamily="18" charset="0"/>
              </a:rPr>
              <a:t>. </a:t>
            </a: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400" dirty="0">
                <a:effectLst/>
                <a:latin typeface="Times New Roman" panose="02020603050405020304" pitchFamily="18" charset="0"/>
                <a:ea typeface="Aptos" panose="020B0004020202020204" pitchFamily="34" charset="0"/>
                <a:cs typeface="Times New Roman" panose="02020603050405020304" pitchFamily="18" charset="0"/>
              </a:rPr>
              <a:t> 93-15-107(1)(c).</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54699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FA3FA-1CD1-C38D-3071-D48936FACCA4}"/>
              </a:ext>
            </a:extLst>
          </p:cNvPr>
          <p:cNvSpPr>
            <a:spLocks noGrp="1"/>
          </p:cNvSpPr>
          <p:nvPr>
            <p:ph type="title"/>
          </p:nvPr>
        </p:nvSpPr>
        <p:spPr>
          <a:solidFill>
            <a:schemeClr val="accent1">
              <a:lumMod val="75000"/>
            </a:schemeClr>
          </a:solidFill>
        </p:spPr>
        <p:txBody>
          <a:bodyPr/>
          <a:lstStyle/>
          <a:p>
            <a:r>
              <a:rPr lang="en-US" dirty="0">
                <a:solidFill>
                  <a:schemeClr val="bg1"/>
                </a:solidFill>
              </a:rPr>
              <a:t>confidentiality</a:t>
            </a:r>
          </a:p>
        </p:txBody>
      </p:sp>
      <p:sp>
        <p:nvSpPr>
          <p:cNvPr id="8" name="Content Placeholder 7">
            <a:extLst>
              <a:ext uri="{FF2B5EF4-FFF2-40B4-BE49-F238E27FC236}">
                <a16:creationId xmlns:a16="http://schemas.microsoft.com/office/drawing/2014/main" id="{ECE7FB79-9F1F-F269-56F3-BE54536B6C27}"/>
              </a:ext>
            </a:extLst>
          </p:cNvPr>
          <p:cNvSpPr>
            <a:spLocks noGrp="1"/>
          </p:cNvSpPr>
          <p:nvPr>
            <p:ph idx="1"/>
          </p:nvPr>
        </p:nvSpPr>
        <p:spPr/>
        <p:txBody>
          <a:bodyPr>
            <a:normAutofit/>
          </a:bodyPr>
          <a:lstStyle/>
          <a:p>
            <a:pPr marL="0" indent="0">
              <a:buNone/>
            </a:pPr>
            <a:r>
              <a:rPr lang="en-US" sz="2400" dirty="0">
                <a:effectLst/>
                <a:latin typeface="Times New Roman" panose="02020603050405020304" pitchFamily="18" charset="0"/>
                <a:ea typeface="Aptos" panose="020B0004020202020204" pitchFamily="34" charset="0"/>
                <a:cs typeface="Times New Roman" panose="02020603050405020304" pitchFamily="18" charset="0"/>
              </a:rPr>
              <a:t>Rule 1.6(b) of the Rules of Professional Responsibility provides:</a:t>
            </a:r>
            <a:endParaRPr lang="en-US" sz="2400" b="1" dirty="0">
              <a:solidFill>
                <a:srgbClr val="1F1F1F"/>
              </a:solidFill>
              <a:latin typeface="Times New Roman" panose="02020603050405020304" pitchFamily="18" charset="0"/>
              <a:cs typeface="Times New Roman" panose="02020603050405020304" pitchFamily="18" charset="0"/>
            </a:endParaRPr>
          </a:p>
          <a:p>
            <a:pPr marL="0" indent="0">
              <a:buNone/>
            </a:pPr>
            <a:r>
              <a:rPr lang="en-US" sz="2400" i="0" u="none" strike="noStrike" dirty="0">
                <a:solidFill>
                  <a:srgbClr val="1F1F1F"/>
                </a:solidFill>
                <a:effectLst/>
                <a:latin typeface="Times New Roman" panose="02020603050405020304" pitchFamily="18" charset="0"/>
                <a:cs typeface="Times New Roman" panose="02020603050405020304" pitchFamily="18" charset="0"/>
              </a:rPr>
              <a:t>(a) </a:t>
            </a:r>
            <a:r>
              <a:rPr lang="en-US" sz="2400" b="0" i="0" u="none" strike="noStrike" dirty="0">
                <a:solidFill>
                  <a:srgbClr val="1F1F1F"/>
                </a:solidFill>
                <a:effectLst/>
                <a:latin typeface="Times New Roman" panose="02020603050405020304" pitchFamily="18" charset="0"/>
                <a:cs typeface="Times New Roman" panose="02020603050405020304" pitchFamily="18" charset="0"/>
              </a:rPr>
              <a:t>A lawyer shall not reveal information relating to the representation of a client unless the client gives informed consent, the disclosure is impliedly authorized in order to carry out the representation, or the disclosure is permitted by paragraph (b).</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1321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6C4B9CF-1E35-A7CD-B2F1-CFDA112286ED}"/>
              </a:ext>
            </a:extLst>
          </p:cNvPr>
          <p:cNvSpPr>
            <a:spLocks noGrp="1"/>
          </p:cNvSpPr>
          <p:nvPr>
            <p:ph type="title"/>
          </p:nvPr>
        </p:nvSpPr>
        <p:spPr>
          <a:solidFill>
            <a:schemeClr val="accent1">
              <a:lumMod val="75000"/>
            </a:schemeClr>
          </a:solidFill>
        </p:spPr>
        <p:txBody>
          <a:bodyPr/>
          <a:lstStyle/>
          <a:p>
            <a:r>
              <a:rPr lang="en-US" dirty="0">
                <a:solidFill>
                  <a:schemeClr val="bg1"/>
                </a:solidFill>
              </a:rPr>
              <a:t>Rule 1.6</a:t>
            </a:r>
            <a:br>
              <a:rPr lang="en-US" dirty="0">
                <a:solidFill>
                  <a:schemeClr val="bg1"/>
                </a:solidFill>
              </a:rPr>
            </a:br>
            <a:endParaRPr lang="en-US" dirty="0">
              <a:solidFill>
                <a:schemeClr val="bg1"/>
              </a:solidFill>
            </a:endParaRPr>
          </a:p>
        </p:txBody>
      </p:sp>
      <p:sp>
        <p:nvSpPr>
          <p:cNvPr id="5" name="Content Placeholder 4">
            <a:extLst>
              <a:ext uri="{FF2B5EF4-FFF2-40B4-BE49-F238E27FC236}">
                <a16:creationId xmlns:a16="http://schemas.microsoft.com/office/drawing/2014/main" id="{75A6FC98-E9D5-4018-124E-C118C96D068D}"/>
              </a:ext>
            </a:extLst>
          </p:cNvPr>
          <p:cNvSpPr>
            <a:spLocks noGrp="1"/>
          </p:cNvSpPr>
          <p:nvPr>
            <p:ph idx="1"/>
          </p:nvPr>
        </p:nvSpPr>
        <p:spPr/>
        <p:txBody>
          <a:bodyPr>
            <a:normAutofit/>
          </a:bodyPr>
          <a:lstStyle/>
          <a:p>
            <a:pPr marL="0" marR="0" indent="0">
              <a:spcBef>
                <a:spcPts val="0"/>
              </a:spcBef>
              <a:spcAft>
                <a:spcPts val="0"/>
              </a:spcAft>
              <a:buNone/>
            </a:pPr>
            <a:r>
              <a:rPr lang="en-US" sz="2400" dirty="0">
                <a:effectLst/>
                <a:latin typeface="Times New Roman" panose="02020603050405020304" pitchFamily="18" charset="0"/>
                <a:ea typeface="Aptos" panose="020B0004020202020204" pitchFamily="34" charset="0"/>
                <a:cs typeface="Times New Roman" panose="02020603050405020304" pitchFamily="18" charset="0"/>
              </a:rPr>
              <a:t>Rule 1.6(b) of the Rules of Professional Responsibility provides:</a:t>
            </a:r>
          </a:p>
          <a:p>
            <a:pPr marL="0" marR="0" indent="0">
              <a:spcBef>
                <a:spcPts val="0"/>
              </a:spcBef>
              <a:spcAft>
                <a:spcPts val="0"/>
              </a:spcAft>
              <a:buNone/>
            </a:pP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en-US" sz="2400" dirty="0">
                <a:effectLst/>
                <a:latin typeface="Times New Roman" panose="02020603050405020304" pitchFamily="18" charset="0"/>
                <a:ea typeface="Aptos" panose="020B0004020202020204" pitchFamily="34" charset="0"/>
                <a:cs typeface="Times New Roman" panose="02020603050405020304" pitchFamily="18" charset="0"/>
              </a:rPr>
              <a:t>(b) A lawyer may reveal such information to the extent the lawyer reasonably believes necessary:</a:t>
            </a:r>
          </a:p>
          <a:p>
            <a:pPr marL="0" marR="0" indent="0">
              <a:spcBef>
                <a:spcPts val="0"/>
              </a:spcBef>
              <a:spcAft>
                <a:spcPts val="0"/>
              </a:spcAft>
              <a:buNone/>
            </a:pPr>
            <a:endParaRPr lang="en-US" sz="24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en-US" sz="2400" dirty="0">
                <a:effectLst/>
                <a:latin typeface="Times New Roman" panose="02020603050405020304" pitchFamily="18" charset="0"/>
                <a:ea typeface="Aptos" panose="020B0004020202020204" pitchFamily="34" charset="0"/>
                <a:cs typeface="Times New Roman" panose="02020603050405020304" pitchFamily="18" charset="0"/>
              </a:rPr>
              <a:t>(1) to prevent reasonably certain death or substantial bodily harm;</a:t>
            </a:r>
          </a:p>
          <a:p>
            <a:pPr marL="0" marR="0" indent="0">
              <a:spcBef>
                <a:spcPts val="0"/>
              </a:spcBef>
              <a:spcAft>
                <a:spcPts val="0"/>
              </a:spcAft>
              <a:buNone/>
            </a:pPr>
            <a:r>
              <a:rPr lang="en-US" sz="2400" dirty="0">
                <a:effectLst/>
                <a:latin typeface="Times New Roman" panose="02020603050405020304" pitchFamily="18" charset="0"/>
                <a:ea typeface="Aptos" panose="020B0004020202020204" pitchFamily="34" charset="0"/>
                <a:cs typeface="Times New Roman" panose="02020603050405020304" pitchFamily="18" charset="0"/>
              </a:rPr>
              <a:t>. . . </a:t>
            </a:r>
          </a:p>
          <a:p>
            <a:pPr marL="0" marR="0" indent="0">
              <a:spcBef>
                <a:spcPts val="0"/>
              </a:spcBef>
              <a:spcAft>
                <a:spcPts val="0"/>
              </a:spcAft>
              <a:buNone/>
            </a:pPr>
            <a:r>
              <a:rPr lang="en-US" sz="2400" dirty="0">
                <a:effectLst/>
                <a:latin typeface="Times New Roman" panose="02020603050405020304" pitchFamily="18" charset="0"/>
                <a:ea typeface="Aptos" panose="020B0004020202020204" pitchFamily="34" charset="0"/>
                <a:cs typeface="Times New Roman" panose="02020603050405020304" pitchFamily="18" charset="0"/>
              </a:rPr>
              <a:t>(6) to comply with other law or a court order.</a:t>
            </a:r>
          </a:p>
        </p:txBody>
      </p:sp>
      <p:sp>
        <p:nvSpPr>
          <p:cNvPr id="6" name="Text Placeholder 5">
            <a:extLst>
              <a:ext uri="{FF2B5EF4-FFF2-40B4-BE49-F238E27FC236}">
                <a16:creationId xmlns:a16="http://schemas.microsoft.com/office/drawing/2014/main" id="{B725AF0E-675D-0486-730D-EA745A7D347B}"/>
              </a:ext>
            </a:extLst>
          </p:cNvPr>
          <p:cNvSpPr>
            <a:spLocks noGrp="1"/>
          </p:cNvSpPr>
          <p:nvPr>
            <p:ph type="body" sz="half" idx="2"/>
          </p:nvPr>
        </p:nvSpPr>
        <p:spPr/>
        <p:txBody>
          <a:bodyPr/>
          <a:lstStyle/>
          <a:p>
            <a:endParaRPr lang="en-US" dirty="0"/>
          </a:p>
        </p:txBody>
      </p:sp>
      <p:sp>
        <p:nvSpPr>
          <p:cNvPr id="2" name="TextBox 1">
            <a:extLst>
              <a:ext uri="{FF2B5EF4-FFF2-40B4-BE49-F238E27FC236}">
                <a16:creationId xmlns:a16="http://schemas.microsoft.com/office/drawing/2014/main" id="{AE969030-7DDB-82C2-DE40-76CF6819DEC6}"/>
              </a:ext>
            </a:extLst>
          </p:cNvPr>
          <p:cNvSpPr txBox="1"/>
          <p:nvPr/>
        </p:nvSpPr>
        <p:spPr>
          <a:xfrm>
            <a:off x="142504" y="-866899"/>
            <a:ext cx="261610" cy="369332"/>
          </a:xfrm>
          <a:prstGeom prst="rect">
            <a:avLst/>
          </a:prstGeom>
          <a:noFill/>
        </p:spPr>
        <p:txBody>
          <a:bodyPr wrap="none" rtlCol="0">
            <a:spAutoFit/>
          </a:bodyPr>
          <a:lstStyle/>
          <a:p>
            <a:r>
              <a:rPr lang="en-US" dirty="0"/>
              <a:t>t</a:t>
            </a:r>
          </a:p>
        </p:txBody>
      </p:sp>
    </p:spTree>
    <p:extLst>
      <p:ext uri="{BB962C8B-B14F-4D97-AF65-F5344CB8AC3E}">
        <p14:creationId xmlns:p14="http://schemas.microsoft.com/office/powerpoint/2010/main" val="1500989098"/>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Drafting Premarital Agreement FINAL" id="{AFF9FCB1-9515-1447-8917-E4BD1B751E37}" vid="{6D18D8E4-83A5-8545-A73B-5777CC680C61}"/>
    </a:ext>
  </a:extLst>
</a:theme>
</file>

<file path=docProps/app.xml><?xml version="1.0" encoding="utf-8"?>
<Properties xmlns="http://schemas.openxmlformats.org/officeDocument/2006/extended-properties" xmlns:vt="http://schemas.openxmlformats.org/officeDocument/2006/docPropsVTypes">
  <Template>Jack wms 3</Template>
  <TotalTime>1545</TotalTime>
  <Words>2444</Words>
  <Application>Microsoft Macintosh PowerPoint</Application>
  <PresentationFormat>Widescreen</PresentationFormat>
  <Paragraphs>150</Paragraphs>
  <Slides>32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Gill Sans MT</vt:lpstr>
      <vt:lpstr>Times New Roman</vt:lpstr>
      <vt:lpstr>Parcel</vt:lpstr>
      <vt:lpstr>The Ethics hour:  Representing children</vt:lpstr>
      <vt:lpstr>The Guardian ad litem</vt:lpstr>
      <vt:lpstr>A child’s attorney</vt:lpstr>
      <vt:lpstr>The Best interest attorney</vt:lpstr>
      <vt:lpstr>Mandated representation: abuse and neglect proceedings</vt:lpstr>
      <vt:lpstr>Dual role</vt:lpstr>
      <vt:lpstr>Mandated representation: termination of parental rights</vt:lpstr>
      <vt:lpstr>confidentiality</vt:lpstr>
      <vt:lpstr>Rule 1.6 </vt:lpstr>
      <vt:lpstr>Reporting abuse</vt:lpstr>
      <vt:lpstr>Rule 1.6 </vt:lpstr>
      <vt:lpstr>Duties of the GAL</vt:lpstr>
      <vt:lpstr>Chancery court proceedings</vt:lpstr>
      <vt:lpstr>confidentiality </vt:lpstr>
      <vt:lpstr>Client decision-making</vt:lpstr>
      <vt:lpstr>Communication with client</vt:lpstr>
      <vt:lpstr>Client under a disability</vt:lpstr>
      <vt:lpstr>Client under disability</vt:lpstr>
      <vt:lpstr>withdrawal</vt:lpstr>
      <vt:lpstr>competence</vt:lpstr>
      <vt:lpstr>States that allow dual role</vt:lpstr>
      <vt:lpstr>rule 13 v. MCA 43-21-201 </vt:lpstr>
      <vt:lpstr>S.G. v. D.C., 13 So. 3d 269 (Miss. 2009)</vt:lpstr>
      <vt:lpstr>Conflicts of interest</vt:lpstr>
      <vt:lpstr>Lawyer as witness</vt:lpstr>
      <vt:lpstr>Ethical duties in the dual role</vt:lpstr>
      <vt:lpstr>Conflicts: former client</vt:lpstr>
      <vt:lpstr>Roles divided</vt:lpstr>
      <vt:lpstr>Duty of confidentiality</vt:lpstr>
      <vt:lpstr>Attorneys in abuse and neglect proceedings</vt:lpstr>
      <vt:lpstr>The Dual Role conflict issue</vt:lpstr>
      <vt:lpstr>Appointment in TPR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Debbie Bell</dc:creator>
  <cp:lastModifiedBy>Debbie Bell</cp:lastModifiedBy>
  <cp:revision>11</cp:revision>
  <dcterms:created xsi:type="dcterms:W3CDTF">2025-05-27T21:53:01Z</dcterms:created>
  <dcterms:modified xsi:type="dcterms:W3CDTF">2025-07-05T20:32:41Z</dcterms:modified>
</cp:coreProperties>
</file>