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6"/>
  </p:notesMasterIdLst>
  <p:sldIdLst>
    <p:sldId id="270" r:id="rId2"/>
    <p:sldId id="256" r:id="rId3"/>
    <p:sldId id="257" r:id="rId4"/>
    <p:sldId id="259" r:id="rId5"/>
    <p:sldId id="260" r:id="rId6"/>
    <p:sldId id="261" r:id="rId7"/>
    <p:sldId id="262" r:id="rId8"/>
    <p:sldId id="268" r:id="rId9"/>
    <p:sldId id="263" r:id="rId10"/>
    <p:sldId id="265" r:id="rId11"/>
    <p:sldId id="264" r:id="rId12"/>
    <p:sldId id="269" r:id="rId13"/>
    <p:sldId id="258" r:id="rId14"/>
    <p:sldId id="267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81"/>
  </p:normalViewPr>
  <p:slideViewPr>
    <p:cSldViewPr snapToGrid="0">
      <p:cViewPr varScale="1">
        <p:scale>
          <a:sx n="107" d="100"/>
          <a:sy n="107" d="100"/>
        </p:scale>
        <p:origin x="7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91D880-070F-5C4B-8F0A-C98C6FD5B88D}" type="datetimeFigureOut">
              <a:rPr lang="en-US" smtClean="0"/>
              <a:t>7/7/25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3129D7-BB10-1547-9B50-1A6F5173D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2420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3129D7-BB10-1547-9B50-1A6F5173D58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6511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3FD1-1DDB-8E4B-B6EC-21E875CFB006}" type="datetimeFigureOut">
              <a:rPr lang="en-US" smtClean="0"/>
              <a:t>7/7/25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C8978-DCD5-D246-8BF4-EFDE3315C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8684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3FD1-1DDB-8E4B-B6EC-21E875CFB006}" type="datetimeFigureOut">
              <a:rPr lang="en-US" smtClean="0"/>
              <a:t>7/7/25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C8978-DCD5-D246-8BF4-EFDE3315C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369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3FD1-1DDB-8E4B-B6EC-21E875CFB006}" type="datetimeFigureOut">
              <a:rPr lang="en-US" smtClean="0"/>
              <a:t>7/7/25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C8978-DCD5-D246-8BF4-EFDE3315C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826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3FD1-1DDB-8E4B-B6EC-21E875CFB006}" type="datetimeFigureOut">
              <a:rPr lang="en-US" smtClean="0"/>
              <a:t>7/7/25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C8978-DCD5-D246-8BF4-EFDE3315C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147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3FD1-1DDB-8E4B-B6EC-21E875CFB006}" type="datetimeFigureOut">
              <a:rPr lang="en-US" smtClean="0"/>
              <a:t>7/7/25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C8978-DCD5-D246-8BF4-EFDE3315C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5475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3FD1-1DDB-8E4B-B6EC-21E875CFB006}" type="datetimeFigureOut">
              <a:rPr lang="en-US" smtClean="0"/>
              <a:t>7/7/25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C8978-DCD5-D246-8BF4-EFDE3315C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880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3FD1-1DDB-8E4B-B6EC-21E875CFB006}" type="datetimeFigureOut">
              <a:rPr lang="en-US" smtClean="0"/>
              <a:t>7/7/25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C8978-DCD5-D246-8BF4-EFDE3315C6C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036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3FD1-1DDB-8E4B-B6EC-21E875CFB006}" type="datetimeFigureOut">
              <a:rPr lang="en-US" smtClean="0"/>
              <a:t>7/7/25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C8978-DCD5-D246-8BF4-EFDE3315C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315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3FD1-1DDB-8E4B-B6EC-21E875CFB006}" type="datetimeFigureOut">
              <a:rPr lang="en-US" smtClean="0"/>
              <a:t>7/7/25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C8978-DCD5-D246-8BF4-EFDE3315C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087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3FD1-1DDB-8E4B-B6EC-21E875CFB006}" type="datetimeFigureOut">
              <a:rPr lang="en-US" smtClean="0"/>
              <a:t>7/7/25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C8978-DCD5-D246-8BF4-EFDE3315C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031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A7EA3FD1-1DDB-8E4B-B6EC-21E875CFB006}" type="datetimeFigureOut">
              <a:rPr lang="en-US" smtClean="0"/>
              <a:t>7/7/25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C8978-DCD5-D246-8BF4-EFDE3315C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142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A7EA3FD1-1DDB-8E4B-B6EC-21E875CFB006}" type="datetimeFigureOut">
              <a:rPr lang="en-US" smtClean="0"/>
              <a:t>7/7/25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F3BC8978-DCD5-D246-8BF4-EFDE3315C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086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E0A0D5-410E-9B0D-E308-3797C106D6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solidFill>
            <a:schemeClr val="accent1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6</a:t>
            </a:r>
            <a:r>
              <a:rPr lang="en-US" baseline="30000" dirty="0">
                <a:solidFill>
                  <a:schemeClr val="tx1"/>
                </a:solidFill>
              </a:rPr>
              <a:t>th</a:t>
            </a:r>
            <a:r>
              <a:rPr lang="en-US" dirty="0">
                <a:solidFill>
                  <a:schemeClr val="tx1"/>
                </a:solidFill>
              </a:rPr>
              <a:t> Hour: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Client video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Alimony Refresher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32DF10-74D2-5F34-0671-351DDCB023F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591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5537D-46C0-235D-D686-CA664A143D1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Modification test</a:t>
            </a:r>
            <a:r>
              <a:rPr lang="en-US" dirty="0"/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5BABD1-A818-BF72-464C-ACA19515EF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modify alimony, a court must find a material change occurring since the last decree that was not foreseeable at that time.</a:t>
            </a:r>
          </a:p>
          <a:p>
            <a:pPr>
              <a:buFontTx/>
              <a:buChar char="-"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the payor is seeking a reduction based on income loss, the income loss must have been involuntary.</a:t>
            </a:r>
          </a:p>
          <a:p>
            <a:pPr marL="0" indent="0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these requirements are met, the court should compare the disparity between the parties’ ability to meet reasonable needs at the time of the last decree and currently.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F4A059-1E41-7FED-7CBA-BC6C06C9E42C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5272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20C64-8090-AB21-6879-2D8A8E0943A1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Limits on alimony modification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060F19-2F64-E19F-933E-8712AD570E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Alimony cannot be awarded for the first time in a modification.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Permanent alimony may not be modified to lump sum.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Lump sum alimony may not be modified to permanent.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Arrearages prior to the filing of a modification petition may not be forgiven.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Out-of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court modifications are not enforceable.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7DEA05-E009-F263-7224-759BF351562F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1059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E4A18E-4157-AD65-482C-A6B914CC08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8A61025-ED20-1237-67C9-106EA8B630D9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The agreement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5C96B28-47E4-26E0-F619-21D2F91E45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Husband will pay wife alimony in the amount of $2,500 a month beginning on May 1, 2020, with the payments to continue until the death of either party. Alimony payments will be reduced in the event of remarriage to $1,000 a month.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Husband will make payments on the existing mortgage on the marital home, not including taxes and insurance, for a period of eight years ($2200 mortgage amount). 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Baskerville" panose="0202050207040102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2191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8524E1D-6142-255E-43D7-AE44FF4D3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2383" y="976567"/>
            <a:ext cx="7729728" cy="1188720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Comparing disparity then and now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2233D7-EDD9-B0F2-A921-D2679E5E10A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divorce: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H: $13,000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W:  $0 income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$2500 alimony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$2200 mortgage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95AB6F9-E0F8-C042-72C5-07C01DFFB02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Now: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H: $10,000 ($13,000 imputed?)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W: $4500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$70 from friend</a:t>
            </a:r>
          </a:p>
        </p:txBody>
      </p:sp>
    </p:spTree>
    <p:extLst>
      <p:ext uri="{BB962C8B-B14F-4D97-AF65-F5344CB8AC3E}">
        <p14:creationId xmlns:p14="http://schemas.microsoft.com/office/powerpoint/2010/main" val="7933206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A05183-89E8-008E-4B3C-B4105E1DAA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50F78-12C6-BA9C-EB42-6BC83AD25B78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Insurance to secure alimony award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FC5C0F-AFC0-7527-2300-5D4B02F9AD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Courts cannot order a party to maintain insurance for their spouse except to secure another financial award.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amount of court-ordered life insurance must be related to the size of the award and the amount likely to be in default.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Parties can agree to provide insurance for their spouse unrelated to security for other awards.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68BF2B-BC70-12D2-B149-7ECB48545D1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995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17F3E9-7568-A788-1AB4-EEEE27323D29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The agreement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ACD3645-D280-242D-29D3-7A8890951A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Husband will pay wife alimony in the amount of $2,500 a month beginning on May 1, 2020, with the payments to continue until the death of either party. Alimony payments will be reduced in the event of remarriage to $1,000 a month.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Husband will make payments on the existing mortgage on the marital home, not including taxes and insurance, for a period of eight years ($2200 mortgage amount). 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Baskerville" panose="0202050207040102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717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3A3214E-F4B3-E5B3-AD8C-9DF3989A779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Issues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20908C5-C22B-8BFC-558D-785B476CAA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kinds of alimony does the agreement create? Are they modifiable?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Hunter modify or terminate alimony based on</a:t>
            </a:r>
          </a:p>
          <a:p>
            <a:pPr>
              <a:buFontTx/>
              <a:buChar char="-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 increased expenses and new family?</a:t>
            </a:r>
          </a:p>
          <a:p>
            <a:pPr>
              <a:buFontTx/>
              <a:buChar char="-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 decrease in income?</a:t>
            </a:r>
          </a:p>
          <a:p>
            <a:pPr>
              <a:buFontTx/>
              <a:buChar char="-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increase in income?</a:t>
            </a:r>
          </a:p>
          <a:p>
            <a:pPr>
              <a:buFontTx/>
              <a:buChar char="-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relationship with Will?</a:t>
            </a:r>
          </a:p>
          <a:p>
            <a:pPr>
              <a:buFontTx/>
              <a:buChar char="-"/>
            </a:pP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9E8C696-E1E5-9780-B11B-B8B6FB7859B4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115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89DD051-3BF6-C7E5-DD2D-4D3B15516F7A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The Armstrong factors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DA09D5-CC66-DD5E-E66E-E618CE232FD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there a deficit? Consider  the parties’</a:t>
            </a:r>
          </a:p>
          <a:p>
            <a:pPr marL="0" indent="0">
              <a:buNone/>
            </a:pPr>
            <a:r>
              <a:rPr lang="en-US" altLang="ja-JP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ja-JP" sz="2000" spc="-5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income</a:t>
            </a:r>
            <a:r>
              <a:rPr lang="en-US" sz="2000" spc="-5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</a:t>
            </a:r>
            <a:r>
              <a:rPr lang="ja-JP" sz="2000" spc="-5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expenses</a:t>
            </a:r>
            <a:r>
              <a:rPr lang="en-US" altLang="ja-JP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 assets and obligations</a:t>
            </a:r>
          </a:p>
          <a:p>
            <a:pPr marL="0" indent="0">
              <a:buNone/>
            </a:pPr>
            <a:r>
              <a:rPr lang="en-US" altLang="ja-JP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age, </a:t>
            </a:r>
            <a:r>
              <a:rPr lang="ja-JP" sz="2000" spc="-5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health</a:t>
            </a:r>
            <a:r>
              <a:rPr lang="en-US" altLang="ja-JP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ja-JP" sz="2000" spc="-5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earning capaci</a:t>
            </a:r>
            <a:r>
              <a:rPr lang="en-US" sz="2000" spc="-5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ties</a:t>
            </a:r>
            <a:r>
              <a:rPr lang="ja-JP" sz="2000" spc="-5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altLang="ja-JP" sz="2000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ja-JP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reasonable </a:t>
            </a:r>
            <a:r>
              <a:rPr lang="ja-JP" sz="2000" spc="-5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need</a:t>
            </a:r>
            <a:r>
              <a:rPr lang="en-US" altLang="ja-JP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  <a:p>
            <a:pPr marL="0" indent="0">
              <a:buNone/>
            </a:pPr>
            <a:r>
              <a:rPr lang="en-US" altLang="ja-JP" sz="2000" spc="-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standard of living of the marriage</a:t>
            </a:r>
            <a:endParaRPr lang="en-US" altLang="ja-JP" sz="2000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ja-JP" sz="2000" spc="-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need for childcare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B867CF5-7A66-8A4B-C863-858A62C06B6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Should alimony be awarded, and if so, in what form and how much? Consider</a:t>
            </a:r>
          </a:p>
          <a:p>
            <a:pPr marL="0" indent="0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length of the marriage</a:t>
            </a:r>
          </a:p>
          <a:p>
            <a:pPr marL="0" indent="0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dissipation of assets</a:t>
            </a:r>
          </a:p>
          <a:p>
            <a:pPr>
              <a:buFontTx/>
              <a:buChar char="-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fault in the marriage breakup</a:t>
            </a:r>
          </a:p>
          <a:p>
            <a:pPr>
              <a:buFontTx/>
              <a:buChar char="-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tax consequences</a:t>
            </a:r>
          </a:p>
          <a:p>
            <a:pPr>
              <a:buFontTx/>
              <a:buChar char="-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age and health</a:t>
            </a:r>
          </a:p>
          <a:p>
            <a:pPr>
              <a:buFontTx/>
              <a:buChar char="-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any other relevant factor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032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77EE892-F5D0-FD8D-B915-868F27DCA66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Comparing incomes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8E3B55-3504-BACF-73D1-48F54EE02DF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Child support payor: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$13,000 net income</a:t>
            </a:r>
          </a:p>
          <a:p>
            <a:pPr>
              <a:buFontTx/>
              <a:buChar char="-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$1,500 child support</a:t>
            </a:r>
          </a:p>
          <a:p>
            <a:pPr>
              <a:buFontTx/>
              <a:buChar char="-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$11,500/month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DC673AC-1A65-A637-9A7A-06BF1BB6F62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Child support recipient: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$4,500 net income</a:t>
            </a:r>
          </a:p>
          <a:p>
            <a:pPr marL="0" indent="0">
              <a:buNone/>
            </a:pPr>
            <a:endParaRPr lang="en-US" sz="2400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$7,000 discrepancy</a:t>
            </a:r>
          </a:p>
        </p:txBody>
      </p:sp>
    </p:spTree>
    <p:extLst>
      <p:ext uri="{BB962C8B-B14F-4D97-AF65-F5344CB8AC3E}">
        <p14:creationId xmlns:p14="http://schemas.microsoft.com/office/powerpoint/2010/main" val="754757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60F51-C048-0FF8-0552-9686729318C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Traditional forms of alimony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659200-847F-89D8-5825-5A7A5F6C8A6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Permanent alimony </a:t>
            </a:r>
          </a:p>
          <a:p>
            <a:pPr>
              <a:buFontTx/>
              <a:buChar char="-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ongoing</a:t>
            </a:r>
          </a:p>
          <a:p>
            <a:pPr>
              <a:buFontTx/>
              <a:buChar char="-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terminates at death of either</a:t>
            </a:r>
          </a:p>
          <a:p>
            <a:pPr>
              <a:buFontTx/>
              <a:buChar char="-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terminates at remarriage</a:t>
            </a:r>
          </a:p>
          <a:p>
            <a:pPr>
              <a:buFontTx/>
              <a:buChar char="-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be modified based on a material change in circumstances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FB16A2-ABAC-6D14-B799-5A204C4EFFA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Lump sum alimony 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is a fixed amount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survives the death of either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survives remarriage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cannot be modified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240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EA103F-732B-46CE-858C-3643B3AEAE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617D1-5934-4FEE-1F2E-16CFD0BB7A1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Newer forms of alimony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49C093-3E9B-847A-0A46-0CA5FC435A0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Rehabilitative alimony </a:t>
            </a:r>
          </a:p>
          <a:p>
            <a:pPr>
              <a:buFontTx/>
              <a:buChar char="-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for a fixed term</a:t>
            </a:r>
          </a:p>
          <a:p>
            <a:pPr>
              <a:buFontTx/>
              <a:buChar char="-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terminates at death of either</a:t>
            </a:r>
          </a:p>
          <a:p>
            <a:pPr>
              <a:buFontTx/>
              <a:buChar char="-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terminates at remarriage only if ordered or agreed</a:t>
            </a:r>
          </a:p>
          <a:p>
            <a:pPr>
              <a:buFontTx/>
              <a:buChar char="-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be modified based on a material change in circumstances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A5C3D3-3575-C7CD-F4EF-24A4E7F14FE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Reimbursement alimony 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is a fixed amount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survives the death of either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survives remarriage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cannot be modified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48585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8A2118-6184-32F6-B71D-BA2A0213DC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6EE47DE-80DC-0132-FF5F-DE88D3F95ECE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The agreement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101019B-45B9-B000-C104-669D3D1351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Husband will pay wife alimony in the amount of $2,500 a month beginning on May 1, 2020, with the payments to continue until the death of either party. Alimony payments will be reduced in the event of remarriage to $1,000 a month.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Husband will make payments on the existing mortgage on the marital home, not including taxes and insurance, for a period of eight years ($2200 mortgage amount). 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Baskerville" panose="0202050207040102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9963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7A2BF1F-55E8-AFD4-146A-E84F55B9E0E8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What can be modified?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D9861E-C658-809F-D106-BE647C718D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Courts can modify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permanent alimony</a:t>
            </a:r>
          </a:p>
          <a:p>
            <a:pPr>
              <a:buFontTx/>
              <a:buChar char="-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rehabilitative alimony</a:t>
            </a:r>
          </a:p>
          <a:p>
            <a:pPr>
              <a:buFontTx/>
              <a:buChar char="-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hybrid or 3d party payments classified as permanent or rehabilitative</a:t>
            </a:r>
          </a:p>
          <a:p>
            <a:pPr>
              <a:buFontTx/>
              <a:buChar char="-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agreed alimony</a:t>
            </a:r>
          </a:p>
          <a:p>
            <a:pPr>
              <a:buFontTx/>
              <a:buChar char="-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agreed escalation clauses</a:t>
            </a:r>
          </a:p>
          <a:p>
            <a:pPr>
              <a:buFontTx/>
              <a:buChar char="-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permanent to rehabilitative alimony</a:t>
            </a:r>
          </a:p>
          <a:p>
            <a:pPr>
              <a:buFontTx/>
              <a:buChar char="-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rehabilitative to permanent alimony</a:t>
            </a:r>
          </a:p>
          <a:p>
            <a:pPr>
              <a:buFontTx/>
              <a:buChar char="-"/>
            </a:pPr>
            <a:endParaRPr lang="en-US" dirty="0"/>
          </a:p>
          <a:p>
            <a:pPr>
              <a:buFontTx/>
              <a:buChar char="-"/>
            </a:pPr>
            <a:endParaRPr lang="en-US" dirty="0"/>
          </a:p>
          <a:p>
            <a:pPr>
              <a:buFontTx/>
              <a:buChar char="-"/>
            </a:pP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369DC9A-C70A-586C-F1D6-4456CEBC1C3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165579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afting Premarital Agreement FINAL" id="{AFF9FCB1-9515-1447-8917-E4BD1B751E37}" vid="{6D18D8E4-83A5-8545-A73B-5777CC680C6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Jack wms 3</Template>
  <TotalTime>7055</TotalTime>
  <Words>839</Words>
  <Application>Microsoft Macintosh PowerPoint</Application>
  <PresentationFormat>Widescreen</PresentationFormat>
  <Paragraphs>111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Aptos</vt:lpstr>
      <vt:lpstr>Arial</vt:lpstr>
      <vt:lpstr>Baskerville</vt:lpstr>
      <vt:lpstr>Gill Sans MT</vt:lpstr>
      <vt:lpstr>Times New Roman</vt:lpstr>
      <vt:lpstr>Parcel</vt:lpstr>
      <vt:lpstr>6th Hour: Client video Alimony Refresher</vt:lpstr>
      <vt:lpstr>The agreement</vt:lpstr>
      <vt:lpstr>Issues</vt:lpstr>
      <vt:lpstr>The Armstrong factors</vt:lpstr>
      <vt:lpstr>Comparing incomes</vt:lpstr>
      <vt:lpstr>Traditional forms of alimony</vt:lpstr>
      <vt:lpstr>Newer forms of alimony</vt:lpstr>
      <vt:lpstr>The agreement</vt:lpstr>
      <vt:lpstr>What can be modified?</vt:lpstr>
      <vt:lpstr>Modification test </vt:lpstr>
      <vt:lpstr>Limits on alimony modification</vt:lpstr>
      <vt:lpstr>The agreement</vt:lpstr>
      <vt:lpstr>Comparing disparity then and now</vt:lpstr>
      <vt:lpstr>Insurance to secure alimony award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Debbie Bell</dc:creator>
  <cp:lastModifiedBy>Debbie Bell</cp:lastModifiedBy>
  <cp:revision>40</cp:revision>
  <dcterms:created xsi:type="dcterms:W3CDTF">2025-04-26T23:11:00Z</dcterms:created>
  <dcterms:modified xsi:type="dcterms:W3CDTF">2025-07-08T03:02:30Z</dcterms:modified>
</cp:coreProperties>
</file>