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301" r:id="rId2"/>
    <p:sldId id="302" r:id="rId3"/>
    <p:sldId id="257" r:id="rId4"/>
    <p:sldId id="258" r:id="rId5"/>
    <p:sldId id="261" r:id="rId6"/>
    <p:sldId id="262" r:id="rId7"/>
    <p:sldId id="310" r:id="rId8"/>
    <p:sldId id="300" r:id="rId9"/>
    <p:sldId id="260" r:id="rId10"/>
    <p:sldId id="303" r:id="rId11"/>
    <p:sldId id="270" r:id="rId12"/>
    <p:sldId id="271" r:id="rId13"/>
    <p:sldId id="272" r:id="rId14"/>
    <p:sldId id="273" r:id="rId15"/>
    <p:sldId id="276" r:id="rId16"/>
    <p:sldId id="277" r:id="rId17"/>
    <p:sldId id="309" r:id="rId18"/>
    <p:sldId id="304" r:id="rId19"/>
    <p:sldId id="264" r:id="rId20"/>
    <p:sldId id="305" r:id="rId21"/>
    <p:sldId id="259" r:id="rId22"/>
    <p:sldId id="306" r:id="rId23"/>
    <p:sldId id="307" r:id="rId24"/>
    <p:sldId id="308" r:id="rId25"/>
    <p:sldId id="26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49"/>
  </p:normalViewPr>
  <p:slideViewPr>
    <p:cSldViewPr snapToGrid="0">
      <p:cViewPr varScale="1">
        <p:scale>
          <a:sx n="107" d="100"/>
          <a:sy n="107" d="100"/>
        </p:scale>
        <p:origin x="7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06A22B-16B7-3245-8D26-603C2BD5236C}" type="datetimeFigureOut">
              <a:rPr lang="en-US" smtClean="0"/>
              <a:t>7/14/25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280B05-7FDE-4F49-8144-C6AA65AD7E75}" type="slidenum">
              <a:rPr lang="en-US" smtClean="0"/>
              <a:t>‹#›</a:t>
            </a:fld>
            <a:endParaRPr lang="en-US"/>
          </a:p>
        </p:txBody>
      </p:sp>
    </p:spTree>
    <p:extLst>
      <p:ext uri="{BB962C8B-B14F-4D97-AF65-F5344CB8AC3E}">
        <p14:creationId xmlns:p14="http://schemas.microsoft.com/office/powerpoint/2010/main" val="215138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F10C2-7395-184F-B9E6-435832F28F4B}" type="slidenum">
              <a:rPr lang="en-US" smtClean="0"/>
              <a:t>21</a:t>
            </a:fld>
            <a:endParaRPr lang="en-US" dirty="0"/>
          </a:p>
        </p:txBody>
      </p:sp>
    </p:spTree>
    <p:extLst>
      <p:ext uri="{BB962C8B-B14F-4D97-AF65-F5344CB8AC3E}">
        <p14:creationId xmlns:p14="http://schemas.microsoft.com/office/powerpoint/2010/main" val="1411915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BA932-A04F-FAAA-4AE1-FDF5A80D8C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C25562-FA0D-2874-ACB2-B59168C9AE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6F80B4-0900-CBD2-2DFB-5860F20D2D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791AED-2949-1D75-4AC3-32DB71651297}"/>
              </a:ext>
            </a:extLst>
          </p:cNvPr>
          <p:cNvSpPr>
            <a:spLocks noGrp="1"/>
          </p:cNvSpPr>
          <p:nvPr>
            <p:ph type="sldNum" sz="quarter" idx="5"/>
          </p:nvPr>
        </p:nvSpPr>
        <p:spPr/>
        <p:txBody>
          <a:bodyPr/>
          <a:lstStyle/>
          <a:p>
            <a:fld id="{099F10C2-7395-184F-B9E6-435832F28F4B}" type="slidenum">
              <a:rPr lang="en-US" smtClean="0"/>
              <a:t>24</a:t>
            </a:fld>
            <a:endParaRPr lang="en-US" dirty="0"/>
          </a:p>
        </p:txBody>
      </p:sp>
    </p:spTree>
    <p:extLst>
      <p:ext uri="{BB962C8B-B14F-4D97-AF65-F5344CB8AC3E}">
        <p14:creationId xmlns:p14="http://schemas.microsoft.com/office/powerpoint/2010/main" val="840937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A7EA3FD1-1DDB-8E4B-B6EC-21E875CFB006}" type="datetimeFigureOut">
              <a:rPr lang="en-US" smtClean="0"/>
              <a:t>7/14/25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BC8978-DCD5-D246-8BF4-EFDE3315C6CB}" type="slidenum">
              <a:rPr lang="en-US" smtClean="0"/>
              <a:t>‹#›</a:t>
            </a:fld>
            <a:endParaRPr lang="en-US"/>
          </a:p>
        </p:txBody>
      </p:sp>
    </p:spTree>
    <p:extLst>
      <p:ext uri="{BB962C8B-B14F-4D97-AF65-F5344CB8AC3E}">
        <p14:creationId xmlns:p14="http://schemas.microsoft.com/office/powerpoint/2010/main" val="369586844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EA3FD1-1DDB-8E4B-B6EC-21E875CFB006}" type="datetimeFigureOut">
              <a:rPr lang="en-US" smtClean="0"/>
              <a:t>7/14/25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C8978-DCD5-D246-8BF4-EFDE3315C6CB}" type="slidenum">
              <a:rPr lang="en-US" smtClean="0"/>
              <a:t>‹#›</a:t>
            </a:fld>
            <a:endParaRPr lang="en-US"/>
          </a:p>
        </p:txBody>
      </p:sp>
    </p:spTree>
    <p:extLst>
      <p:ext uri="{BB962C8B-B14F-4D97-AF65-F5344CB8AC3E}">
        <p14:creationId xmlns:p14="http://schemas.microsoft.com/office/powerpoint/2010/main" val="2637369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EA3FD1-1DDB-8E4B-B6EC-21E875CFB006}" type="datetimeFigureOut">
              <a:rPr lang="en-US" smtClean="0"/>
              <a:t>7/14/25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C8978-DCD5-D246-8BF4-EFDE3315C6CB}" type="slidenum">
              <a:rPr lang="en-US" smtClean="0"/>
              <a:t>‹#›</a:t>
            </a:fld>
            <a:endParaRPr lang="en-US"/>
          </a:p>
        </p:txBody>
      </p:sp>
    </p:spTree>
    <p:extLst>
      <p:ext uri="{BB962C8B-B14F-4D97-AF65-F5344CB8AC3E}">
        <p14:creationId xmlns:p14="http://schemas.microsoft.com/office/powerpoint/2010/main" val="4263826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EA3FD1-1DDB-8E4B-B6EC-21E875CFB006}" type="datetimeFigureOut">
              <a:rPr lang="en-US" smtClean="0"/>
              <a:t>7/14/25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BC8978-DCD5-D246-8BF4-EFDE3315C6CB}" type="slidenum">
              <a:rPr lang="en-US" smtClean="0"/>
              <a:t>‹#›</a:t>
            </a:fld>
            <a:endParaRPr lang="en-US"/>
          </a:p>
        </p:txBody>
      </p:sp>
    </p:spTree>
    <p:extLst>
      <p:ext uri="{BB962C8B-B14F-4D97-AF65-F5344CB8AC3E}">
        <p14:creationId xmlns:p14="http://schemas.microsoft.com/office/powerpoint/2010/main" val="1017147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A7EA3FD1-1DDB-8E4B-B6EC-21E875CFB006}" type="datetimeFigureOut">
              <a:rPr lang="en-US" smtClean="0"/>
              <a:t>7/14/25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BC8978-DCD5-D246-8BF4-EFDE3315C6CB}" type="slidenum">
              <a:rPr lang="en-US" smtClean="0"/>
              <a:t>‹#›</a:t>
            </a:fld>
            <a:endParaRPr lang="en-US"/>
          </a:p>
        </p:txBody>
      </p:sp>
    </p:spTree>
    <p:extLst>
      <p:ext uri="{BB962C8B-B14F-4D97-AF65-F5344CB8AC3E}">
        <p14:creationId xmlns:p14="http://schemas.microsoft.com/office/powerpoint/2010/main" val="79854757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7EA3FD1-1DDB-8E4B-B6EC-21E875CFB006}" type="datetimeFigureOut">
              <a:rPr lang="en-US" smtClean="0"/>
              <a:t>7/14/25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F3BC8978-DCD5-D246-8BF4-EFDE3315C6CB}" type="slidenum">
              <a:rPr lang="en-US" smtClean="0"/>
              <a:t>‹#›</a:t>
            </a:fld>
            <a:endParaRPr lang="en-US"/>
          </a:p>
        </p:txBody>
      </p:sp>
    </p:spTree>
    <p:extLst>
      <p:ext uri="{BB962C8B-B14F-4D97-AF65-F5344CB8AC3E}">
        <p14:creationId xmlns:p14="http://schemas.microsoft.com/office/powerpoint/2010/main" val="2051880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A7EA3FD1-1DDB-8E4B-B6EC-21E875CFB006}" type="datetimeFigureOut">
              <a:rPr lang="en-US" smtClean="0"/>
              <a:t>7/14/25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BC8978-DCD5-D246-8BF4-EFDE3315C6CB}"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43036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EA3FD1-1DDB-8E4B-B6EC-21E875CFB006}" type="datetimeFigureOut">
              <a:rPr lang="en-US" smtClean="0"/>
              <a:t>7/14/25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BC8978-DCD5-D246-8BF4-EFDE3315C6CB}" type="slidenum">
              <a:rPr lang="en-US" smtClean="0"/>
              <a:t>‹#›</a:t>
            </a:fld>
            <a:endParaRPr lang="en-US"/>
          </a:p>
        </p:txBody>
      </p:sp>
    </p:spTree>
    <p:extLst>
      <p:ext uri="{BB962C8B-B14F-4D97-AF65-F5344CB8AC3E}">
        <p14:creationId xmlns:p14="http://schemas.microsoft.com/office/powerpoint/2010/main" val="2274315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A3FD1-1DDB-8E4B-B6EC-21E875CFB006}" type="datetimeFigureOut">
              <a:rPr lang="en-US" smtClean="0"/>
              <a:t>7/14/25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BC8978-DCD5-D246-8BF4-EFDE3315C6CB}" type="slidenum">
              <a:rPr lang="en-US" smtClean="0"/>
              <a:t>‹#›</a:t>
            </a:fld>
            <a:endParaRPr lang="en-US"/>
          </a:p>
        </p:txBody>
      </p:sp>
    </p:spTree>
    <p:extLst>
      <p:ext uri="{BB962C8B-B14F-4D97-AF65-F5344CB8AC3E}">
        <p14:creationId xmlns:p14="http://schemas.microsoft.com/office/powerpoint/2010/main" val="3261087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A7EA3FD1-1DDB-8E4B-B6EC-21E875CFB006}" type="datetimeFigureOut">
              <a:rPr lang="en-US" smtClean="0"/>
              <a:t>7/14/25</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F3BC8978-DCD5-D246-8BF4-EFDE3315C6CB}" type="slidenum">
              <a:rPr lang="en-US" smtClean="0"/>
              <a:t>‹#›</a:t>
            </a:fld>
            <a:endParaRPr lang="en-US"/>
          </a:p>
        </p:txBody>
      </p:sp>
    </p:spTree>
    <p:extLst>
      <p:ext uri="{BB962C8B-B14F-4D97-AF65-F5344CB8AC3E}">
        <p14:creationId xmlns:p14="http://schemas.microsoft.com/office/powerpoint/2010/main" val="2998031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A7EA3FD1-1DDB-8E4B-B6EC-21E875CFB006}" type="datetimeFigureOut">
              <a:rPr lang="en-US" smtClean="0"/>
              <a:t>7/14/25</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F3BC8978-DCD5-D246-8BF4-EFDE3315C6CB}" type="slidenum">
              <a:rPr lang="en-US" smtClean="0"/>
              <a:t>‹#›</a:t>
            </a:fld>
            <a:endParaRPr lang="en-US"/>
          </a:p>
        </p:txBody>
      </p:sp>
    </p:spTree>
    <p:extLst>
      <p:ext uri="{BB962C8B-B14F-4D97-AF65-F5344CB8AC3E}">
        <p14:creationId xmlns:p14="http://schemas.microsoft.com/office/powerpoint/2010/main" val="2621142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A7EA3FD1-1DDB-8E4B-B6EC-21E875CFB006}" type="datetimeFigureOut">
              <a:rPr lang="en-US" smtClean="0"/>
              <a:t>7/14/25</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F3BC8978-DCD5-D246-8BF4-EFDE3315C6CB}" type="slidenum">
              <a:rPr lang="en-US" smtClean="0"/>
              <a:t>‹#›</a:t>
            </a:fld>
            <a:endParaRPr lang="en-US"/>
          </a:p>
        </p:txBody>
      </p:sp>
    </p:spTree>
    <p:extLst>
      <p:ext uri="{BB962C8B-B14F-4D97-AF65-F5344CB8AC3E}">
        <p14:creationId xmlns:p14="http://schemas.microsoft.com/office/powerpoint/2010/main" val="2501086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7C0C2-84D3-2334-25DC-6B4736EFB728}"/>
              </a:ext>
            </a:extLst>
          </p:cNvPr>
          <p:cNvSpPr>
            <a:spLocks noGrp="1"/>
          </p:cNvSpPr>
          <p:nvPr>
            <p:ph type="ctrTitle"/>
          </p:nvPr>
        </p:nvSpPr>
        <p:spPr>
          <a:solidFill>
            <a:schemeClr val="accent1">
              <a:lumMod val="75000"/>
            </a:schemeClr>
          </a:solidFill>
        </p:spPr>
        <p:txBody>
          <a:bodyPr/>
          <a:lstStyle/>
          <a:p>
            <a:r>
              <a:rPr lang="en-US" dirty="0">
                <a:solidFill>
                  <a:schemeClr val="tx1"/>
                </a:solidFill>
              </a:rPr>
              <a:t>Family Law update</a:t>
            </a:r>
            <a:br>
              <a:rPr lang="en-US" dirty="0">
                <a:solidFill>
                  <a:schemeClr val="tx1"/>
                </a:solidFill>
              </a:rPr>
            </a:br>
            <a:r>
              <a:rPr lang="en-US" dirty="0">
                <a:solidFill>
                  <a:schemeClr val="tx1"/>
                </a:solidFill>
              </a:rPr>
              <a:t>1</a:t>
            </a:r>
            <a:r>
              <a:rPr lang="en-US" baseline="30000" dirty="0">
                <a:solidFill>
                  <a:schemeClr val="tx1"/>
                </a:solidFill>
              </a:rPr>
              <a:t>st</a:t>
            </a:r>
            <a:r>
              <a:rPr lang="en-US" dirty="0">
                <a:solidFill>
                  <a:schemeClr val="tx1"/>
                </a:solidFill>
              </a:rPr>
              <a:t>, 2</a:t>
            </a:r>
            <a:r>
              <a:rPr lang="en-US" baseline="30000" dirty="0">
                <a:solidFill>
                  <a:schemeClr val="tx1"/>
                </a:solidFill>
              </a:rPr>
              <a:t>nd</a:t>
            </a:r>
            <a:r>
              <a:rPr lang="en-US" dirty="0">
                <a:solidFill>
                  <a:schemeClr val="tx1"/>
                </a:solidFill>
              </a:rPr>
              <a:t>, and 3</a:t>
            </a:r>
            <a:r>
              <a:rPr lang="en-US" baseline="30000" dirty="0">
                <a:solidFill>
                  <a:schemeClr val="tx1"/>
                </a:solidFill>
              </a:rPr>
              <a:t>rd</a:t>
            </a:r>
            <a:r>
              <a:rPr lang="en-US" dirty="0">
                <a:solidFill>
                  <a:schemeClr val="tx1"/>
                </a:solidFill>
              </a:rPr>
              <a:t> Hours</a:t>
            </a:r>
          </a:p>
        </p:txBody>
      </p:sp>
      <p:sp>
        <p:nvSpPr>
          <p:cNvPr id="3" name="Subtitle 2">
            <a:extLst>
              <a:ext uri="{FF2B5EF4-FFF2-40B4-BE49-F238E27FC236}">
                <a16:creationId xmlns:a16="http://schemas.microsoft.com/office/drawing/2014/main" id="{D0E2CBCD-4ADE-B752-4AF9-68F2AFC7883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29982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C71812-4A09-FC2B-7B04-BF6A1B554919}"/>
              </a:ext>
            </a:extLst>
          </p:cNvPr>
          <p:cNvSpPr>
            <a:spLocks noGrp="1"/>
          </p:cNvSpPr>
          <p:nvPr>
            <p:ph type="ctrTitle"/>
          </p:nvPr>
        </p:nvSpPr>
        <p:spPr>
          <a:solidFill>
            <a:schemeClr val="accent1">
              <a:lumMod val="75000"/>
            </a:schemeClr>
          </a:solidFill>
        </p:spPr>
        <p:txBody>
          <a:bodyPr/>
          <a:lstStyle/>
          <a:p>
            <a:r>
              <a:rPr lang="en-US" dirty="0">
                <a:solidFill>
                  <a:schemeClr val="tx1"/>
                </a:solidFill>
              </a:rPr>
              <a:t>2</a:t>
            </a:r>
            <a:r>
              <a:rPr lang="en-US" baseline="30000" dirty="0">
                <a:solidFill>
                  <a:schemeClr val="tx1"/>
                </a:solidFill>
              </a:rPr>
              <a:t>nd</a:t>
            </a:r>
            <a:r>
              <a:rPr lang="en-US" dirty="0">
                <a:solidFill>
                  <a:schemeClr val="tx1"/>
                </a:solidFill>
              </a:rPr>
              <a:t> Hour:</a:t>
            </a:r>
            <a:br>
              <a:rPr lang="en-US" dirty="0">
                <a:solidFill>
                  <a:schemeClr val="tx1"/>
                </a:solidFill>
              </a:rPr>
            </a:br>
            <a:r>
              <a:rPr lang="en-US" dirty="0">
                <a:solidFill>
                  <a:schemeClr val="tx1"/>
                </a:solidFill>
              </a:rPr>
              <a:t>alimony, Custody</a:t>
            </a:r>
          </a:p>
        </p:txBody>
      </p:sp>
      <p:sp>
        <p:nvSpPr>
          <p:cNvPr id="5" name="Subtitle 4">
            <a:extLst>
              <a:ext uri="{FF2B5EF4-FFF2-40B4-BE49-F238E27FC236}">
                <a16:creationId xmlns:a16="http://schemas.microsoft.com/office/drawing/2014/main" id="{F072E08D-7B6B-310F-C7CB-6C8E9CF9791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30681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E2C35-9108-0F78-EE40-B0C8854EAB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B8EC49-2EE9-98C7-18C4-007FCBD73793}"/>
              </a:ext>
            </a:extLst>
          </p:cNvPr>
          <p:cNvSpPr>
            <a:spLocks noGrp="1"/>
          </p:cNvSpPr>
          <p:nvPr>
            <p:ph type="title"/>
          </p:nvPr>
        </p:nvSpPr>
        <p:spPr>
          <a:solidFill>
            <a:schemeClr val="accent1">
              <a:lumMod val="75000"/>
            </a:schemeClr>
          </a:solidFill>
        </p:spPr>
        <p:txBody>
          <a:bodyPr/>
          <a:lstStyle/>
          <a:p>
            <a:r>
              <a:rPr lang="en-US" dirty="0">
                <a:solidFill>
                  <a:schemeClr val="bg1"/>
                </a:solidFill>
              </a:rPr>
              <a:t>Collins v. Collins:</a:t>
            </a:r>
            <a:br>
              <a:rPr lang="en-US" dirty="0">
                <a:solidFill>
                  <a:schemeClr val="bg1"/>
                </a:solidFill>
              </a:rPr>
            </a:br>
            <a:r>
              <a:rPr lang="en-US" dirty="0">
                <a:solidFill>
                  <a:schemeClr val="bg1"/>
                </a:solidFill>
              </a:rPr>
              <a:t>De facto marriage</a:t>
            </a:r>
          </a:p>
        </p:txBody>
      </p:sp>
      <p:sp>
        <p:nvSpPr>
          <p:cNvPr id="3" name="Content Placeholder 2">
            <a:extLst>
              <a:ext uri="{FF2B5EF4-FFF2-40B4-BE49-F238E27FC236}">
                <a16:creationId xmlns:a16="http://schemas.microsoft.com/office/drawing/2014/main" id="{D1B8C8FE-481E-981C-1531-74DA08294735}"/>
              </a:ext>
            </a:extLst>
          </p:cNvPr>
          <p:cNvSpPr>
            <a:spLocks noGrp="1"/>
          </p:cNvSpPr>
          <p:nvPr>
            <p:ph sz="half" idx="1"/>
          </p:nvPr>
        </p:nvSpPr>
        <p:spPr/>
        <p:txBody>
          <a:bodyPr>
            <a:noAutofit/>
          </a:bodyPr>
          <a:lstStyle/>
          <a:p>
            <a:pPr marL="0" indent="0">
              <a:buNone/>
            </a:pPr>
            <a:r>
              <a:rPr lang="en-US" sz="2400" i="1" dirty="0">
                <a:latin typeface="Times New Roman" panose="02020603050405020304" pitchFamily="18" charset="0"/>
                <a:cs typeface="Times New Roman" panose="02020603050405020304" pitchFamily="18" charset="0"/>
              </a:rPr>
              <a:t>Permanent alimony </a:t>
            </a:r>
            <a:r>
              <a:rPr lang="en-US" sz="2400" dirty="0">
                <a:latin typeface="Times New Roman" panose="02020603050405020304" pitchFamily="18" charset="0"/>
                <a:cs typeface="Times New Roman" panose="02020603050405020304" pitchFamily="18" charset="0"/>
              </a:rPr>
              <a:t>terminates if the recipient </a:t>
            </a:r>
            <a:r>
              <a:rPr lang="en-US" altLang="ja-JP" sz="2400" spc="-5"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ja-JP" sz="2400" spc="-5">
                <a:effectLst/>
                <a:latin typeface="Times New Roman" panose="02020603050405020304" pitchFamily="18" charset="0"/>
                <a:ea typeface="Times New Roman" panose="02020603050405020304" pitchFamily="18" charset="0"/>
                <a:cs typeface="Times New Roman" panose="02020603050405020304" pitchFamily="18" charset="0"/>
              </a:rPr>
              <a:t>could reasonably be considered as having entered into a de facto marriage.” </a:t>
            </a:r>
            <a:endParaRPr lang="en-US" sz="2400" spc="-5" dirty="0">
              <a:latin typeface="Times New Roman" panose="02020603050405020304" pitchFamily="18" charset="0"/>
              <a:cs typeface="Times New Roman" panose="02020603050405020304" pitchFamily="18" charset="0"/>
            </a:endParaRPr>
          </a:p>
          <a:p>
            <a:pPr marL="0" indent="0">
              <a:buNone/>
            </a:pPr>
            <a:r>
              <a:rPr lang="en-US" sz="2400" spc="-5" dirty="0">
                <a:latin typeface="Times New Roman" panose="02020603050405020304" pitchFamily="18" charset="0"/>
                <a:cs typeface="Times New Roman" panose="02020603050405020304" pitchFamily="18" charset="0"/>
              </a:rPr>
              <a:t>The termination occurs at the time the de facto marriage begins – no filing is required to trigger termination.</a:t>
            </a:r>
            <a:endParaRPr lang="en-US" sz="240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59E85502-1473-6C2B-7BFE-7EBDE945BBC8}"/>
              </a:ext>
            </a:extLst>
          </p:cNvPr>
          <p:cNvSpPr>
            <a:spLocks noGrp="1"/>
          </p:cNvSpPr>
          <p:nvPr>
            <p:ph sz="half" idx="2"/>
          </p:nvPr>
        </p:nvSpPr>
        <p:spPr/>
        <p:txBody>
          <a:bodyPr>
            <a:normAutofit/>
          </a:bodyPr>
          <a:lstStyle/>
          <a:p>
            <a:pPr marL="0" indent="0">
              <a:buNone/>
            </a:pPr>
            <a:r>
              <a:rPr lang="en-US" sz="2400" i="1" dirty="0">
                <a:latin typeface="Times New Roman" panose="02020603050405020304" pitchFamily="18" charset="0"/>
                <a:cs typeface="Times New Roman" panose="02020603050405020304" pitchFamily="18" charset="0"/>
              </a:rPr>
              <a:t>Cohabitation</a:t>
            </a:r>
            <a:r>
              <a:rPr lang="en-US" sz="2400" dirty="0">
                <a:latin typeface="Times New Roman" panose="02020603050405020304" pitchFamily="18" charset="0"/>
                <a:cs typeface="Times New Roman" panose="02020603050405020304" pitchFamily="18" charset="0"/>
              </a:rPr>
              <a:t> may reduce or terminate alimony.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Alimony terminates if there is mutual financial support between the cohabitants AND the support eliminates the need for alimony.</a:t>
            </a:r>
          </a:p>
          <a:p>
            <a:pPr marL="0" indent="0">
              <a:buNone/>
            </a:pPr>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32851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EFBEA-C639-177C-2DB7-6A2058EC4CE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6E31D08-1100-ADE2-BB7E-FB54E15451F7}"/>
              </a:ext>
            </a:extLst>
          </p:cNvPr>
          <p:cNvSpPr>
            <a:spLocks noGrp="1"/>
          </p:cNvSpPr>
          <p:nvPr>
            <p:ph type="title"/>
          </p:nvPr>
        </p:nvSpPr>
        <p:spPr>
          <a:xfrm>
            <a:off x="769620" y="2166585"/>
            <a:ext cx="4486656" cy="1141497"/>
          </a:xfrm>
          <a:solidFill>
            <a:schemeClr val="accent1">
              <a:lumMod val="75000"/>
            </a:schemeClr>
          </a:solidFill>
        </p:spPr>
        <p:txBody>
          <a:bodyPr>
            <a:normAutofit fontScale="90000"/>
          </a:bodyPr>
          <a:lstStyle/>
          <a:p>
            <a:r>
              <a:rPr lang="en-US" dirty="0">
                <a:solidFill>
                  <a:schemeClr val="bg1"/>
                </a:solidFill>
              </a:rPr>
              <a:t>Presumption against custody based on family violence</a:t>
            </a:r>
          </a:p>
        </p:txBody>
      </p:sp>
      <p:sp>
        <p:nvSpPr>
          <p:cNvPr id="6" name="Content Placeholder 5">
            <a:extLst>
              <a:ext uri="{FF2B5EF4-FFF2-40B4-BE49-F238E27FC236}">
                <a16:creationId xmlns:a16="http://schemas.microsoft.com/office/drawing/2014/main" id="{4FD88952-7E98-2C04-51E9-23078440B1D0}"/>
              </a:ext>
            </a:extLst>
          </p:cNvPr>
          <p:cNvSpPr>
            <a:spLocks noGrp="1"/>
          </p:cNvSpPr>
          <p:nvPr>
            <p:ph idx="1"/>
          </p:nvPr>
        </p:nvSpPr>
        <p:spPr/>
        <p:txBody>
          <a:bodyPr>
            <a:noAutofit/>
          </a:bodyPr>
          <a:lstStyle/>
          <a:p>
            <a:pPr marL="0" indent="0">
              <a:buNone/>
            </a:pPr>
            <a:r>
              <a:rPr lang="en-US" sz="2000" cap="small" dirty="0">
                <a:latin typeface="Times New Roman" panose="02020603050405020304" pitchFamily="18" charset="0"/>
                <a:cs typeface="Times New Roman" panose="02020603050405020304" pitchFamily="18" charset="0"/>
              </a:rPr>
              <a:t>Miss. Code Ann. </a:t>
            </a:r>
            <a:r>
              <a:rPr lang="en-US" sz="2000" dirty="0">
                <a:latin typeface="Times New Roman" panose="02020603050405020304" pitchFamily="18" charset="0"/>
                <a:cs typeface="Times New Roman" panose="02020603050405020304" pitchFamily="18" charset="0"/>
              </a:rPr>
              <a:t>93-5-24 creates a presumption that a parent with a history of family violence should not be awarded custody.</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A history of family violence includes a single incident that causes serious injury or a pattern of violence against </a:t>
            </a:r>
            <a:r>
              <a:rPr lang="en-US" sz="2000" i="1" dirty="0">
                <a:latin typeface="Times New Roman" panose="02020603050405020304" pitchFamily="18" charset="0"/>
                <a:cs typeface="Times New Roman" panose="02020603050405020304" pitchFamily="18" charset="0"/>
              </a:rPr>
              <a:t>any</a:t>
            </a:r>
            <a:r>
              <a:rPr lang="en-US" sz="2000" dirty="0">
                <a:latin typeface="Times New Roman" panose="02020603050405020304" pitchFamily="18" charset="0"/>
                <a:cs typeface="Times New Roman" panose="02020603050405020304" pitchFamily="18" charset="0"/>
              </a:rPr>
              <a:t> family member.</a:t>
            </a:r>
          </a:p>
          <a:p>
            <a:pPr marL="0" indent="0">
              <a:buNone/>
            </a:pPr>
            <a:r>
              <a:rPr lang="en-US" sz="2000" dirty="0">
                <a:latin typeface="Times New Roman" panose="02020603050405020304" pitchFamily="18" charset="0"/>
                <a:cs typeface="Times New Roman" panose="02020603050405020304" pitchFamily="18" charset="0"/>
              </a:rPr>
              <a:t>The court may also </a:t>
            </a:r>
          </a:p>
          <a:p>
            <a:pPr>
              <a:buFontTx/>
              <a:buChar char="-"/>
            </a:pPr>
            <a:r>
              <a:rPr lang="en-US" sz="2000" dirty="0">
                <a:latin typeface="Times New Roman" panose="02020603050405020304" pitchFamily="18" charset="0"/>
                <a:cs typeface="Times New Roman" panose="02020603050405020304" pitchFamily="18" charset="0"/>
              </a:rPr>
              <a:t>order that the violent parent’s visitation be supervised</a:t>
            </a:r>
          </a:p>
          <a:p>
            <a:pPr>
              <a:buFontTx/>
              <a:buChar char="-"/>
            </a:pPr>
            <a:r>
              <a:rPr lang="en-US" sz="2000" dirty="0">
                <a:latin typeface="Times New Roman" panose="02020603050405020304" pitchFamily="18" charset="0"/>
                <a:cs typeface="Times New Roman" panose="02020603050405020304" pitchFamily="18" charset="0"/>
              </a:rPr>
              <a:t>order the parent to attend classes or counseling</a:t>
            </a:r>
          </a:p>
        </p:txBody>
      </p:sp>
      <p:sp>
        <p:nvSpPr>
          <p:cNvPr id="7" name="Text Placeholder 6">
            <a:extLst>
              <a:ext uri="{FF2B5EF4-FFF2-40B4-BE49-F238E27FC236}">
                <a16:creationId xmlns:a16="http://schemas.microsoft.com/office/drawing/2014/main" id="{14134CE0-756E-EA2D-DCB8-98211FC23DE3}"/>
              </a:ext>
            </a:extLst>
          </p:cNvPr>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1750355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89635F-D304-C1CC-3970-B0A7D5B7145B}"/>
              </a:ext>
            </a:extLst>
          </p:cNvPr>
          <p:cNvSpPr>
            <a:spLocks noGrp="1"/>
          </p:cNvSpPr>
          <p:nvPr>
            <p:ph type="title"/>
          </p:nvPr>
        </p:nvSpPr>
        <p:spPr>
          <a:solidFill>
            <a:schemeClr val="accent1">
              <a:lumMod val="75000"/>
            </a:schemeClr>
          </a:solidFill>
        </p:spPr>
        <p:txBody>
          <a:bodyPr/>
          <a:lstStyle/>
          <a:p>
            <a:r>
              <a:rPr lang="en-US" dirty="0">
                <a:solidFill>
                  <a:schemeClr val="bg1"/>
                </a:solidFill>
              </a:rPr>
              <a:t>Modification of joint custody schedule</a:t>
            </a:r>
          </a:p>
        </p:txBody>
      </p:sp>
      <p:sp>
        <p:nvSpPr>
          <p:cNvPr id="6" name="Content Placeholder 5">
            <a:extLst>
              <a:ext uri="{FF2B5EF4-FFF2-40B4-BE49-F238E27FC236}">
                <a16:creationId xmlns:a16="http://schemas.microsoft.com/office/drawing/2014/main" id="{52ABA917-C766-240F-1A6B-B007E3F9ADB6}"/>
              </a:ext>
            </a:extLst>
          </p:cNvPr>
          <p:cNvSpPr>
            <a:spLocks noGrp="1"/>
          </p:cNvSpPr>
          <p:nvPr>
            <p:ph sz="half" idx="1"/>
          </p:nvPr>
        </p:nvSpPr>
        <p:spPr/>
        <p:txBody>
          <a:bodyPr>
            <a:normAutofit/>
          </a:bodyPr>
          <a:lstStyle/>
          <a:p>
            <a:pPr marL="0" indent="0">
              <a:buNone/>
            </a:pPr>
            <a:r>
              <a:rPr lang="en-US" sz="2400" i="1" dirty="0">
                <a:latin typeface="Times New Roman" panose="02020603050405020304" pitchFamily="18" charset="0"/>
                <a:cs typeface="Times New Roman" panose="02020603050405020304" pitchFamily="18" charset="0"/>
              </a:rPr>
              <a:t>Briggs v. Weary: </a:t>
            </a:r>
            <a:r>
              <a:rPr lang="en-US" sz="2400" dirty="0">
                <a:latin typeface="Times New Roman" panose="02020603050405020304" pitchFamily="18" charset="0"/>
                <a:cs typeface="Times New Roman" panose="02020603050405020304" pitchFamily="18" charset="0"/>
              </a:rPr>
              <a:t>A chancellor erred in modifying a joint custody schedule to reduce a fathers’ time by half, without finding a material change that adversely affected the child and conducting an Albright analysis.</a:t>
            </a:r>
          </a:p>
        </p:txBody>
      </p:sp>
      <p:sp>
        <p:nvSpPr>
          <p:cNvPr id="7" name="Content Placeholder 6">
            <a:extLst>
              <a:ext uri="{FF2B5EF4-FFF2-40B4-BE49-F238E27FC236}">
                <a16:creationId xmlns:a16="http://schemas.microsoft.com/office/drawing/2014/main" id="{2538C85E-1C92-45F2-91F4-260DE73640EE}"/>
              </a:ext>
            </a:extLst>
          </p:cNvPr>
          <p:cNvSpPr>
            <a:spLocks noGrp="1"/>
          </p:cNvSpPr>
          <p:nvPr>
            <p:ph sz="half" idx="2"/>
          </p:nvPr>
        </p:nvSpPr>
        <p:spPr/>
        <p:txBody>
          <a:bodyPr>
            <a:normAutofit/>
          </a:bodyPr>
          <a:lstStyle/>
          <a:p>
            <a:pPr marL="0" indent="0">
              <a:buNone/>
            </a:pPr>
            <a:r>
              <a:rPr lang="en-US" sz="2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Domke v. Domke, </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305 So. 3d 1233 (Miss. Ct. App. 2020): Changing a joint custodial mother’s time from 50% to summers and holidays did not amount to de facto sole physical custody in the father. She received significant periods of physical custody.</a:t>
            </a:r>
            <a:r>
              <a:rPr lang="en-US" sz="2200" dirty="0">
                <a:effectLst/>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4645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36BEA-86DE-9C56-0490-D409C7EB19C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C19C85-F496-D9B6-0E19-55A56913134D}"/>
              </a:ext>
            </a:extLst>
          </p:cNvPr>
          <p:cNvSpPr>
            <a:spLocks noGrp="1"/>
          </p:cNvSpPr>
          <p:nvPr>
            <p:ph type="title"/>
          </p:nvPr>
        </p:nvSpPr>
        <p:spPr>
          <a:solidFill>
            <a:schemeClr val="accent1">
              <a:lumMod val="75000"/>
            </a:schemeClr>
          </a:solidFill>
        </p:spPr>
        <p:txBody>
          <a:bodyPr/>
          <a:lstStyle/>
          <a:p>
            <a:r>
              <a:rPr lang="en-US" dirty="0">
                <a:solidFill>
                  <a:schemeClr val="bg1"/>
                </a:solidFill>
              </a:rPr>
              <a:t>Custody based on in loco parentis status</a:t>
            </a:r>
          </a:p>
        </p:txBody>
      </p:sp>
      <p:sp>
        <p:nvSpPr>
          <p:cNvPr id="5" name="Content Placeholder 4">
            <a:extLst>
              <a:ext uri="{FF2B5EF4-FFF2-40B4-BE49-F238E27FC236}">
                <a16:creationId xmlns:a16="http://schemas.microsoft.com/office/drawing/2014/main" id="{95344FA6-BE3A-2EC4-D12F-D5AE9D30AEB2}"/>
              </a:ext>
            </a:extLst>
          </p:cNvPr>
          <p:cNvSpPr>
            <a:spLocks noGrp="1"/>
          </p:cNvSpPr>
          <p:nvPr>
            <p:ph idx="1"/>
          </p:nvPr>
        </p:nvSpPr>
        <p:spPr/>
        <p:txBody>
          <a:bodyPr>
            <a:normAutofit/>
          </a:bodyPr>
          <a:lstStyle/>
          <a:p>
            <a:pPr marL="0" marR="0" lvl="0" indent="0">
              <a:spcBef>
                <a:spcPts val="0"/>
              </a:spcBef>
              <a:spcAft>
                <a:spcPts val="0"/>
              </a:spcAft>
              <a:buNone/>
            </a:pPr>
            <a:r>
              <a:rPr lang="en-US" sz="2400" dirty="0">
                <a:latin typeface="Times New Roman" panose="02020603050405020304" pitchFamily="18" charset="0"/>
                <a:ea typeface="Aptos" panose="020B0004020202020204" pitchFamily="34" charset="0"/>
                <a:cs typeface="Times New Roman" panose="02020603050405020304" pitchFamily="18" charset="0"/>
              </a:rPr>
              <a:t>One who has acted in loco parentis to a child may, in “limited, unique” circumstances, rebut the natural parent presumption by showing that they </a:t>
            </a:r>
            <a:r>
              <a:rPr lang="en-US" sz="2400" dirty="0">
                <a:effectLst/>
                <a:latin typeface="Times New Roman" panose="02020603050405020304" pitchFamily="18" charset="0"/>
                <a:ea typeface="Aptos" panose="020B0004020202020204" pitchFamily="34" charset="0"/>
              </a:rPr>
              <a:t>(1) stood </a:t>
            </a:r>
            <a:r>
              <a:rPr lang="en-US" sz="2400" i="1" dirty="0">
                <a:effectLst/>
                <a:latin typeface="Times New Roman" panose="02020603050405020304" pitchFamily="18" charset="0"/>
                <a:ea typeface="Aptos" panose="020B0004020202020204" pitchFamily="34" charset="0"/>
              </a:rPr>
              <a:t>in loco parentis</a:t>
            </a:r>
            <a:r>
              <a:rPr lang="en-US" sz="2400" dirty="0">
                <a:effectLst/>
                <a:latin typeface="Times New Roman" panose="02020603050405020304" pitchFamily="18" charset="0"/>
                <a:ea typeface="Aptos" panose="020B0004020202020204" pitchFamily="34" charset="0"/>
              </a:rPr>
              <a:t>, (2) cared for and supported the child as their own and established a strong relationship with the child, (3) could have been required to pay child support, and (4) that the biological father was not in the picture.</a:t>
            </a:r>
            <a:endParaRPr lang="en-US" sz="2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1800" dirty="0">
                <a:effectLst/>
                <a:latin typeface="Baskerville" panose="02020502070401020303" pitchFamily="18" charset="0"/>
                <a:ea typeface="Aptos" panose="020B0004020202020204" pitchFamily="34" charset="0"/>
                <a:cs typeface="Times New Roman" panose="02020603050405020304" pitchFamily="18" charset="0"/>
              </a:rPr>
              <a:t>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21977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FC483-D4FC-A449-AEE2-D469AFC7BD5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EDC590C-FFA8-6037-E0AB-697083DDCDF4}"/>
              </a:ext>
            </a:extLst>
          </p:cNvPr>
          <p:cNvSpPr>
            <a:spLocks noGrp="1"/>
          </p:cNvSpPr>
          <p:nvPr>
            <p:ph type="title"/>
          </p:nvPr>
        </p:nvSpPr>
        <p:spPr>
          <a:solidFill>
            <a:schemeClr val="accent1">
              <a:lumMod val="75000"/>
            </a:schemeClr>
          </a:solidFill>
        </p:spPr>
        <p:txBody>
          <a:bodyPr/>
          <a:lstStyle/>
          <a:p>
            <a:r>
              <a:rPr lang="en-US" dirty="0">
                <a:solidFill>
                  <a:schemeClr val="bg1"/>
                </a:solidFill>
              </a:rPr>
              <a:t>Horn v. Seeden</a:t>
            </a:r>
          </a:p>
        </p:txBody>
      </p:sp>
      <p:sp>
        <p:nvSpPr>
          <p:cNvPr id="6" name="Content Placeholder 5">
            <a:extLst>
              <a:ext uri="{FF2B5EF4-FFF2-40B4-BE49-F238E27FC236}">
                <a16:creationId xmlns:a16="http://schemas.microsoft.com/office/drawing/2014/main" id="{6CD8AF31-2217-B96E-6078-B0A48AECC879}"/>
              </a:ext>
            </a:extLst>
          </p:cNvPr>
          <p:cNvSpPr>
            <a:spLocks noGrp="1"/>
          </p:cNvSpPr>
          <p:nvPr>
            <p:ph idx="1"/>
          </p:nvPr>
        </p:nvSpPr>
        <p:spPr/>
        <p:txBody>
          <a:bodyPr/>
          <a:lstStyle/>
          <a:p>
            <a:pPr marL="0" indent="0">
              <a:buNone/>
            </a:pPr>
            <a:r>
              <a:rPr lang="en-US" sz="2400" dirty="0">
                <a:latin typeface="Times New Roman" panose="02020603050405020304" pitchFamily="18" charset="0"/>
                <a:cs typeface="Times New Roman" panose="02020603050405020304" pitchFamily="18" charset="0"/>
              </a:rPr>
              <a:t>A man who believed himself to be a child’s father, who acted as his father throughout his life, rebutted the natural parent presumption and was properly awarded joint custody with the mother.</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The fact that the mother testified that another man was the father did not defeat his claim – the man was not made a party to the action and did not appear to claim a relationship with the child.</a:t>
            </a:r>
          </a:p>
          <a:p>
            <a:pPr>
              <a:buFontTx/>
              <a:buChar char="-"/>
            </a:pPr>
            <a:endParaRPr lang="en-US" dirty="0"/>
          </a:p>
          <a:p>
            <a:pPr>
              <a:buFontTx/>
              <a:buChar char="-"/>
            </a:pPr>
            <a:endParaRPr lang="en-US" dirty="0"/>
          </a:p>
        </p:txBody>
      </p:sp>
      <p:sp>
        <p:nvSpPr>
          <p:cNvPr id="7" name="Text Placeholder 6">
            <a:extLst>
              <a:ext uri="{FF2B5EF4-FFF2-40B4-BE49-F238E27FC236}">
                <a16:creationId xmlns:a16="http://schemas.microsoft.com/office/drawing/2014/main" id="{02960D70-22E6-7D98-AAD3-90EECA2F36DE}"/>
              </a:ext>
            </a:extLst>
          </p:cNvPr>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3652729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4770B-3A23-75A2-F5FA-2AF0D0730B29}"/>
              </a:ext>
            </a:extLst>
          </p:cNvPr>
          <p:cNvSpPr>
            <a:spLocks noGrp="1"/>
          </p:cNvSpPr>
          <p:nvPr>
            <p:ph type="title"/>
          </p:nvPr>
        </p:nvSpPr>
        <p:spPr>
          <a:solidFill>
            <a:schemeClr val="accent1">
              <a:lumMod val="75000"/>
            </a:schemeClr>
          </a:solidFill>
        </p:spPr>
        <p:txBody>
          <a:bodyPr/>
          <a:lstStyle/>
          <a:p>
            <a:r>
              <a:rPr lang="en-US" dirty="0">
                <a:solidFill>
                  <a:schemeClr val="bg1"/>
                </a:solidFill>
              </a:rPr>
              <a:t>IN re J.J.W.B.</a:t>
            </a:r>
          </a:p>
        </p:txBody>
      </p:sp>
      <p:sp>
        <p:nvSpPr>
          <p:cNvPr id="3" name="Content Placeholder 2">
            <a:extLst>
              <a:ext uri="{FF2B5EF4-FFF2-40B4-BE49-F238E27FC236}">
                <a16:creationId xmlns:a16="http://schemas.microsoft.com/office/drawing/2014/main" id="{10609986-C999-FF13-15C0-CA5146AD47D1}"/>
              </a:ext>
            </a:extLst>
          </p:cNvPr>
          <p:cNvSpPr>
            <a:spLocks noGrp="1"/>
          </p:cNvSpPr>
          <p:nvPr>
            <p:ph idx="1"/>
          </p:nvPr>
        </p:nvSpPr>
        <p:spPr/>
        <p:txBody>
          <a:bodyPr>
            <a:noAutofit/>
          </a:bodyPr>
          <a:lstStyle/>
          <a:p>
            <a:pPr marL="0" indent="0">
              <a:buNone/>
            </a:pPr>
            <a:r>
              <a:rPr lang="en-US" sz="2200" dirty="0">
                <a:latin typeface="Times New Roman" panose="02020603050405020304" pitchFamily="18" charset="0"/>
                <a:cs typeface="Times New Roman" panose="02020603050405020304" pitchFamily="18" charset="0"/>
              </a:rPr>
              <a:t>A child’s maternal grandmother was not entitled to challenge adoption of the child by the child’s maternal grandfather and his wife. </a:t>
            </a:r>
          </a:p>
          <a:p>
            <a:pPr marL="457200" indent="-457200">
              <a:buAutoNum type="arabicParenBoth"/>
            </a:pPr>
            <a:r>
              <a:rPr lang="en-US" sz="2200" dirty="0">
                <a:latin typeface="Times New Roman" panose="02020603050405020304" pitchFamily="18" charset="0"/>
                <a:cs typeface="Times New Roman" panose="02020603050405020304" pitchFamily="18" charset="0"/>
              </a:rPr>
              <a:t>The six-month statute of limitations on challenges to adoption had run.</a:t>
            </a:r>
          </a:p>
          <a:p>
            <a:pPr marL="457200" indent="-457200">
              <a:buAutoNum type="arabicParenBoth"/>
            </a:pPr>
            <a:r>
              <a:rPr lang="en-US" sz="2200" dirty="0">
                <a:latin typeface="Times New Roman" panose="02020603050405020304" pitchFamily="18" charset="0"/>
                <a:cs typeface="Times New Roman" panose="02020603050405020304" pitchFamily="18" charset="0"/>
              </a:rPr>
              <a:t>She was not entitled to notice of the adoption even though she had been awarded visitation with the child.</a:t>
            </a:r>
          </a:p>
          <a:p>
            <a:pPr marL="457200" indent="-457200">
              <a:buAutoNum type="arabicParenBoth"/>
            </a:pPr>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The grandmother’s visitation survived the adoption under </a:t>
            </a:r>
            <a:r>
              <a:rPr lang="en-US" sz="2200" cap="small" dirty="0">
                <a:latin typeface="Times New Roman" panose="02020603050405020304" pitchFamily="18" charset="0"/>
                <a:cs typeface="Times New Roman" panose="02020603050405020304" pitchFamily="18" charset="0"/>
              </a:rPr>
              <a:t>Miss. Code Ann</a:t>
            </a:r>
            <a:r>
              <a:rPr lang="en-US" sz="2200" dirty="0">
                <a:latin typeface="Times New Roman" panose="02020603050405020304" pitchFamily="18" charset="0"/>
                <a:cs typeface="Times New Roman" panose="02020603050405020304" pitchFamily="18" charset="0"/>
              </a:rPr>
              <a:t>. 93-16-3 because it was an adoption by someone related to the child. </a:t>
            </a:r>
          </a:p>
        </p:txBody>
      </p:sp>
      <p:sp>
        <p:nvSpPr>
          <p:cNvPr id="4" name="Text Placeholder 3">
            <a:extLst>
              <a:ext uri="{FF2B5EF4-FFF2-40B4-BE49-F238E27FC236}">
                <a16:creationId xmlns:a16="http://schemas.microsoft.com/office/drawing/2014/main" id="{E5D6CCBF-99C1-20F3-1672-9B973AFF80AB}"/>
              </a:ext>
            </a:extLst>
          </p:cNvPr>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3530990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816F10-5CA5-98DF-118F-661FDDB354E3}"/>
              </a:ext>
            </a:extLst>
          </p:cNvPr>
          <p:cNvSpPr>
            <a:spLocks noGrp="1"/>
          </p:cNvSpPr>
          <p:nvPr>
            <p:ph type="ctrTitle"/>
          </p:nvPr>
        </p:nvSpPr>
        <p:spPr>
          <a:solidFill>
            <a:schemeClr val="accent1">
              <a:lumMod val="75000"/>
            </a:schemeClr>
          </a:solidFill>
        </p:spPr>
        <p:txBody>
          <a:bodyPr>
            <a:normAutofit fontScale="90000"/>
          </a:bodyPr>
          <a:lstStyle/>
          <a:p>
            <a:r>
              <a:rPr lang="en-US" dirty="0">
                <a:solidFill>
                  <a:schemeClr val="tx1"/>
                </a:solidFill>
              </a:rPr>
              <a:t>3</a:t>
            </a:r>
            <a:r>
              <a:rPr lang="en-US" baseline="30000" dirty="0">
                <a:solidFill>
                  <a:schemeClr val="tx1"/>
                </a:solidFill>
              </a:rPr>
              <a:t>rd</a:t>
            </a:r>
            <a:r>
              <a:rPr lang="en-US" dirty="0">
                <a:solidFill>
                  <a:schemeClr val="tx1"/>
                </a:solidFill>
              </a:rPr>
              <a:t> Hour:</a:t>
            </a:r>
            <a:br>
              <a:rPr lang="en-US" dirty="0">
                <a:solidFill>
                  <a:schemeClr val="tx1"/>
                </a:solidFill>
              </a:rPr>
            </a:br>
            <a:r>
              <a:rPr lang="en-US" dirty="0">
                <a:solidFill>
                  <a:schemeClr val="tx1"/>
                </a:solidFill>
              </a:rPr>
              <a:t>Child Support, TPR, Jurisdiction</a:t>
            </a:r>
          </a:p>
        </p:txBody>
      </p:sp>
      <p:sp>
        <p:nvSpPr>
          <p:cNvPr id="6" name="Subtitle 5">
            <a:extLst>
              <a:ext uri="{FF2B5EF4-FFF2-40B4-BE49-F238E27FC236}">
                <a16:creationId xmlns:a16="http://schemas.microsoft.com/office/drawing/2014/main" id="{0E8E6F13-E6EA-82B7-0D65-3D39D26B379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66586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03EA47-928F-3381-93B6-E8F17970AA71}"/>
              </a:ext>
            </a:extLst>
          </p:cNvPr>
          <p:cNvSpPr>
            <a:spLocks noGrp="1"/>
          </p:cNvSpPr>
          <p:nvPr>
            <p:ph type="title"/>
          </p:nvPr>
        </p:nvSpPr>
        <p:spPr>
          <a:solidFill>
            <a:schemeClr val="accent1">
              <a:lumMod val="75000"/>
            </a:schemeClr>
          </a:solidFill>
        </p:spPr>
        <p:txBody>
          <a:bodyPr/>
          <a:lstStyle/>
          <a:p>
            <a:r>
              <a:rPr lang="en-US" dirty="0">
                <a:solidFill>
                  <a:schemeClr val="bg1"/>
                </a:solidFill>
              </a:rPr>
              <a:t>Adjustment for support of children</a:t>
            </a:r>
          </a:p>
        </p:txBody>
      </p:sp>
      <p:sp>
        <p:nvSpPr>
          <p:cNvPr id="5" name="Content Placeholder 4">
            <a:extLst>
              <a:ext uri="{FF2B5EF4-FFF2-40B4-BE49-F238E27FC236}">
                <a16:creationId xmlns:a16="http://schemas.microsoft.com/office/drawing/2014/main" id="{C1FCC8AE-4D32-00AB-624D-F9BEA73750A6}"/>
              </a:ext>
            </a:extLst>
          </p:cNvPr>
          <p:cNvSpPr>
            <a:spLocks noGrp="1"/>
          </p:cNvSpPr>
          <p:nvPr>
            <p:ph sz="half" idx="1"/>
          </p:nvPr>
        </p:nvSpPr>
        <p:spPr/>
        <p:txBody>
          <a:bodyPr>
            <a:normAutofit lnSpcReduction="10000"/>
          </a:bodyPr>
          <a:lstStyle/>
          <a:p>
            <a:pPr marL="0" indent="0" fontAlgn="base">
              <a:buNone/>
            </a:pPr>
            <a:r>
              <a:rPr lang="en-US" sz="2200" cap="small" dirty="0">
                <a:latin typeface="Times New Roman" panose="02020603050405020304" pitchFamily="18" charset="0"/>
                <a:cs typeface="Times New Roman" panose="02020603050405020304" pitchFamily="18" charset="0"/>
              </a:rPr>
              <a:t>Miss. Code Ann. </a:t>
            </a:r>
            <a:r>
              <a:rPr lang="en-US" sz="2200" dirty="0">
                <a:latin typeface="Times New Roman" panose="02020603050405020304" pitchFamily="18" charset="0"/>
                <a:cs typeface="Times New Roman" panose="02020603050405020304" pitchFamily="18" charset="0"/>
              </a:rPr>
              <a:t>43-19-101(3)(c): Adjust gross income as follows:</a:t>
            </a:r>
          </a:p>
          <a:p>
            <a:pPr marL="0" indent="0" algn="l" fontAlgn="base">
              <a:buNone/>
            </a:pPr>
            <a:r>
              <a:rPr lang="en-US" sz="2200" b="0" i="0" u="none" strike="noStrike" dirty="0">
                <a:solidFill>
                  <a:srgbClr val="1F1F1F"/>
                </a:solidFill>
                <a:effectLst/>
                <a:latin typeface="Times New Roman" panose="02020603050405020304" pitchFamily="18" charset="0"/>
                <a:cs typeface="Times New Roman" panose="02020603050405020304" pitchFamily="18" charset="0"/>
              </a:rPr>
              <a:t>(c) If the obligated parent is subject to an existing court order for another child or children, subtract the amount of that court-ordered support.</a:t>
            </a:r>
          </a:p>
          <a:p>
            <a:pPr marL="0" indent="0">
              <a:buNone/>
            </a:pPr>
            <a:r>
              <a:rPr lang="en-US" i="1" dirty="0"/>
              <a:t>Question: Should this provision be limited to earlier-born children?</a:t>
            </a:r>
          </a:p>
        </p:txBody>
      </p:sp>
      <p:sp>
        <p:nvSpPr>
          <p:cNvPr id="6" name="Content Placeholder 5">
            <a:extLst>
              <a:ext uri="{FF2B5EF4-FFF2-40B4-BE49-F238E27FC236}">
                <a16:creationId xmlns:a16="http://schemas.microsoft.com/office/drawing/2014/main" id="{E69359E9-6846-3A16-9A0A-7E19376465E5}"/>
              </a:ext>
            </a:extLst>
          </p:cNvPr>
          <p:cNvSpPr>
            <a:spLocks noGrp="1"/>
          </p:cNvSpPr>
          <p:nvPr>
            <p:ph sz="half" idx="2"/>
          </p:nvPr>
        </p:nvSpPr>
        <p:spPr/>
        <p:txBody>
          <a:bodyPr>
            <a:normAutofit lnSpcReduction="10000"/>
          </a:bodyPr>
          <a:lstStyle/>
          <a:p>
            <a:pPr marL="0" indent="0">
              <a:buNone/>
            </a:pPr>
            <a:r>
              <a:rPr lang="en-US" sz="2200" dirty="0">
                <a:effectLst/>
                <a:latin typeface="Times New Roman" panose="02020603050405020304" pitchFamily="18" charset="0"/>
                <a:cs typeface="Times New Roman" panose="02020603050405020304" pitchFamily="18" charset="0"/>
              </a:rPr>
              <a:t>(d) If the absent parent is also the parent of another child or other children residing with him, then the court may subtract an amount that it deems appropriate to account for the needs of said child or children.</a:t>
            </a:r>
          </a:p>
          <a:p>
            <a:pPr marL="0" indent="0">
              <a:buNone/>
            </a:pPr>
            <a:endParaRPr lang="en-US" sz="2200" dirty="0">
              <a:effectLst/>
              <a:latin typeface="Times New Roman" panose="02020603050405020304" pitchFamily="18" charset="0"/>
              <a:cs typeface="Times New Roman" panose="02020603050405020304" pitchFamily="18" charset="0"/>
            </a:endParaRPr>
          </a:p>
          <a:p>
            <a:pPr marL="0" indent="0">
              <a:buNone/>
            </a:pPr>
            <a:r>
              <a:rPr lang="en-US" i="1" dirty="0"/>
              <a:t>Note: Held not to apply to later-born children living in the payor’s home.</a:t>
            </a:r>
          </a:p>
        </p:txBody>
      </p:sp>
    </p:spTree>
    <p:extLst>
      <p:ext uri="{BB962C8B-B14F-4D97-AF65-F5344CB8AC3E}">
        <p14:creationId xmlns:p14="http://schemas.microsoft.com/office/powerpoint/2010/main" val="4069562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30A531-3019-9DAB-352C-0F2DF3BE677A}"/>
              </a:ext>
            </a:extLst>
          </p:cNvPr>
          <p:cNvSpPr>
            <a:spLocks noGrp="1"/>
          </p:cNvSpPr>
          <p:nvPr>
            <p:ph type="title"/>
          </p:nvPr>
        </p:nvSpPr>
        <p:spPr>
          <a:solidFill>
            <a:schemeClr val="accent1">
              <a:lumMod val="75000"/>
            </a:schemeClr>
          </a:solidFill>
        </p:spPr>
        <p:txBody>
          <a:bodyPr/>
          <a:lstStyle/>
          <a:p>
            <a:r>
              <a:rPr lang="en-US" dirty="0">
                <a:solidFill>
                  <a:schemeClr val="bg1"/>
                </a:solidFill>
              </a:rPr>
              <a:t>In practice</a:t>
            </a:r>
          </a:p>
        </p:txBody>
      </p:sp>
      <p:sp>
        <p:nvSpPr>
          <p:cNvPr id="6" name="Content Placeholder 5">
            <a:extLst>
              <a:ext uri="{FF2B5EF4-FFF2-40B4-BE49-F238E27FC236}">
                <a16:creationId xmlns:a16="http://schemas.microsoft.com/office/drawing/2014/main" id="{9D1B4F82-C323-454F-A82F-94474268558A}"/>
              </a:ext>
            </a:extLst>
          </p:cNvPr>
          <p:cNvSpPr>
            <a:spLocks noGrp="1"/>
          </p:cNvSpPr>
          <p:nvPr>
            <p:ph sz="half" idx="1"/>
          </p:nvPr>
        </p:nvSpPr>
        <p:spPr/>
        <p:txBody>
          <a:bodyPr>
            <a:normAutofit fontScale="92500" lnSpcReduction="10000"/>
          </a:bodyPr>
          <a:lstStyle/>
          <a:p>
            <a:pPr marL="0" indent="0">
              <a:buNone/>
            </a:pPr>
            <a:r>
              <a:rPr lang="en-US" sz="2600" dirty="0">
                <a:latin typeface="Times New Roman" panose="02020603050405020304" pitchFamily="18" charset="0"/>
                <a:cs typeface="Times New Roman" panose="02020603050405020304" pitchFamily="18" charset="0"/>
              </a:rPr>
              <a:t>The Mississippi  DHS system deducts the amount of prior orders without regard to whether the existing order was for children born before or after the child for whom support is currently being requested</a:t>
            </a:r>
            <a:r>
              <a:rPr lang="en-US" sz="2400" dirty="0">
                <a:latin typeface="Times New Roman" panose="02020603050405020304" pitchFamily="18" charset="0"/>
                <a:cs typeface="Times New Roman" panose="02020603050405020304" pitchFamily="18" charset="0"/>
              </a:rPr>
              <a:t>.</a:t>
            </a:r>
          </a:p>
        </p:txBody>
      </p:sp>
      <p:sp>
        <p:nvSpPr>
          <p:cNvPr id="7" name="Content Placeholder 6">
            <a:extLst>
              <a:ext uri="{FF2B5EF4-FFF2-40B4-BE49-F238E27FC236}">
                <a16:creationId xmlns:a16="http://schemas.microsoft.com/office/drawing/2014/main" id="{0F7BB325-35AC-3F35-D9A0-3D8788AC1DE6}"/>
              </a:ext>
            </a:extLst>
          </p:cNvPr>
          <p:cNvSpPr>
            <a:spLocks noGrp="1"/>
          </p:cNvSpPr>
          <p:nvPr>
            <p:ph sz="half" idx="2"/>
          </p:nvPr>
        </p:nvSpPr>
        <p:spPr/>
        <p:txBody>
          <a:bodyPr>
            <a:normAutofit fontScale="92500" lnSpcReduction="10000"/>
          </a:bodyPr>
          <a:lstStyle/>
          <a:p>
            <a:pPr marL="0" indent="0">
              <a:buNone/>
            </a:pPr>
            <a:r>
              <a:rPr lang="en-US" sz="2400" i="1" dirty="0">
                <a:latin typeface="Times New Roman" panose="02020603050405020304" pitchFamily="18" charset="0"/>
                <a:cs typeface="Times New Roman" panose="02020603050405020304" pitchFamily="18" charset="0"/>
              </a:rPr>
              <a:t>Other states:</a:t>
            </a:r>
          </a:p>
          <a:p>
            <a:pPr>
              <a:buFontTx/>
              <a:buChar char="-"/>
            </a:pPr>
            <a:r>
              <a:rPr lang="en-US" sz="2400" dirty="0">
                <a:latin typeface="Times New Roman" panose="02020603050405020304" pitchFamily="18" charset="0"/>
                <a:cs typeface="Times New Roman" panose="02020603050405020304" pitchFamily="18" charset="0"/>
              </a:rPr>
              <a:t>Deduct all prior orders</a:t>
            </a:r>
          </a:p>
          <a:p>
            <a:pPr>
              <a:buFontTx/>
              <a:buChar char="-"/>
            </a:pPr>
            <a:r>
              <a:rPr lang="en-US" sz="2400" dirty="0">
                <a:latin typeface="Times New Roman" panose="02020603050405020304" pitchFamily="18" charset="0"/>
                <a:cs typeface="Times New Roman" panose="02020603050405020304" pitchFamily="18" charset="0"/>
              </a:rPr>
              <a:t>Deduct prior orders for earlier-born children</a:t>
            </a:r>
          </a:p>
          <a:p>
            <a:pPr>
              <a:buFontTx/>
              <a:buChar char="-"/>
            </a:pPr>
            <a:r>
              <a:rPr lang="en-US" sz="2400" dirty="0">
                <a:latin typeface="Times New Roman" panose="02020603050405020304" pitchFamily="18" charset="0"/>
                <a:cs typeface="Times New Roman" panose="02020603050405020304" pitchFamily="18" charset="0"/>
              </a:rPr>
              <a:t>Deduct only prior orders that were paid</a:t>
            </a:r>
          </a:p>
          <a:p>
            <a:pPr>
              <a:buFontTx/>
              <a:buChar char="-"/>
            </a:pPr>
            <a:r>
              <a:rPr lang="en-US" sz="2400" dirty="0">
                <a:latin typeface="Times New Roman" panose="02020603050405020304" pitchFamily="18" charset="0"/>
                <a:cs typeface="Times New Roman" panose="02020603050405020304" pitchFamily="18" charset="0"/>
              </a:rPr>
              <a:t>2/3 deduct for children in the home or voluntarily supported</a:t>
            </a:r>
          </a:p>
          <a:p>
            <a:pPr marL="0" indent="0">
              <a:buNone/>
            </a:pPr>
            <a:endParaRPr lang="en-US" dirty="0"/>
          </a:p>
        </p:txBody>
      </p:sp>
    </p:spTree>
    <p:extLst>
      <p:ext uri="{BB962C8B-B14F-4D97-AF65-F5344CB8AC3E}">
        <p14:creationId xmlns:p14="http://schemas.microsoft.com/office/powerpoint/2010/main" val="223544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56BC64-7020-1738-88CF-CAB22A136711}"/>
              </a:ext>
            </a:extLst>
          </p:cNvPr>
          <p:cNvSpPr>
            <a:spLocks noGrp="1"/>
          </p:cNvSpPr>
          <p:nvPr>
            <p:ph type="ctrTitle"/>
          </p:nvPr>
        </p:nvSpPr>
        <p:spPr>
          <a:solidFill>
            <a:schemeClr val="accent1">
              <a:lumMod val="75000"/>
            </a:schemeClr>
          </a:solidFill>
        </p:spPr>
        <p:txBody>
          <a:bodyPr/>
          <a:lstStyle/>
          <a:p>
            <a:r>
              <a:rPr lang="en-US" dirty="0">
                <a:solidFill>
                  <a:schemeClr val="tx1"/>
                </a:solidFill>
              </a:rPr>
              <a:t>1</a:t>
            </a:r>
            <a:r>
              <a:rPr lang="en-US" baseline="30000" dirty="0">
                <a:solidFill>
                  <a:schemeClr val="tx1"/>
                </a:solidFill>
              </a:rPr>
              <a:t>st</a:t>
            </a:r>
            <a:r>
              <a:rPr lang="en-US" dirty="0">
                <a:solidFill>
                  <a:schemeClr val="tx1"/>
                </a:solidFill>
              </a:rPr>
              <a:t> Hour:</a:t>
            </a:r>
            <a:br>
              <a:rPr lang="en-US" dirty="0">
                <a:solidFill>
                  <a:schemeClr val="tx1"/>
                </a:solidFill>
              </a:rPr>
            </a:br>
            <a:r>
              <a:rPr lang="en-US" dirty="0">
                <a:solidFill>
                  <a:schemeClr val="tx1"/>
                </a:solidFill>
              </a:rPr>
              <a:t>Divorce, Property Division</a:t>
            </a:r>
          </a:p>
        </p:txBody>
      </p:sp>
      <p:sp>
        <p:nvSpPr>
          <p:cNvPr id="5" name="Subtitle 4">
            <a:extLst>
              <a:ext uri="{FF2B5EF4-FFF2-40B4-BE49-F238E27FC236}">
                <a16:creationId xmlns:a16="http://schemas.microsoft.com/office/drawing/2014/main" id="{B9EEFD87-4896-1F5B-34C2-96B6D6FB8B8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15427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A3214E-F4B3-E5B3-AD8C-9DF3989A7797}"/>
              </a:ext>
            </a:extLst>
          </p:cNvPr>
          <p:cNvSpPr>
            <a:spLocks noGrp="1"/>
          </p:cNvSpPr>
          <p:nvPr>
            <p:ph type="title"/>
          </p:nvPr>
        </p:nvSpPr>
        <p:spPr>
          <a:solidFill>
            <a:schemeClr val="accent1">
              <a:lumMod val="75000"/>
            </a:schemeClr>
          </a:solidFill>
        </p:spPr>
        <p:txBody>
          <a:bodyPr/>
          <a:lstStyle/>
          <a:p>
            <a:r>
              <a:rPr lang="en-US" dirty="0">
                <a:solidFill>
                  <a:schemeClr val="bg1"/>
                </a:solidFill>
              </a:rPr>
              <a:t>Private school tuition</a:t>
            </a:r>
          </a:p>
        </p:txBody>
      </p:sp>
      <p:sp>
        <p:nvSpPr>
          <p:cNvPr id="5" name="Content Placeholder 4">
            <a:extLst>
              <a:ext uri="{FF2B5EF4-FFF2-40B4-BE49-F238E27FC236}">
                <a16:creationId xmlns:a16="http://schemas.microsoft.com/office/drawing/2014/main" id="{020908C5-C22B-8BFC-558D-785B476CAA46}"/>
              </a:ext>
            </a:extLst>
          </p:cNvPr>
          <p:cNvSpPr>
            <a:spLocks noGrp="1"/>
          </p:cNvSpPr>
          <p:nvPr>
            <p:ph idx="1"/>
          </p:nvPr>
        </p:nvSpPr>
        <p:spPr/>
        <p:txBody>
          <a:bodyPr>
            <a:noAutofit/>
          </a:bodyPr>
          <a:lstStyle/>
          <a:p>
            <a:pPr marL="0" indent="0">
              <a:buNone/>
            </a:pPr>
            <a:r>
              <a:rPr lang="en-US" sz="2200" dirty="0">
                <a:latin typeface="Times New Roman" panose="02020603050405020304" pitchFamily="18" charset="0"/>
                <a:cs typeface="Times New Roman" panose="02020603050405020304" pitchFamily="18" charset="0"/>
              </a:rPr>
              <a:t>An order for payment of private school tuition is a deviation from the guidelines and must be supported by findings of fact.</a:t>
            </a:r>
          </a:p>
          <a:p>
            <a:pPr marL="0" indent="0">
              <a:buNone/>
            </a:pPr>
            <a:r>
              <a:rPr lang="en-US" sz="2200" i="1" dirty="0">
                <a:latin typeface="Times New Roman" panose="02020603050405020304" pitchFamily="18" charset="0"/>
                <a:cs typeface="Times New Roman" panose="02020603050405020304" pitchFamily="18" charset="0"/>
              </a:rPr>
              <a:t>Chapman v. Chapman: </a:t>
            </a:r>
            <a:r>
              <a:rPr lang="en-US" sz="2200" dirty="0">
                <a:latin typeface="Times New Roman" panose="02020603050405020304" pitchFamily="18" charset="0"/>
                <a:cs typeface="Times New Roman" panose="02020603050405020304" pitchFamily="18" charset="0"/>
              </a:rPr>
              <a:t>A parent’s agreement that a child should attend private school is NOT in itself a sufficient finding. The court must also find that it is reasonable financially to order tuition.</a:t>
            </a:r>
          </a:p>
          <a:p>
            <a:pPr marL="0" indent="0">
              <a:buNone/>
            </a:pPr>
            <a:r>
              <a:rPr lang="en-US" sz="2200" i="1" dirty="0">
                <a:latin typeface="Times New Roman" panose="02020603050405020304" pitchFamily="18" charset="0"/>
                <a:cs typeface="Times New Roman" panose="02020603050405020304" pitchFamily="18" charset="0"/>
              </a:rPr>
              <a:t>Myles v. Lewis:  </a:t>
            </a:r>
            <a:r>
              <a:rPr lang="en-US" sz="2200" dirty="0">
                <a:latin typeface="Times New Roman" panose="02020603050405020304" pitchFamily="18" charset="0"/>
                <a:cs typeface="Times New Roman" panose="02020603050405020304" pitchFamily="18" charset="0"/>
              </a:rPr>
              <a:t>A parent should not be ordered to pay private school tuition unless the school offers benefits important to the child’s needs and the parent can afford it.</a:t>
            </a:r>
          </a:p>
        </p:txBody>
      </p:sp>
      <p:sp>
        <p:nvSpPr>
          <p:cNvPr id="6" name="Text Placeholder 5">
            <a:extLst>
              <a:ext uri="{FF2B5EF4-FFF2-40B4-BE49-F238E27FC236}">
                <a16:creationId xmlns:a16="http://schemas.microsoft.com/office/drawing/2014/main" id="{E9E8C696-E1E5-9780-B11B-B8B6FB7859B4}"/>
              </a:ext>
            </a:extLst>
          </p:cNvPr>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469115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E88EEC-35B6-56E2-C764-F71843A96393}"/>
              </a:ext>
            </a:extLst>
          </p:cNvPr>
          <p:cNvSpPr>
            <a:spLocks noGrp="1"/>
          </p:cNvSpPr>
          <p:nvPr>
            <p:ph type="title"/>
          </p:nvPr>
        </p:nvSpPr>
        <p:spPr>
          <a:solidFill>
            <a:schemeClr val="accent1">
              <a:lumMod val="75000"/>
            </a:schemeClr>
          </a:solidFill>
        </p:spPr>
        <p:txBody>
          <a:bodyPr/>
          <a:lstStyle/>
          <a:p>
            <a:r>
              <a:rPr lang="en-US" dirty="0">
                <a:solidFill>
                  <a:schemeClr val="bg1"/>
                </a:solidFill>
              </a:rPr>
              <a:t>Are extracurricular activities a deviation?</a:t>
            </a:r>
          </a:p>
        </p:txBody>
      </p:sp>
      <p:sp>
        <p:nvSpPr>
          <p:cNvPr id="6" name="Content Placeholder 5">
            <a:extLst>
              <a:ext uri="{FF2B5EF4-FFF2-40B4-BE49-F238E27FC236}">
                <a16:creationId xmlns:a16="http://schemas.microsoft.com/office/drawing/2014/main" id="{F5E8C96D-49F2-D4F2-1EE4-AFA1E964E54E}"/>
              </a:ext>
            </a:extLst>
          </p:cNvPr>
          <p:cNvSpPr>
            <a:spLocks noGrp="1"/>
          </p:cNvSpPr>
          <p:nvPr>
            <p:ph idx="1"/>
          </p:nvPr>
        </p:nvSpPr>
        <p:spPr/>
        <p:txBody>
          <a:bodyPr>
            <a:normAutofit/>
          </a:bodyPr>
          <a:lstStyle/>
          <a:p>
            <a:pPr marL="0" indent="0">
              <a:buNone/>
            </a:pPr>
            <a:r>
              <a:rPr lang="en-US" sz="2400" i="1" dirty="0">
                <a:latin typeface="Times New Roman" panose="02020603050405020304" pitchFamily="18" charset="0"/>
                <a:cs typeface="Times New Roman" panose="02020603050405020304" pitchFamily="18" charset="0"/>
              </a:rPr>
              <a:t>Myles v. Lewis: </a:t>
            </a:r>
            <a:r>
              <a:rPr lang="en-US" sz="2400" dirty="0">
                <a:latin typeface="Times New Roman" panose="02020603050405020304" pitchFamily="18" charset="0"/>
                <a:cs typeface="Times New Roman" panose="02020603050405020304" pitchFamily="18" charset="0"/>
              </a:rPr>
              <a:t>A traveling team, which is not an extracurricular activity, is a deviation that must be supported by findings of fact. (Not clear whether the court is holding that all activities, including extracurricular, are a deviation.)</a:t>
            </a:r>
          </a:p>
          <a:p>
            <a:pPr marL="0" indent="0">
              <a:buNone/>
            </a:pPr>
            <a:r>
              <a:rPr lang="en-US" sz="2400" i="1" dirty="0">
                <a:latin typeface="Times New Roman" panose="02020603050405020304" pitchFamily="18" charset="0"/>
                <a:cs typeface="Times New Roman" panose="02020603050405020304" pitchFamily="18" charset="0"/>
              </a:rPr>
              <a:t>Gunter v. Gunter, </a:t>
            </a:r>
            <a:r>
              <a:rPr lang="en-US" sz="2400" dirty="0">
                <a:latin typeface="Times New Roman" panose="02020603050405020304" pitchFamily="18" charset="0"/>
                <a:cs typeface="Times New Roman" panose="02020603050405020304" pitchFamily="18" charset="0"/>
              </a:rPr>
              <a:t>281 So. 3d 283, 286 (Miss. Ct. App. 2019) (suggests in dicta that extracurricular activities are a deviation, but does not address directly).</a:t>
            </a:r>
          </a:p>
        </p:txBody>
      </p:sp>
    </p:spTree>
    <p:extLst>
      <p:ext uri="{BB962C8B-B14F-4D97-AF65-F5344CB8AC3E}">
        <p14:creationId xmlns:p14="http://schemas.microsoft.com/office/powerpoint/2010/main" val="3079467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34E6A-BBF6-350A-FC9B-15F6715A5D6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FF42645-CE4C-54CD-D21C-E3CED19690F8}"/>
              </a:ext>
            </a:extLst>
          </p:cNvPr>
          <p:cNvSpPr>
            <a:spLocks noGrp="1"/>
          </p:cNvSpPr>
          <p:nvPr>
            <p:ph type="title"/>
          </p:nvPr>
        </p:nvSpPr>
        <p:spPr>
          <a:solidFill>
            <a:schemeClr val="accent1">
              <a:lumMod val="75000"/>
            </a:schemeClr>
          </a:solidFill>
        </p:spPr>
        <p:txBody>
          <a:bodyPr/>
          <a:lstStyle/>
          <a:p>
            <a:r>
              <a:rPr lang="en-US" dirty="0">
                <a:solidFill>
                  <a:schemeClr val="bg1"/>
                </a:solidFill>
              </a:rPr>
              <a:t>Support between joint custodians</a:t>
            </a:r>
          </a:p>
        </p:txBody>
      </p:sp>
      <p:sp>
        <p:nvSpPr>
          <p:cNvPr id="5" name="Content Placeholder 4">
            <a:extLst>
              <a:ext uri="{FF2B5EF4-FFF2-40B4-BE49-F238E27FC236}">
                <a16:creationId xmlns:a16="http://schemas.microsoft.com/office/drawing/2014/main" id="{D3842524-A3F5-2E65-D663-807471C9F61A}"/>
              </a:ext>
            </a:extLst>
          </p:cNvPr>
          <p:cNvSpPr>
            <a:spLocks noGrp="1"/>
          </p:cNvSpPr>
          <p:nvPr>
            <p:ph sz="half" idx="1"/>
          </p:nvPr>
        </p:nvSpPr>
        <p:spPr/>
        <p:txBody>
          <a:bodyPr>
            <a:normAutofit/>
          </a:bodyPr>
          <a:lstStyle/>
          <a:p>
            <a:pPr marL="0" indent="0" fontAlgn="base">
              <a:buNone/>
            </a:pPr>
            <a:r>
              <a:rPr lang="en-US" sz="2400" i="1" dirty="0">
                <a:latin typeface="Times New Roman" panose="02020603050405020304" pitchFamily="18" charset="0"/>
                <a:cs typeface="Times New Roman" panose="02020603050405020304" pitchFamily="18" charset="0"/>
              </a:rPr>
              <a:t>Franks v. Franks:</a:t>
            </a:r>
          </a:p>
          <a:p>
            <a:pPr marL="0" indent="0" fontAlgn="base">
              <a:buNone/>
            </a:pPr>
            <a:r>
              <a:rPr lang="en-US" sz="2400" dirty="0">
                <a:latin typeface="Times New Roman" panose="02020603050405020304" pitchFamily="18" charset="0"/>
                <a:cs typeface="Times New Roman" panose="02020603050405020304" pitchFamily="18" charset="0"/>
              </a:rPr>
              <a:t>A court did not err in calculating 14% of each parent’s support and ordering the father to pay the difference ($400) each month to the mother.</a:t>
            </a:r>
          </a:p>
        </p:txBody>
      </p:sp>
      <p:sp>
        <p:nvSpPr>
          <p:cNvPr id="6" name="Content Placeholder 5">
            <a:extLst>
              <a:ext uri="{FF2B5EF4-FFF2-40B4-BE49-F238E27FC236}">
                <a16:creationId xmlns:a16="http://schemas.microsoft.com/office/drawing/2014/main" id="{EDD644E1-C92F-7D21-6A44-703E2ED61304}"/>
              </a:ext>
            </a:extLst>
          </p:cNvPr>
          <p:cNvSpPr>
            <a:spLocks noGrp="1"/>
          </p:cNvSpPr>
          <p:nvPr>
            <p:ph sz="half" idx="2"/>
          </p:nvPr>
        </p:nvSpPr>
        <p:spPr/>
        <p:txBody>
          <a:bodyPr>
            <a:normAutofit/>
          </a:bodyPr>
          <a:lstStyle/>
          <a:p>
            <a:pPr marL="0" indent="0" fontAlgn="base">
              <a:buNone/>
            </a:pPr>
            <a:r>
              <a:rPr lang="en-US" sz="2400" i="1" dirty="0">
                <a:latin typeface="Times New Roman" panose="02020603050405020304" pitchFamily="18" charset="0"/>
                <a:cs typeface="Times New Roman" panose="02020603050405020304" pitchFamily="18" charset="0"/>
              </a:rPr>
              <a:t>Rayner v. Sims:</a:t>
            </a:r>
          </a:p>
          <a:p>
            <a:pPr marL="0" indent="0" fontAlgn="base">
              <a:buNone/>
            </a:pPr>
            <a:r>
              <a:rPr lang="en-US" sz="2400" dirty="0">
                <a:latin typeface="Times New Roman" panose="02020603050405020304" pitchFamily="18" charset="0"/>
                <a:cs typeface="Times New Roman" panose="02020603050405020304" pitchFamily="18" charset="0"/>
              </a:rPr>
              <a:t>A court did not err in calculating ordering each parent to pay 14% of their adjusted income to the other during their noncustodial periods.</a:t>
            </a:r>
          </a:p>
        </p:txBody>
      </p:sp>
    </p:spTree>
    <p:extLst>
      <p:ext uri="{BB962C8B-B14F-4D97-AF65-F5344CB8AC3E}">
        <p14:creationId xmlns:p14="http://schemas.microsoft.com/office/powerpoint/2010/main" val="3377398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88235-98CD-224A-A8B5-5F10CF8889E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4ECED6-4033-6149-3480-A48F546DD38D}"/>
              </a:ext>
            </a:extLst>
          </p:cNvPr>
          <p:cNvSpPr>
            <a:spLocks noGrp="1"/>
          </p:cNvSpPr>
          <p:nvPr>
            <p:ph type="title"/>
          </p:nvPr>
        </p:nvSpPr>
        <p:spPr>
          <a:solidFill>
            <a:schemeClr val="accent1">
              <a:lumMod val="75000"/>
            </a:schemeClr>
          </a:solidFill>
        </p:spPr>
        <p:txBody>
          <a:bodyPr/>
          <a:lstStyle/>
          <a:p>
            <a:r>
              <a:rPr lang="en-US" dirty="0">
                <a:solidFill>
                  <a:schemeClr val="bg1"/>
                </a:solidFill>
              </a:rPr>
              <a:t>Effective date of modification</a:t>
            </a:r>
          </a:p>
        </p:txBody>
      </p:sp>
      <p:sp>
        <p:nvSpPr>
          <p:cNvPr id="5" name="Content Placeholder 4">
            <a:extLst>
              <a:ext uri="{FF2B5EF4-FFF2-40B4-BE49-F238E27FC236}">
                <a16:creationId xmlns:a16="http://schemas.microsoft.com/office/drawing/2014/main" id="{B9DBCCE2-79B4-23E4-1749-6D2AD89B9462}"/>
              </a:ext>
            </a:extLst>
          </p:cNvPr>
          <p:cNvSpPr>
            <a:spLocks noGrp="1"/>
          </p:cNvSpPr>
          <p:nvPr>
            <p:ph sz="half" idx="1"/>
          </p:nvPr>
        </p:nvSpPr>
        <p:spPr/>
        <p:txBody>
          <a:bodyPr>
            <a:normAutofit/>
          </a:bodyPr>
          <a:lstStyle/>
          <a:p>
            <a:pPr marL="0" indent="0" fontAlgn="base">
              <a:buNone/>
            </a:pPr>
            <a:r>
              <a:rPr lang="en-US" sz="2200" i="1" cap="small" dirty="0">
                <a:latin typeface="Times New Roman" panose="02020603050405020304" pitchFamily="18" charset="0"/>
                <a:cs typeface="Times New Roman" panose="02020603050405020304" pitchFamily="18" charset="0"/>
              </a:rPr>
              <a:t>Miss. Code Ann. </a:t>
            </a:r>
            <a:r>
              <a:rPr lang="en-US" sz="2200" i="1" dirty="0">
                <a:latin typeface="Times New Roman" panose="02020603050405020304" pitchFamily="18" charset="0"/>
                <a:cs typeface="Times New Roman" panose="02020603050405020304" pitchFamily="18" charset="0"/>
              </a:rPr>
              <a:t>43-19-34(4)(prior to amendment):</a:t>
            </a:r>
          </a:p>
          <a:p>
            <a:pPr marL="0" indent="0" fontAlgn="base">
              <a:buNone/>
            </a:pPr>
            <a:r>
              <a:rPr lang="en-US" b="0" i="0" u="none" strike="noStrike" dirty="0">
                <a:solidFill>
                  <a:srgbClr val="1F1F1F"/>
                </a:solidFill>
                <a:effectLst/>
                <a:latin typeface="Source Sans Pro" panose="020B0503030403020204" pitchFamily="34" charset="0"/>
              </a:rPr>
              <a:t>(4) Any order for the support of minor children, whether entered through the judicial system or through an expedited process, </a:t>
            </a:r>
            <a:r>
              <a:rPr lang="en-US" b="0" i="0" u="none" strike="noStrike" dirty="0">
                <a:solidFill>
                  <a:srgbClr val="1F1F1F"/>
                </a:solidFill>
                <a:effectLst/>
                <a:highlight>
                  <a:srgbClr val="FFFF00"/>
                </a:highlight>
                <a:latin typeface="Source Sans Pro" panose="020B0503030403020204" pitchFamily="34" charset="0"/>
              </a:rPr>
              <a:t>shall not be subject to a downward retroactive modification</a:t>
            </a:r>
            <a:r>
              <a:rPr lang="en-US" b="0" i="0" u="none" strike="noStrike" dirty="0">
                <a:solidFill>
                  <a:srgbClr val="1F1F1F"/>
                </a:solidFill>
                <a:effectLst/>
                <a:latin typeface="Source Sans Pro" panose="020B0503030403020204" pitchFamily="34" charset="0"/>
              </a:rPr>
              <a:t>. </a:t>
            </a:r>
            <a:r>
              <a:rPr lang="en-US" b="0" i="0" u="none" strike="noStrike" dirty="0">
                <a:solidFill>
                  <a:srgbClr val="1F1F1F"/>
                </a:solidFill>
                <a:effectLst/>
                <a:highlight>
                  <a:srgbClr val="FFFF00"/>
                </a:highlight>
                <a:latin typeface="Source Sans Pro" panose="020B0503030403020204" pitchFamily="34" charset="0"/>
              </a:rPr>
              <a:t>An upward retroactive modification may be ordered back to the date of the event justifying the upward modification.</a:t>
            </a:r>
            <a:endParaRPr lang="en-US" i="1" dirty="0">
              <a:highlight>
                <a:srgbClr val="FFFF00"/>
              </a:highlight>
            </a:endParaRPr>
          </a:p>
        </p:txBody>
      </p:sp>
      <p:sp>
        <p:nvSpPr>
          <p:cNvPr id="6" name="Content Placeholder 5">
            <a:extLst>
              <a:ext uri="{FF2B5EF4-FFF2-40B4-BE49-F238E27FC236}">
                <a16:creationId xmlns:a16="http://schemas.microsoft.com/office/drawing/2014/main" id="{106A4779-59A5-F00E-283F-DD3FC8A966D1}"/>
              </a:ext>
            </a:extLst>
          </p:cNvPr>
          <p:cNvSpPr>
            <a:spLocks noGrp="1"/>
          </p:cNvSpPr>
          <p:nvPr>
            <p:ph sz="half" idx="2"/>
          </p:nvPr>
        </p:nvSpPr>
        <p:spPr/>
        <p:txBody>
          <a:bodyPr>
            <a:noAutofit/>
          </a:bodyPr>
          <a:lstStyle/>
          <a:p>
            <a:pPr marL="0" indent="0">
              <a:buNone/>
            </a:pPr>
            <a:r>
              <a:rPr lang="en-US" sz="2200" i="1" dirty="0">
                <a:solidFill>
                  <a:srgbClr val="000000"/>
                </a:solidFill>
                <a:effectLst/>
                <a:latin typeface="Times New Roman" panose="02020603050405020304" pitchFamily="18" charset="0"/>
                <a:ea typeface="Aptos" panose="020B0004020202020204" pitchFamily="34" charset="0"/>
              </a:rPr>
              <a:t>As amended 2024:</a:t>
            </a:r>
          </a:p>
          <a:p>
            <a:pPr marL="0" indent="0">
              <a:buNone/>
            </a:pPr>
            <a:r>
              <a:rPr lang="en-US" sz="2200" dirty="0">
                <a:solidFill>
                  <a:srgbClr val="000000"/>
                </a:solidFill>
                <a:effectLst/>
                <a:latin typeface="Times New Roman" panose="02020603050405020304" pitchFamily="18" charset="0"/>
                <a:ea typeface="Aptos" panose="020B0004020202020204" pitchFamily="34" charset="0"/>
              </a:rPr>
              <a:t>Any order for the support of minor children, whether entered through the judicial system or through an expedited process, </a:t>
            </a:r>
            <a:r>
              <a:rPr lang="en-US" sz="2200" dirty="0">
                <a:solidFill>
                  <a:srgbClr val="000000"/>
                </a:solidFill>
                <a:effectLst/>
                <a:highlight>
                  <a:srgbClr val="FFFF00"/>
                </a:highlight>
                <a:latin typeface="Times New Roman" panose="02020603050405020304" pitchFamily="18" charset="0"/>
                <a:ea typeface="Aptos" panose="020B0004020202020204" pitchFamily="34" charset="0"/>
              </a:rPr>
              <a:t>shall not be subject to a retroactive modification except from the date that notice of such petition to modify has been given</a:t>
            </a:r>
            <a:r>
              <a:rPr lang="en-US" sz="2200" dirty="0">
                <a:solidFill>
                  <a:srgbClr val="000000"/>
                </a:solidFill>
                <a:highlight>
                  <a:srgbClr val="FFFF00"/>
                </a:highlight>
                <a:latin typeface="Times New Roman" panose="02020603050405020304" pitchFamily="18" charset="0"/>
                <a:ea typeface="Aptos" panose="020B0004020202020204" pitchFamily="34" charset="0"/>
              </a:rPr>
              <a:t> . . . .”</a:t>
            </a:r>
            <a:endParaRPr lang="en-US" sz="2200" i="1" dirty="0"/>
          </a:p>
        </p:txBody>
      </p:sp>
    </p:spTree>
    <p:extLst>
      <p:ext uri="{BB962C8B-B14F-4D97-AF65-F5344CB8AC3E}">
        <p14:creationId xmlns:p14="http://schemas.microsoft.com/office/powerpoint/2010/main" val="407248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1F17A-912F-2393-3BFC-81B409A8C62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1E617A5-520D-9E14-4BDF-ED62960832A4}"/>
              </a:ext>
            </a:extLst>
          </p:cNvPr>
          <p:cNvSpPr>
            <a:spLocks noGrp="1"/>
          </p:cNvSpPr>
          <p:nvPr>
            <p:ph type="title"/>
          </p:nvPr>
        </p:nvSpPr>
        <p:spPr>
          <a:solidFill>
            <a:schemeClr val="accent1">
              <a:lumMod val="75000"/>
            </a:schemeClr>
          </a:solidFill>
        </p:spPr>
        <p:txBody>
          <a:bodyPr/>
          <a:lstStyle/>
          <a:p>
            <a:r>
              <a:rPr lang="en-US" dirty="0">
                <a:solidFill>
                  <a:schemeClr val="bg1"/>
                </a:solidFill>
              </a:rPr>
              <a:t>In re estate of richardson</a:t>
            </a:r>
          </a:p>
        </p:txBody>
      </p:sp>
      <p:sp>
        <p:nvSpPr>
          <p:cNvPr id="6" name="Content Placeholder 5">
            <a:extLst>
              <a:ext uri="{FF2B5EF4-FFF2-40B4-BE49-F238E27FC236}">
                <a16:creationId xmlns:a16="http://schemas.microsoft.com/office/drawing/2014/main" id="{B855826C-F8B0-DE5F-6B39-6AB785A6D9C1}"/>
              </a:ext>
            </a:extLst>
          </p:cNvPr>
          <p:cNvSpPr>
            <a:spLocks noGrp="1"/>
          </p:cNvSpPr>
          <p:nvPr>
            <p:ph idx="1"/>
          </p:nvPr>
        </p:nvSpPr>
        <p:spPr/>
        <p:txBody>
          <a:bodyPr>
            <a:normAutofit fontScale="92500"/>
          </a:bodyPr>
          <a:lstStyle/>
          <a:p>
            <a:pPr marL="0" indent="0">
              <a:buNone/>
            </a:pPr>
            <a:r>
              <a:rPr lang="en-US" sz="2200" dirty="0">
                <a:latin typeface="Times New Roman" panose="02020603050405020304" pitchFamily="18" charset="0"/>
                <a:cs typeface="Times New Roman" panose="02020603050405020304" pitchFamily="18" charset="0"/>
              </a:rPr>
              <a:t>An ex-wife’s attempt to enforce a 16-year-old divorce decree as a judgment against her former husband’s estate failed because</a:t>
            </a:r>
          </a:p>
          <a:p>
            <a:pPr marL="457200" indent="-457200">
              <a:buAutoNum type="arabicPeriod"/>
            </a:pPr>
            <a:r>
              <a:rPr lang="en-US" sz="2200" dirty="0">
                <a:latin typeface="Times New Roman" panose="02020603050405020304" pitchFamily="18" charset="0"/>
                <a:cs typeface="Times New Roman" panose="02020603050405020304" pitchFamily="18" charset="0"/>
              </a:rPr>
              <a:t>An award of a car and cattle were never reduced to a specific amount and no judgment was entered for past-due child support.</a:t>
            </a:r>
          </a:p>
          <a:p>
            <a:pPr marL="457200" indent="-457200">
              <a:buAutoNum type="arabicPeriod"/>
            </a:pPr>
            <a:r>
              <a:rPr lang="en-US" sz="2200" dirty="0">
                <a:latin typeface="Times New Roman" panose="02020603050405020304" pitchFamily="18" charset="0"/>
                <a:cs typeface="Times New Roman" panose="02020603050405020304" pitchFamily="18" charset="0"/>
              </a:rPr>
              <a:t>The 7-year statute of limitations on enforcing judgments had lapsed.</a:t>
            </a:r>
          </a:p>
          <a:p>
            <a:pPr marL="457200" indent="-457200">
              <a:buAutoNum type="arabicPeriod"/>
            </a:pPr>
            <a:r>
              <a:rPr lang="en-US" sz="2200" dirty="0">
                <a:latin typeface="Times New Roman" panose="02020603050405020304" pitchFamily="18" charset="0"/>
                <a:cs typeface="Times New Roman" panose="02020603050405020304" pitchFamily="18" charset="0"/>
              </a:rPr>
              <a:t>Even if the decree was a judgment that could be enforced, it was not enrolled in the circuit clerk’s office.</a:t>
            </a:r>
          </a:p>
          <a:p>
            <a:pPr marL="457200" indent="-457200">
              <a:buAutoNum type="arabicPeriod"/>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2443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839C4-3D0B-8656-9F45-8E174B49814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E35540-60C2-DFCD-3925-ED2C76237E23}"/>
              </a:ext>
            </a:extLst>
          </p:cNvPr>
          <p:cNvSpPr>
            <a:spLocks noGrp="1"/>
          </p:cNvSpPr>
          <p:nvPr>
            <p:ph type="title"/>
          </p:nvPr>
        </p:nvSpPr>
        <p:spPr>
          <a:solidFill>
            <a:schemeClr val="accent1">
              <a:lumMod val="75000"/>
            </a:schemeClr>
          </a:solidFill>
        </p:spPr>
        <p:txBody>
          <a:bodyPr/>
          <a:lstStyle/>
          <a:p>
            <a:r>
              <a:rPr lang="en-US" dirty="0">
                <a:solidFill>
                  <a:schemeClr val="bg1"/>
                </a:solidFill>
              </a:rPr>
              <a:t>Rule 81(d) service of process</a:t>
            </a:r>
          </a:p>
        </p:txBody>
      </p:sp>
      <p:sp>
        <p:nvSpPr>
          <p:cNvPr id="5" name="Content Placeholder 4">
            <a:extLst>
              <a:ext uri="{FF2B5EF4-FFF2-40B4-BE49-F238E27FC236}">
                <a16:creationId xmlns:a16="http://schemas.microsoft.com/office/drawing/2014/main" id="{B5A62D7D-FE9F-8540-5A79-4CCDBD241F1B}"/>
              </a:ext>
            </a:extLst>
          </p:cNvPr>
          <p:cNvSpPr>
            <a:spLocks noGrp="1"/>
          </p:cNvSpPr>
          <p:nvPr>
            <p:ph sz="half" idx="1"/>
          </p:nvPr>
        </p:nvSpPr>
        <p:spPr/>
        <p:txBody>
          <a:bodyPr>
            <a:normAutofit/>
          </a:bodyPr>
          <a:lstStyle/>
          <a:p>
            <a:pPr marL="0" indent="0" fontAlgn="base">
              <a:buNone/>
            </a:pPr>
            <a:r>
              <a:rPr lang="en-US" sz="2200" i="1" dirty="0">
                <a:latin typeface="Times New Roman" panose="02020603050405020304" pitchFamily="18" charset="0"/>
                <a:cs typeface="Times New Roman" panose="02020603050405020304" pitchFamily="18" charset="0"/>
              </a:rPr>
              <a:t>Bolivar v. Bolivar:</a:t>
            </a:r>
          </a:p>
          <a:p>
            <a:pPr marL="0" indent="0" fontAlgn="base">
              <a:buNone/>
            </a:pPr>
            <a:endParaRPr lang="en-US" sz="2200" i="1" dirty="0">
              <a:latin typeface="Times New Roman" panose="02020603050405020304" pitchFamily="18" charset="0"/>
              <a:cs typeface="Times New Roman" panose="02020603050405020304" pitchFamily="18" charset="0"/>
            </a:endParaRPr>
          </a:p>
          <a:p>
            <a:pPr marL="0" indent="0" fontAlgn="base">
              <a:buNone/>
            </a:pPr>
            <a:r>
              <a:rPr lang="en-US" sz="2200" dirty="0">
                <a:latin typeface="Times New Roman" panose="02020603050405020304" pitchFamily="18" charset="0"/>
                <a:cs typeface="Times New Roman" panose="02020603050405020304" pitchFamily="18" charset="0"/>
              </a:rPr>
              <a:t>A petition for contempt, filed in a pending matter, must be noticed by serving the defendant with a Rule 81(d) summons. Notice through Rule 5 is not sufficient.</a:t>
            </a:r>
            <a:endParaRPr lang="en-US" sz="2200" dirty="0"/>
          </a:p>
        </p:txBody>
      </p:sp>
      <p:sp>
        <p:nvSpPr>
          <p:cNvPr id="6" name="Content Placeholder 5">
            <a:extLst>
              <a:ext uri="{FF2B5EF4-FFF2-40B4-BE49-F238E27FC236}">
                <a16:creationId xmlns:a16="http://schemas.microsoft.com/office/drawing/2014/main" id="{1DC75884-B221-85B2-0695-97D48FB885FB}"/>
              </a:ext>
            </a:extLst>
          </p:cNvPr>
          <p:cNvSpPr>
            <a:spLocks noGrp="1"/>
          </p:cNvSpPr>
          <p:nvPr>
            <p:ph sz="half" idx="2"/>
          </p:nvPr>
        </p:nvSpPr>
        <p:spPr/>
        <p:txBody>
          <a:bodyPr>
            <a:noAutofit/>
          </a:bodyPr>
          <a:lstStyle/>
          <a:p>
            <a:pPr marL="0" indent="0">
              <a:buNone/>
            </a:pPr>
            <a:r>
              <a:rPr lang="en-US" sz="2200" i="1" dirty="0">
                <a:latin typeface="Times New Roman" panose="02020603050405020304" pitchFamily="18" charset="0"/>
                <a:cs typeface="Times New Roman" panose="02020603050405020304" pitchFamily="18" charset="0"/>
              </a:rPr>
              <a:t>DHS v. Johnson:</a:t>
            </a:r>
          </a:p>
          <a:p>
            <a:pPr marL="0" indent="0">
              <a:buNone/>
            </a:pPr>
            <a:r>
              <a:rPr lang="en-US" sz="2200" dirty="0">
                <a:latin typeface="Times New Roman" panose="02020603050405020304" pitchFamily="18" charset="0"/>
                <a:cs typeface="Times New Roman" panose="02020603050405020304" pitchFamily="18" charset="0"/>
              </a:rPr>
              <a:t>A Rule 81(d) summons in a paternity action is not effective unless served more than 30 days prior to the hearing.</a:t>
            </a:r>
          </a:p>
          <a:p>
            <a:pPr marL="0" indent="0">
              <a:buNone/>
            </a:pPr>
            <a:r>
              <a:rPr lang="en-US" sz="2200" dirty="0">
                <a:latin typeface="Times New Roman" panose="02020603050405020304" pitchFamily="18" charset="0"/>
                <a:cs typeface="Times New Roman" panose="02020603050405020304" pitchFamily="18" charset="0"/>
              </a:rPr>
              <a:t>A defendant waived the argument by signing a stipulated agreement with DHS after the default judgment.</a:t>
            </a:r>
          </a:p>
          <a:p>
            <a:pPr marL="0" indent="0">
              <a:buNone/>
            </a:pPr>
            <a:endParaRPr lang="en-US" sz="2200" dirty="0"/>
          </a:p>
        </p:txBody>
      </p:sp>
    </p:spTree>
    <p:extLst>
      <p:ext uri="{BB962C8B-B14F-4D97-AF65-F5344CB8AC3E}">
        <p14:creationId xmlns:p14="http://schemas.microsoft.com/office/powerpoint/2010/main" val="2438640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7C75B9-16EF-4F6D-D1B5-69BA89B5D08B}"/>
              </a:ext>
            </a:extLst>
          </p:cNvPr>
          <p:cNvSpPr>
            <a:spLocks noGrp="1"/>
          </p:cNvSpPr>
          <p:nvPr>
            <p:ph type="title"/>
          </p:nvPr>
        </p:nvSpPr>
        <p:spPr>
          <a:solidFill>
            <a:schemeClr val="accent1">
              <a:lumMod val="75000"/>
            </a:schemeClr>
          </a:solidFill>
        </p:spPr>
        <p:txBody>
          <a:bodyPr/>
          <a:lstStyle/>
          <a:p>
            <a:r>
              <a:rPr lang="en-US" dirty="0">
                <a:solidFill>
                  <a:schemeClr val="bg1"/>
                </a:solidFill>
              </a:rPr>
              <a:t>Separate property Conversion</a:t>
            </a:r>
          </a:p>
        </p:txBody>
      </p:sp>
      <p:sp>
        <p:nvSpPr>
          <p:cNvPr id="5" name="Content Placeholder 4">
            <a:extLst>
              <a:ext uri="{FF2B5EF4-FFF2-40B4-BE49-F238E27FC236}">
                <a16:creationId xmlns:a16="http://schemas.microsoft.com/office/drawing/2014/main" id="{44DBB05C-B8DB-FD43-A74A-FAE71A1A99E9}"/>
              </a:ext>
            </a:extLst>
          </p:cNvPr>
          <p:cNvSpPr>
            <a:spLocks noGrp="1"/>
          </p:cNvSpPr>
          <p:nvPr>
            <p:ph idx="1"/>
          </p:nvPr>
        </p:nvSpPr>
        <p:spPr/>
        <p:txBody>
          <a:bodyPr>
            <a:normAutofit/>
          </a:bodyPr>
          <a:lstStyle/>
          <a:p>
            <a:pPr marL="0" indent="0" fontAlgn="base">
              <a:buNone/>
            </a:pPr>
            <a:r>
              <a:rPr lang="en-US" sz="2400" dirty="0">
                <a:latin typeface="Times New Roman" panose="02020603050405020304" pitchFamily="18" charset="0"/>
                <a:cs typeface="Times New Roman" panose="02020603050405020304" pitchFamily="18" charset="0"/>
              </a:rPr>
              <a:t>Separate property may be converted to marital through</a:t>
            </a:r>
          </a:p>
          <a:p>
            <a:pPr marL="0" indent="0" fontAlgn="base">
              <a:buNone/>
            </a:pPr>
            <a:endParaRPr lang="en-US" sz="2400" dirty="0">
              <a:latin typeface="Times New Roman" panose="02020603050405020304" pitchFamily="18" charset="0"/>
              <a:cs typeface="Times New Roman" panose="02020603050405020304" pitchFamily="18" charset="0"/>
            </a:endParaRPr>
          </a:p>
          <a:p>
            <a:pPr fontAlgn="base">
              <a:buFontTx/>
              <a:buChar char="-"/>
            </a:pPr>
            <a:r>
              <a:rPr lang="en-US" sz="2400" dirty="0">
                <a:effectLst/>
                <a:latin typeface="Times New Roman" panose="02020603050405020304" pitchFamily="18" charset="0"/>
                <a:cs typeface="Times New Roman" panose="02020603050405020304" pitchFamily="18" charset="0"/>
              </a:rPr>
              <a:t>Family use</a:t>
            </a:r>
          </a:p>
          <a:p>
            <a:pPr fontAlgn="base">
              <a:buFontTx/>
              <a:buChar char="-"/>
            </a:pPr>
            <a:r>
              <a:rPr lang="en-US" sz="2400" dirty="0">
                <a:latin typeface="Times New Roman" panose="02020603050405020304" pitchFamily="18" charset="0"/>
                <a:cs typeface="Times New Roman" panose="02020603050405020304" pitchFamily="18" charset="0"/>
              </a:rPr>
              <a:t>Commingling</a:t>
            </a:r>
          </a:p>
          <a:p>
            <a:pPr fontAlgn="base">
              <a:buFontTx/>
              <a:buChar char="-"/>
            </a:pPr>
            <a:r>
              <a:rPr lang="en-US" sz="2400" dirty="0">
                <a:effectLst/>
                <a:latin typeface="Times New Roman" panose="02020603050405020304" pitchFamily="18" charset="0"/>
                <a:cs typeface="Times New Roman" panose="02020603050405020304" pitchFamily="18" charset="0"/>
              </a:rPr>
              <a:t>Agreement</a:t>
            </a:r>
          </a:p>
          <a:p>
            <a:pPr fontAlgn="base">
              <a:buFontTx/>
              <a:buChar char="-"/>
            </a:pPr>
            <a:r>
              <a:rPr lang="en-US" sz="2400" dirty="0">
                <a:latin typeface="Times New Roman" panose="02020603050405020304" pitchFamily="18" charset="0"/>
                <a:cs typeface="Times New Roman" panose="02020603050405020304" pitchFamily="18" charset="0"/>
              </a:rPr>
              <a:t>Use of marital resources</a:t>
            </a:r>
            <a:endParaRPr lang="en-US" sz="2400" dirty="0">
              <a:effectLst/>
              <a:latin typeface="Times New Roman" panose="02020603050405020304" pitchFamily="18" charset="0"/>
              <a:cs typeface="Times New Roman" panose="02020603050405020304" pitchFamily="18" charset="0"/>
            </a:endParaRPr>
          </a:p>
          <a:p>
            <a:pPr marL="0" indent="0">
              <a:buNone/>
            </a:pPr>
            <a:br>
              <a:rPr lang="en-US" dirty="0"/>
            </a:br>
            <a:endParaRPr lang="en-US" dirty="0"/>
          </a:p>
        </p:txBody>
      </p:sp>
      <p:sp>
        <p:nvSpPr>
          <p:cNvPr id="6" name="Text Placeholder 5">
            <a:extLst>
              <a:ext uri="{FF2B5EF4-FFF2-40B4-BE49-F238E27FC236}">
                <a16:creationId xmlns:a16="http://schemas.microsoft.com/office/drawing/2014/main" id="{2D717B6B-CAF0-9965-71F4-B1741B750BE9}"/>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955307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8959FE-B795-CC01-EEC4-C8E18B1A68C3}"/>
              </a:ext>
            </a:extLst>
          </p:cNvPr>
          <p:cNvSpPr>
            <a:spLocks noGrp="1"/>
          </p:cNvSpPr>
          <p:nvPr>
            <p:ph type="title"/>
          </p:nvPr>
        </p:nvSpPr>
        <p:spPr>
          <a:solidFill>
            <a:schemeClr val="accent1">
              <a:lumMod val="75000"/>
            </a:schemeClr>
          </a:solidFill>
        </p:spPr>
        <p:txBody>
          <a:bodyPr/>
          <a:lstStyle/>
          <a:p>
            <a:r>
              <a:rPr lang="en-US" dirty="0">
                <a:solidFill>
                  <a:schemeClr val="bg1"/>
                </a:solidFill>
              </a:rPr>
              <a:t>Conversion through commingling</a:t>
            </a:r>
          </a:p>
        </p:txBody>
      </p:sp>
      <p:sp>
        <p:nvSpPr>
          <p:cNvPr id="6" name="Content Placeholder 5">
            <a:extLst>
              <a:ext uri="{FF2B5EF4-FFF2-40B4-BE49-F238E27FC236}">
                <a16:creationId xmlns:a16="http://schemas.microsoft.com/office/drawing/2014/main" id="{D0B83153-1386-1DBE-29C8-A2E6108F4552}"/>
              </a:ext>
            </a:extLst>
          </p:cNvPr>
          <p:cNvSpPr>
            <a:spLocks noGrp="1"/>
          </p:cNvSpPr>
          <p:nvPr>
            <p:ph sz="half" idx="1"/>
          </p:nvPr>
        </p:nvSpPr>
        <p:spPr>
          <a:xfrm>
            <a:off x="1824229" y="2519291"/>
            <a:ext cx="4271771" cy="3101982"/>
          </a:xfrm>
        </p:spPr>
        <p:txBody>
          <a:bodyPr>
            <a:noAutofit/>
          </a:bodyPr>
          <a:lstStyle/>
          <a:p>
            <a:pPr marL="0" indent="0">
              <a:buNone/>
            </a:pPr>
            <a:r>
              <a:rPr lang="en-US" sz="2200" b="1" dirty="0">
                <a:latin typeface="Times New Roman" panose="02020603050405020304" pitchFamily="18" charset="0"/>
                <a:cs typeface="Times New Roman" panose="02020603050405020304" pitchFamily="18" charset="0"/>
              </a:rPr>
              <a:t>Mississippi Supreme Court (and most Court of Appeals cases);</a:t>
            </a:r>
          </a:p>
          <a:p>
            <a:pPr marL="0" indent="0">
              <a:buNone/>
            </a:pPr>
            <a:r>
              <a:rPr lang="en-US" sz="2200" dirty="0">
                <a:latin typeface="Times New Roman" panose="02020603050405020304" pitchFamily="18" charset="0"/>
                <a:cs typeface="Times New Roman" panose="02020603050405020304" pitchFamily="18" charset="0"/>
              </a:rPr>
              <a:t>When separate and marital property are commingled in accounts or tangible property, the separate property is converted to marital.</a:t>
            </a:r>
          </a:p>
          <a:p>
            <a:pPr marL="0" indent="0">
              <a:buNone/>
            </a:pPr>
            <a:r>
              <a:rPr lang="en-US" sz="2200" i="1" dirty="0">
                <a:latin typeface="Times New Roman" panose="02020603050405020304" pitchFamily="18" charset="0"/>
                <a:cs typeface="Times New Roman" panose="02020603050405020304" pitchFamily="18" charset="0"/>
              </a:rPr>
              <a:t>Note: Not always applied to businesses or retirement accounts</a:t>
            </a:r>
          </a:p>
        </p:txBody>
      </p:sp>
      <p:sp>
        <p:nvSpPr>
          <p:cNvPr id="7" name="Content Placeholder 6">
            <a:extLst>
              <a:ext uri="{FF2B5EF4-FFF2-40B4-BE49-F238E27FC236}">
                <a16:creationId xmlns:a16="http://schemas.microsoft.com/office/drawing/2014/main" id="{92DB20AA-5CB6-A06C-9825-D4F1306ED6B9}"/>
              </a:ext>
            </a:extLst>
          </p:cNvPr>
          <p:cNvSpPr>
            <a:spLocks noGrp="1"/>
          </p:cNvSpPr>
          <p:nvPr>
            <p:ph sz="half" idx="2"/>
          </p:nvPr>
        </p:nvSpPr>
        <p:spPr/>
        <p:txBody>
          <a:bodyPr>
            <a:normAutofit/>
          </a:bodyPr>
          <a:lstStyle/>
          <a:p>
            <a:pPr marL="0" indent="0">
              <a:buNone/>
            </a:pPr>
            <a:r>
              <a:rPr lang="en-US" sz="2200" b="1" dirty="0">
                <a:latin typeface="Times New Roman" panose="02020603050405020304" pitchFamily="18" charset="0"/>
                <a:cs typeface="Times New Roman" panose="02020603050405020304" pitchFamily="18" charset="0"/>
              </a:rPr>
              <a:t>Court of Appeals exceptions:</a:t>
            </a:r>
          </a:p>
          <a:p>
            <a:pPr marL="0" indent="0">
              <a:buNone/>
            </a:pPr>
            <a:r>
              <a:rPr lang="en-US" sz="2200" i="1" dirty="0">
                <a:latin typeface="Times New Roman" panose="02020603050405020304" pitchFamily="18" charset="0"/>
                <a:cs typeface="Times New Roman" panose="02020603050405020304" pitchFamily="18" charset="0"/>
              </a:rPr>
              <a:t>Oliver v. Oliver </a:t>
            </a:r>
            <a:r>
              <a:rPr lang="en-US" sz="2200" dirty="0">
                <a:latin typeface="Times New Roman" panose="02020603050405020304" pitchFamily="18" charset="0"/>
                <a:cs typeface="Times New Roman" panose="02020603050405020304" pitchFamily="18" charset="0"/>
              </a:rPr>
              <a:t>(allowed tracing in bank accounts to create mixed asset)</a:t>
            </a:r>
          </a:p>
          <a:p>
            <a:pPr marL="0" indent="0">
              <a:buNone/>
            </a:pPr>
            <a:r>
              <a:rPr lang="en-US" sz="2200" i="1" dirty="0">
                <a:latin typeface="Times New Roman" panose="02020603050405020304" pitchFamily="18" charset="0"/>
                <a:cs typeface="Times New Roman" panose="02020603050405020304" pitchFamily="18" charset="0"/>
              </a:rPr>
              <a:t>Brock v. Brock </a:t>
            </a:r>
            <a:r>
              <a:rPr lang="en-US" sz="2200" dirty="0">
                <a:latin typeface="Times New Roman" panose="02020603050405020304" pitchFamily="18" charset="0"/>
                <a:cs typeface="Times New Roman" panose="02020603050405020304" pitchFamily="18" charset="0"/>
              </a:rPr>
              <a:t>(allowed tracing of payments on real property to create mixed asset)</a:t>
            </a:r>
            <a:endParaRPr lang="en-US" sz="2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7312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A43DC-9AB8-8ECC-B8F7-CAE93D6817B9}"/>
              </a:ext>
            </a:extLst>
          </p:cNvPr>
          <p:cNvSpPr>
            <a:spLocks noGrp="1"/>
          </p:cNvSpPr>
          <p:nvPr>
            <p:ph type="title"/>
          </p:nvPr>
        </p:nvSpPr>
        <p:spPr>
          <a:solidFill>
            <a:schemeClr val="tx2">
              <a:lumMod val="60000"/>
              <a:lumOff val="40000"/>
            </a:schemeClr>
          </a:solidFill>
        </p:spPr>
        <p:txBody>
          <a:bodyPr/>
          <a:lstStyle/>
          <a:p>
            <a:r>
              <a:rPr lang="en-US" i="1" dirty="0">
                <a:solidFill>
                  <a:schemeClr val="bg1"/>
                </a:solidFill>
              </a:rPr>
              <a:t>Cassell v. Cassell</a:t>
            </a:r>
          </a:p>
        </p:txBody>
      </p:sp>
      <p:sp>
        <p:nvSpPr>
          <p:cNvPr id="5" name="Content Placeholder 4">
            <a:extLst>
              <a:ext uri="{FF2B5EF4-FFF2-40B4-BE49-F238E27FC236}">
                <a16:creationId xmlns:a16="http://schemas.microsoft.com/office/drawing/2014/main" id="{DD9F7FF9-E271-7E5C-5A53-B7B926468826}"/>
              </a:ext>
            </a:extLst>
          </p:cNvPr>
          <p:cNvSpPr>
            <a:spLocks noGrp="1"/>
          </p:cNvSpPr>
          <p:nvPr>
            <p:ph idx="1"/>
          </p:nvPr>
        </p:nvSpPr>
        <p:spPr/>
        <p:txBody>
          <a:bodyPr>
            <a:normAutofit/>
          </a:bodyPr>
          <a:lstStyle/>
          <a:p>
            <a:r>
              <a:rPr lang="en-US" sz="2400" dirty="0"/>
              <a:t>A husband who commingled separate and marital funds in a bank account, then used commingled funds to purchase land, proved that he used separate funds in the account to make the purchase.</a:t>
            </a:r>
          </a:p>
          <a:p>
            <a:r>
              <a:rPr lang="en-US" sz="2400" dirty="0"/>
              <a:t>Parties may trace separate funds in spite of commingling in a bank account (relying on </a:t>
            </a:r>
            <a:r>
              <a:rPr lang="en-US" sz="2400" i="1" dirty="0"/>
              <a:t>Oliver v. Oliver</a:t>
            </a:r>
            <a:r>
              <a:rPr lang="en-US" sz="2400" dirty="0"/>
              <a:t>).</a:t>
            </a:r>
          </a:p>
        </p:txBody>
      </p:sp>
    </p:spTree>
    <p:extLst>
      <p:ext uri="{BB962C8B-B14F-4D97-AF65-F5344CB8AC3E}">
        <p14:creationId xmlns:p14="http://schemas.microsoft.com/office/powerpoint/2010/main" val="3746602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4121B0-6DC3-3C19-2ECF-174FFD59CF4A}"/>
              </a:ext>
            </a:extLst>
          </p:cNvPr>
          <p:cNvSpPr>
            <a:spLocks noGrp="1"/>
          </p:cNvSpPr>
          <p:nvPr>
            <p:ph type="title"/>
          </p:nvPr>
        </p:nvSpPr>
        <p:spPr>
          <a:solidFill>
            <a:schemeClr val="accent1">
              <a:lumMod val="75000"/>
            </a:schemeClr>
          </a:solidFill>
        </p:spPr>
        <p:txBody>
          <a:bodyPr/>
          <a:lstStyle/>
          <a:p>
            <a:r>
              <a:rPr lang="en-US" dirty="0">
                <a:solidFill>
                  <a:schemeClr val="bg1"/>
                </a:solidFill>
              </a:rPr>
              <a:t>Cassell v. Cassell:</a:t>
            </a:r>
            <a:br>
              <a:rPr lang="en-US" dirty="0">
                <a:solidFill>
                  <a:schemeClr val="bg1"/>
                </a:solidFill>
              </a:rPr>
            </a:br>
            <a:r>
              <a:rPr lang="en-US" dirty="0">
                <a:solidFill>
                  <a:schemeClr val="bg1"/>
                </a:solidFill>
              </a:rPr>
              <a:t>Burden of Proof</a:t>
            </a:r>
          </a:p>
        </p:txBody>
      </p:sp>
      <p:sp>
        <p:nvSpPr>
          <p:cNvPr id="5" name="Content Placeholder 4">
            <a:extLst>
              <a:ext uri="{FF2B5EF4-FFF2-40B4-BE49-F238E27FC236}">
                <a16:creationId xmlns:a16="http://schemas.microsoft.com/office/drawing/2014/main" id="{5DFC7783-5495-2BCC-1C2F-A5304853B529}"/>
              </a:ext>
            </a:extLst>
          </p:cNvPr>
          <p:cNvSpPr>
            <a:spLocks noGrp="1"/>
          </p:cNvSpPr>
          <p:nvPr>
            <p:ph idx="1"/>
          </p:nvPr>
        </p:nvSpPr>
        <p:spPr/>
        <p:txBody>
          <a:bodyPr>
            <a:normAutofit lnSpcReduction="10000"/>
          </a:bodyPr>
          <a:lstStyle/>
          <a:p>
            <a:pPr marL="0" indent="0">
              <a:buNone/>
            </a:pPr>
            <a:r>
              <a:rPr lang="en-US" sz="2200" dirty="0">
                <a:latin typeface="Times New Roman" panose="02020603050405020304" pitchFamily="18" charset="0"/>
                <a:cs typeface="Times New Roman" panose="02020603050405020304" pitchFamily="18" charset="0"/>
              </a:rPr>
              <a:t>The wife argued that the husband’s partial interest in a premarital company should be classified as marital because the </a:t>
            </a:r>
            <a:r>
              <a:rPr lang="en-US" sz="2200" i="1" dirty="0">
                <a:latin typeface="Times New Roman" panose="02020603050405020304" pitchFamily="18" charset="0"/>
                <a:cs typeface="Times New Roman" panose="02020603050405020304" pitchFamily="18" charset="0"/>
              </a:rPr>
              <a:t>husband did not prove </a:t>
            </a:r>
            <a:r>
              <a:rPr lang="en-US" sz="2200" dirty="0">
                <a:latin typeface="Times New Roman" panose="02020603050405020304" pitchFamily="18" charset="0"/>
                <a:cs typeface="Times New Roman" panose="02020603050405020304" pitchFamily="18" charset="0"/>
              </a:rPr>
              <a:t>that the company or its assets were </a:t>
            </a:r>
            <a:r>
              <a:rPr lang="en-US" sz="2200" i="1" dirty="0">
                <a:latin typeface="Times New Roman" panose="02020603050405020304" pitchFamily="18" charset="0"/>
                <a:cs typeface="Times New Roman" panose="02020603050405020304" pitchFamily="18" charset="0"/>
              </a:rPr>
              <a:t>not</a:t>
            </a:r>
            <a:r>
              <a:rPr lang="en-US" sz="2200" dirty="0">
                <a:latin typeface="Times New Roman" panose="02020603050405020304" pitchFamily="18" charset="0"/>
                <a:cs typeface="Times New Roman" panose="02020603050405020304" pitchFamily="18" charset="0"/>
              </a:rPr>
              <a:t> converted to marital through marital efforts, marital funds, or commingling. She argued that the company’s funds were commingled.</a:t>
            </a: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The court held that the burden was on her “</a:t>
            </a:r>
            <a:r>
              <a:rPr lang="en-US" sz="2200" dirty="0">
                <a:effectLst/>
                <a:latin typeface="Times New Roman" panose="02020603050405020304" pitchFamily="18" charset="0"/>
                <a:ea typeface="Aptos" panose="020B0004020202020204" pitchFamily="34" charset="0"/>
                <a:cs typeface="Times New Roman" panose="02020603050405020304" pitchFamily="18" charset="0"/>
              </a:rPr>
              <a:t>to demonstrate the transmutation of Tract Two, whether that be by commingling, an agreement between the spouses, or the use of the property to benefit the family.”</a:t>
            </a:r>
          </a:p>
          <a:p>
            <a:pPr marL="0" indent="0">
              <a:buNone/>
            </a:pPr>
            <a:endParaRPr lang="en-US" dirty="0"/>
          </a:p>
        </p:txBody>
      </p:sp>
      <p:sp>
        <p:nvSpPr>
          <p:cNvPr id="6" name="Text Placeholder 5">
            <a:extLst>
              <a:ext uri="{FF2B5EF4-FFF2-40B4-BE49-F238E27FC236}">
                <a16:creationId xmlns:a16="http://schemas.microsoft.com/office/drawing/2014/main" id="{C0E055C3-0988-6C16-695A-CDED72BB1E5F}"/>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859804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173DA-B98D-B5DD-4D04-7D76994C1336}"/>
              </a:ext>
            </a:extLst>
          </p:cNvPr>
          <p:cNvSpPr>
            <a:spLocks noGrp="1"/>
          </p:cNvSpPr>
          <p:nvPr>
            <p:ph type="title"/>
          </p:nvPr>
        </p:nvSpPr>
        <p:spPr>
          <a:solidFill>
            <a:schemeClr val="accent2"/>
          </a:solidFill>
        </p:spPr>
        <p:txBody>
          <a:bodyPr/>
          <a:lstStyle/>
          <a:p>
            <a:r>
              <a:rPr lang="en-US" dirty="0" err="1">
                <a:solidFill>
                  <a:schemeClr val="bg1"/>
                </a:solidFill>
              </a:rPr>
              <a:t>REtirement</a:t>
            </a:r>
            <a:r>
              <a:rPr lang="en-US" dirty="0">
                <a:solidFill>
                  <a:schemeClr val="bg1"/>
                </a:solidFill>
              </a:rPr>
              <a:t> accounts	</a:t>
            </a:r>
          </a:p>
        </p:txBody>
      </p:sp>
      <p:sp>
        <p:nvSpPr>
          <p:cNvPr id="5" name="Content Placeholder 4">
            <a:extLst>
              <a:ext uri="{FF2B5EF4-FFF2-40B4-BE49-F238E27FC236}">
                <a16:creationId xmlns:a16="http://schemas.microsoft.com/office/drawing/2014/main" id="{EF455435-D60F-25BF-692C-D252B9804572}"/>
              </a:ext>
            </a:extLst>
          </p:cNvPr>
          <p:cNvSpPr>
            <a:spLocks noGrp="1"/>
          </p:cNvSpPr>
          <p:nvPr>
            <p:ph idx="1"/>
          </p:nvPr>
        </p:nvSpPr>
        <p:spPr/>
        <p:txBody>
          <a:bodyPr>
            <a:normAutofit/>
          </a:bodyPr>
          <a:lstStyle/>
          <a:p>
            <a:pPr marL="0" indent="0">
              <a:buNone/>
            </a:pPr>
            <a:r>
              <a:rPr lang="en-US" sz="2400" i="1" dirty="0">
                <a:latin typeface="Times New Roman" panose="02020603050405020304" pitchFamily="18" charset="0"/>
                <a:cs typeface="Times New Roman" panose="02020603050405020304" pitchFamily="18" charset="0"/>
              </a:rPr>
              <a:t>Who bears the burden of proof with regard to retirement accounts that were acquired in part before marriage and in part during marriage?</a:t>
            </a:r>
          </a:p>
          <a:p>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Mississippi cases place the burden on the owner of the partially marital retirement account to separate out the marital and separate portions.</a:t>
            </a:r>
          </a:p>
        </p:txBody>
      </p:sp>
    </p:spTree>
    <p:extLst>
      <p:ext uri="{BB962C8B-B14F-4D97-AF65-F5344CB8AC3E}">
        <p14:creationId xmlns:p14="http://schemas.microsoft.com/office/powerpoint/2010/main" val="2838374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09A79-6CAD-B04E-AF9B-1DC116924D22}"/>
              </a:ext>
            </a:extLst>
          </p:cNvPr>
          <p:cNvSpPr>
            <a:spLocks noGrp="1"/>
          </p:cNvSpPr>
          <p:nvPr>
            <p:ph type="title"/>
          </p:nvPr>
        </p:nvSpPr>
        <p:spPr>
          <a:xfrm>
            <a:off x="404813" y="284162"/>
            <a:ext cx="10639425" cy="729567"/>
          </a:xfrm>
          <a:solidFill>
            <a:schemeClr val="accent1">
              <a:lumMod val="75000"/>
            </a:schemeClr>
          </a:solidFill>
        </p:spPr>
        <p:txBody>
          <a:bodyPr>
            <a:normAutofit fontScale="90000"/>
          </a:bodyPr>
          <a:lstStyle/>
          <a:p>
            <a:r>
              <a:rPr lang="en-US" sz="3200" dirty="0">
                <a:solidFill>
                  <a:schemeClr val="bg1"/>
                </a:solidFill>
              </a:rPr>
              <a:t>Weatherly v. Weatherly</a:t>
            </a:r>
          </a:p>
        </p:txBody>
      </p:sp>
      <p:sp>
        <p:nvSpPr>
          <p:cNvPr id="3" name="Content Placeholder 2">
            <a:extLst>
              <a:ext uri="{FF2B5EF4-FFF2-40B4-BE49-F238E27FC236}">
                <a16:creationId xmlns:a16="http://schemas.microsoft.com/office/drawing/2014/main" id="{2AE9981A-8572-914C-86D5-0F7EB374E686}"/>
              </a:ext>
            </a:extLst>
          </p:cNvPr>
          <p:cNvSpPr>
            <a:spLocks noGrp="1"/>
          </p:cNvSpPr>
          <p:nvPr>
            <p:ph idx="1"/>
          </p:nvPr>
        </p:nvSpPr>
        <p:spPr>
          <a:xfrm>
            <a:off x="538163" y="606424"/>
            <a:ext cx="10815637" cy="5570539"/>
          </a:xfrm>
        </p:spPr>
        <p:txBody>
          <a:bodyPr>
            <a:normAutofit/>
          </a:bodyPr>
          <a:lstStyle/>
          <a:p>
            <a:pPr marL="0" indent="0">
              <a:buNone/>
            </a:pPr>
            <a:endParaRPr lang="en-US" dirty="0"/>
          </a:p>
        </p:txBody>
      </p:sp>
      <p:pic>
        <p:nvPicPr>
          <p:cNvPr id="5" name="Audio 4">
            <a:hlinkClick r:id="" action="ppaction://media"/>
            <a:extLst>
              <a:ext uri="{FF2B5EF4-FFF2-40B4-BE49-F238E27FC236}">
                <a16:creationId xmlns:a16="http://schemas.microsoft.com/office/drawing/2014/main" id="{58F1CF00-5A1D-E140-AFC6-48BE784C842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
        <p:nvSpPr>
          <p:cNvPr id="7" name="Rectangle 6">
            <a:extLst>
              <a:ext uri="{FF2B5EF4-FFF2-40B4-BE49-F238E27FC236}">
                <a16:creationId xmlns:a16="http://schemas.microsoft.com/office/drawing/2014/main" id="{153A01A2-3FFE-9645-99C5-603994128504}"/>
              </a:ext>
            </a:extLst>
          </p:cNvPr>
          <p:cNvSpPr/>
          <p:nvPr/>
        </p:nvSpPr>
        <p:spPr>
          <a:xfrm>
            <a:off x="538163" y="1092199"/>
            <a:ext cx="10639425" cy="549592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____________</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Marriage</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sym typeface="Symbol" pitchFamily="2" charset="2"/>
              </a:rPr>
              <a:t></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__________________________  </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Cut-off  date </a:t>
            </a:r>
            <a:r>
              <a:rPr lang="en-US"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l_____________</a:t>
            </a:r>
            <a:r>
              <a:rPr lang="en-US" sz="24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Divorce</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$140,000                                                                 Increase:    $698,000                 Increase: $256,000                                                                                                                           </a:t>
            </a:r>
          </a:p>
          <a:p>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Contribution: $13,000</a:t>
            </a:r>
          </a:p>
          <a:p>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Held:	(1) $140,000 premarital value was W’s separate property</a:t>
            </a:r>
          </a:p>
          <a:p>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(2) </a:t>
            </a:r>
            <a:r>
              <a:rPr lang="en-US" sz="2400">
                <a:solidFill>
                  <a:schemeClr val="bg1"/>
                </a:solidFill>
                <a:latin typeface="Calibri" panose="020F0502020204030204" pitchFamily="34" charset="0"/>
                <a:ea typeface="Calibri" panose="020F0502020204030204" pitchFamily="34" charset="0"/>
                <a:cs typeface="Times New Roman" panose="02020603050405020304" pitchFamily="18" charset="0"/>
              </a:rPr>
              <a:t>$698,000 </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increase during marriage was marital because W did not trace   growth on separate share</a:t>
            </a:r>
          </a:p>
          <a:p>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(3)  $256,000 growth after the cut-off date was W’s separate property because there was no proof dividing separate and marital portions.</a:t>
            </a:r>
          </a:p>
        </p:txBody>
      </p:sp>
    </p:spTree>
    <p:extLst>
      <p:ext uri="{BB962C8B-B14F-4D97-AF65-F5344CB8AC3E}">
        <p14:creationId xmlns:p14="http://schemas.microsoft.com/office/powerpoint/2010/main" val="398863425"/>
      </p:ext>
    </p:extLst>
  </p:cSld>
  <p:clrMapOvr>
    <a:masterClrMapping/>
  </p:clrMapOvr>
  <mc:AlternateContent xmlns:mc="http://schemas.openxmlformats.org/markup-compatibility/2006" xmlns:p14="http://schemas.microsoft.com/office/powerpoint/2010/main">
    <mc:Choice Requires="p14">
      <p:transition spd="slow" p14:dur="2000" advTm="103422"/>
    </mc:Choice>
    <mc:Fallback xmlns="">
      <p:transition spd="slow" advTm="1034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079BF-99C2-8A76-D8AB-8328707E1CEB}"/>
              </a:ext>
            </a:extLst>
          </p:cNvPr>
          <p:cNvSpPr>
            <a:spLocks noGrp="1"/>
          </p:cNvSpPr>
          <p:nvPr>
            <p:ph type="title"/>
          </p:nvPr>
        </p:nvSpPr>
        <p:spPr>
          <a:xfrm>
            <a:off x="1581912" y="750936"/>
            <a:ext cx="7729728" cy="1188720"/>
          </a:xfrm>
          <a:solidFill>
            <a:schemeClr val="accent1">
              <a:lumMod val="75000"/>
            </a:schemeClr>
          </a:solidFill>
        </p:spPr>
        <p:txBody>
          <a:bodyPr/>
          <a:lstStyle/>
          <a:p>
            <a:r>
              <a:rPr lang="en-US" dirty="0">
                <a:solidFill>
                  <a:schemeClr val="bg1"/>
                </a:solidFill>
              </a:rPr>
              <a:t>Appreciation on separate property business: Burden of Proof</a:t>
            </a:r>
          </a:p>
        </p:txBody>
      </p:sp>
      <p:sp>
        <p:nvSpPr>
          <p:cNvPr id="3" name="Content Placeholder 2">
            <a:extLst>
              <a:ext uri="{FF2B5EF4-FFF2-40B4-BE49-F238E27FC236}">
                <a16:creationId xmlns:a16="http://schemas.microsoft.com/office/drawing/2014/main" id="{39629535-004E-21E9-C842-F711F4F905BF}"/>
              </a:ext>
            </a:extLst>
          </p:cNvPr>
          <p:cNvSpPr>
            <a:spLocks noGrp="1"/>
          </p:cNvSpPr>
          <p:nvPr>
            <p:ph sz="half" idx="1"/>
          </p:nvPr>
        </p:nvSpPr>
        <p:spPr/>
        <p:txBody>
          <a:bodyPr>
            <a:noAutofit/>
          </a:bodyPr>
          <a:lstStyle/>
          <a:p>
            <a:pPr marL="0" indent="0">
              <a:buNone/>
            </a:pPr>
            <a:r>
              <a:rPr lang="en-US" sz="2400" i="1" dirty="0">
                <a:latin typeface="Times New Roman" panose="02020603050405020304" pitchFamily="18" charset="0"/>
                <a:cs typeface="Times New Roman" panose="02020603050405020304" pitchFamily="18" charset="0"/>
              </a:rPr>
              <a:t>One line of cases:</a:t>
            </a:r>
          </a:p>
          <a:p>
            <a:pPr marL="0" indent="0">
              <a:buNone/>
            </a:pPr>
            <a:r>
              <a:rPr lang="en-US" sz="2400" dirty="0">
                <a:latin typeface="Times New Roman" panose="02020603050405020304" pitchFamily="18" charset="0"/>
                <a:cs typeface="Times New Roman" panose="02020603050405020304" pitchFamily="18" charset="0"/>
              </a:rPr>
              <a:t>All assets owned by spouses are presumed to be marital. The person seeking separate property classification bears the burden of proof.</a:t>
            </a:r>
          </a:p>
        </p:txBody>
      </p:sp>
      <p:sp>
        <p:nvSpPr>
          <p:cNvPr id="4" name="Content Placeholder 3">
            <a:extLst>
              <a:ext uri="{FF2B5EF4-FFF2-40B4-BE49-F238E27FC236}">
                <a16:creationId xmlns:a16="http://schemas.microsoft.com/office/drawing/2014/main" id="{99F64548-9EB4-3E25-5E49-414D29F227D7}"/>
              </a:ext>
            </a:extLst>
          </p:cNvPr>
          <p:cNvSpPr>
            <a:spLocks noGrp="1"/>
          </p:cNvSpPr>
          <p:nvPr>
            <p:ph sz="half" idx="2"/>
          </p:nvPr>
        </p:nvSpPr>
        <p:spPr/>
        <p:txBody>
          <a:bodyPr>
            <a:normAutofit lnSpcReduction="10000"/>
          </a:bodyPr>
          <a:lstStyle/>
          <a:p>
            <a:pPr marL="0" indent="0">
              <a:buNone/>
            </a:pPr>
            <a:r>
              <a:rPr lang="en-US" sz="2400" i="1" dirty="0">
                <a:latin typeface="Times New Roman" panose="02020603050405020304" pitchFamily="18" charset="0"/>
                <a:cs typeface="Times New Roman" panose="02020603050405020304" pitchFamily="18" charset="0"/>
              </a:rPr>
              <a:t>To the contrary:</a:t>
            </a:r>
          </a:p>
          <a:p>
            <a:pPr marL="0" indent="0">
              <a:buNone/>
            </a:pPr>
            <a:r>
              <a:rPr lang="en-US" sz="2400" dirty="0">
                <a:latin typeface="Times New Roman" panose="02020603050405020304" pitchFamily="18" charset="0"/>
                <a:cs typeface="Times New Roman" panose="02020603050405020304" pitchFamily="18" charset="0"/>
              </a:rPr>
              <a:t>If one spouse claims that the other’s separate property has appreciated in value as a result of marital efforts, they  must prove (1) that it appreciated during marriage and (2) that marital efforts or resources were used.</a:t>
            </a:r>
          </a:p>
        </p:txBody>
      </p:sp>
      <p:pic>
        <p:nvPicPr>
          <p:cNvPr id="11" name="Audio 10">
            <a:extLst>
              <a:ext uri="{FF2B5EF4-FFF2-40B4-BE49-F238E27FC236}">
                <a16:creationId xmlns:a16="http://schemas.microsoft.com/office/drawing/2014/main" id="{9FFF53E6-B8A0-5F4F-E33C-C41820C9720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869334134"/>
      </p:ext>
    </p:extLst>
  </p:cSld>
  <p:clrMapOvr>
    <a:masterClrMapping/>
  </p:clrMapOvr>
  <mc:AlternateContent xmlns:mc="http://schemas.openxmlformats.org/markup-compatibility/2006">
    <mc:Choice xmlns:p14="http://schemas.microsoft.com/office/powerpoint/2010/main" Requires="p14">
      <p:transition spd="slow" p14:dur="2000" advTm="75210"/>
    </mc:Choice>
    <mc:Fallback>
      <p:transition spd="slow" advTm="75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Drafting Premarital Agreement FINAL" id="{AFF9FCB1-9515-1447-8917-E4BD1B751E37}" vid="{6D18D8E4-83A5-8545-A73B-5777CC680C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Jack wms 3</Template>
  <TotalTime>5739</TotalTime>
  <Words>1819</Words>
  <Application>Microsoft Macintosh PowerPoint</Application>
  <PresentationFormat>Widescreen</PresentationFormat>
  <Paragraphs>119</Paragraphs>
  <Slides>25</Slides>
  <Notes>2</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Aptos</vt:lpstr>
      <vt:lpstr>Arial</vt:lpstr>
      <vt:lpstr>Baskerville</vt:lpstr>
      <vt:lpstr>Calibri</vt:lpstr>
      <vt:lpstr>Gill Sans MT</vt:lpstr>
      <vt:lpstr>Source Sans Pro</vt:lpstr>
      <vt:lpstr>Times New Roman</vt:lpstr>
      <vt:lpstr>Parcel</vt:lpstr>
      <vt:lpstr>Family Law update 1st, 2nd, and 3rd Hours</vt:lpstr>
      <vt:lpstr>1st Hour: Divorce, Property Division</vt:lpstr>
      <vt:lpstr>Separate property Conversion</vt:lpstr>
      <vt:lpstr>Conversion through commingling</vt:lpstr>
      <vt:lpstr>Cassell v. Cassell</vt:lpstr>
      <vt:lpstr>Cassell v. Cassell: Burden of Proof</vt:lpstr>
      <vt:lpstr>REtirement accounts </vt:lpstr>
      <vt:lpstr>Weatherly v. Weatherly</vt:lpstr>
      <vt:lpstr>Appreciation on separate property business: Burden of Proof</vt:lpstr>
      <vt:lpstr>2nd Hour: alimony, Custody</vt:lpstr>
      <vt:lpstr>Collins v. Collins: De facto marriage</vt:lpstr>
      <vt:lpstr>Presumption against custody based on family violence</vt:lpstr>
      <vt:lpstr>Modification of joint custody schedule</vt:lpstr>
      <vt:lpstr>Custody based on in loco parentis status</vt:lpstr>
      <vt:lpstr>Horn v. Seeden</vt:lpstr>
      <vt:lpstr>IN re J.J.W.B.</vt:lpstr>
      <vt:lpstr>3rd Hour: Child Support, TPR, Jurisdiction</vt:lpstr>
      <vt:lpstr>Adjustment for support of children</vt:lpstr>
      <vt:lpstr>In practice</vt:lpstr>
      <vt:lpstr>Private school tuition</vt:lpstr>
      <vt:lpstr>Are extracurricular activities a deviation?</vt:lpstr>
      <vt:lpstr>Support between joint custodians</vt:lpstr>
      <vt:lpstr>Effective date of modification</vt:lpstr>
      <vt:lpstr>In re estate of richardson</vt:lpstr>
      <vt:lpstr>Rule 81(d) service of process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Debbie Bell</dc:creator>
  <cp:lastModifiedBy>Debbie Bell</cp:lastModifiedBy>
  <cp:revision>32</cp:revision>
  <dcterms:created xsi:type="dcterms:W3CDTF">2025-04-26T23:11:00Z</dcterms:created>
  <dcterms:modified xsi:type="dcterms:W3CDTF">2025-07-14T18:51:46Z</dcterms:modified>
</cp:coreProperties>
</file>