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312" r:id="rId2"/>
    <p:sldId id="313" r:id="rId3"/>
    <p:sldId id="311" r:id="rId4"/>
    <p:sldId id="279" r:id="rId5"/>
    <p:sldId id="305" r:id="rId6"/>
    <p:sldId id="319" r:id="rId7"/>
    <p:sldId id="320" r:id="rId8"/>
    <p:sldId id="315" r:id="rId9"/>
    <p:sldId id="321" r:id="rId10"/>
    <p:sldId id="316" r:id="rId11"/>
    <p:sldId id="317" r:id="rId12"/>
    <p:sldId id="318" r:id="rId13"/>
    <p:sldId id="314"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53"/>
    <p:restoredTop sz="95909"/>
  </p:normalViewPr>
  <p:slideViewPr>
    <p:cSldViewPr snapToGrid="0">
      <p:cViewPr varScale="1">
        <p:scale>
          <a:sx n="124" d="100"/>
          <a:sy n="124" d="100"/>
        </p:scale>
        <p:origin x="192" y="2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603DA7F2-11B1-DB4C-AF8A-7E1CB0D8994D}" type="datetimeFigureOut">
              <a:rPr lang="en-US" smtClean="0"/>
              <a:t>7/12/26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1FE2EB4-3514-A947-9693-80FC307B1B23}" type="slidenum">
              <a:rPr lang="en-US" smtClean="0"/>
              <a:t>‹#›</a:t>
            </a:fld>
            <a:endParaRPr lang="en-US" dirty="0"/>
          </a:p>
        </p:txBody>
      </p:sp>
    </p:spTree>
    <p:extLst>
      <p:ext uri="{BB962C8B-B14F-4D97-AF65-F5344CB8AC3E}">
        <p14:creationId xmlns:p14="http://schemas.microsoft.com/office/powerpoint/2010/main" val="1581217275"/>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03DA7F2-11B1-DB4C-AF8A-7E1CB0D8994D}" type="datetimeFigureOut">
              <a:rPr lang="en-US" smtClean="0"/>
              <a:t>7/12/26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1FE2EB4-3514-A947-9693-80FC307B1B23}" type="slidenum">
              <a:rPr lang="en-US" smtClean="0"/>
              <a:t>‹#›</a:t>
            </a:fld>
            <a:endParaRPr lang="en-US" dirty="0"/>
          </a:p>
        </p:txBody>
      </p:sp>
    </p:spTree>
    <p:extLst>
      <p:ext uri="{BB962C8B-B14F-4D97-AF65-F5344CB8AC3E}">
        <p14:creationId xmlns:p14="http://schemas.microsoft.com/office/powerpoint/2010/main" val="24432912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03DA7F2-11B1-DB4C-AF8A-7E1CB0D8994D}" type="datetimeFigureOut">
              <a:rPr lang="en-US" smtClean="0"/>
              <a:t>7/12/26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1FE2EB4-3514-A947-9693-80FC307B1B23}" type="slidenum">
              <a:rPr lang="en-US" smtClean="0"/>
              <a:t>‹#›</a:t>
            </a:fld>
            <a:endParaRPr lang="en-US" dirty="0"/>
          </a:p>
        </p:txBody>
      </p:sp>
    </p:spTree>
    <p:extLst>
      <p:ext uri="{BB962C8B-B14F-4D97-AF65-F5344CB8AC3E}">
        <p14:creationId xmlns:p14="http://schemas.microsoft.com/office/powerpoint/2010/main" val="4992681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03DA7F2-11B1-DB4C-AF8A-7E1CB0D8994D}" type="datetimeFigureOut">
              <a:rPr lang="en-US" smtClean="0"/>
              <a:t>7/12/26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1FE2EB4-3514-A947-9693-80FC307B1B23}" type="slidenum">
              <a:rPr lang="en-US" smtClean="0"/>
              <a:t>‹#›</a:t>
            </a:fld>
            <a:endParaRPr lang="en-US" dirty="0"/>
          </a:p>
        </p:txBody>
      </p:sp>
    </p:spTree>
    <p:extLst>
      <p:ext uri="{BB962C8B-B14F-4D97-AF65-F5344CB8AC3E}">
        <p14:creationId xmlns:p14="http://schemas.microsoft.com/office/powerpoint/2010/main" val="18813689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603DA7F2-11B1-DB4C-AF8A-7E1CB0D8994D}" type="datetimeFigureOut">
              <a:rPr lang="en-US" smtClean="0"/>
              <a:t>7/12/26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1FE2EB4-3514-A947-9693-80FC307B1B23}" type="slidenum">
              <a:rPr lang="en-US" smtClean="0"/>
              <a:t>‹#›</a:t>
            </a:fld>
            <a:endParaRPr lang="en-US" dirty="0"/>
          </a:p>
        </p:txBody>
      </p:sp>
    </p:spTree>
    <p:extLst>
      <p:ext uri="{BB962C8B-B14F-4D97-AF65-F5344CB8AC3E}">
        <p14:creationId xmlns:p14="http://schemas.microsoft.com/office/powerpoint/2010/main" val="2202456082"/>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603DA7F2-11B1-DB4C-AF8A-7E1CB0D8994D}" type="datetimeFigureOut">
              <a:rPr lang="en-US" smtClean="0"/>
              <a:t>7/12/26</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11FE2EB4-3514-A947-9693-80FC307B1B23}" type="slidenum">
              <a:rPr lang="en-US" smtClean="0"/>
              <a:t>‹#›</a:t>
            </a:fld>
            <a:endParaRPr lang="en-US" dirty="0"/>
          </a:p>
        </p:txBody>
      </p:sp>
    </p:spTree>
    <p:extLst>
      <p:ext uri="{BB962C8B-B14F-4D97-AF65-F5344CB8AC3E}">
        <p14:creationId xmlns:p14="http://schemas.microsoft.com/office/powerpoint/2010/main" val="25916248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603DA7F2-11B1-DB4C-AF8A-7E1CB0D8994D}" type="datetimeFigureOut">
              <a:rPr lang="en-US" smtClean="0"/>
              <a:t>7/12/26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1FE2EB4-3514-A947-9693-80FC307B1B23}" type="slidenum">
              <a:rPr lang="en-US" smtClean="0"/>
              <a:t>‹#›</a:t>
            </a:fld>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13743443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03DA7F2-11B1-DB4C-AF8A-7E1CB0D8994D}" type="datetimeFigureOut">
              <a:rPr lang="en-US" smtClean="0"/>
              <a:t>7/12/26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1FE2EB4-3514-A947-9693-80FC307B1B23}" type="slidenum">
              <a:rPr lang="en-US" smtClean="0"/>
              <a:t>‹#›</a:t>
            </a:fld>
            <a:endParaRPr lang="en-US" dirty="0"/>
          </a:p>
        </p:txBody>
      </p:sp>
    </p:spTree>
    <p:extLst>
      <p:ext uri="{BB962C8B-B14F-4D97-AF65-F5344CB8AC3E}">
        <p14:creationId xmlns:p14="http://schemas.microsoft.com/office/powerpoint/2010/main" val="16282306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03DA7F2-11B1-DB4C-AF8A-7E1CB0D8994D}" type="datetimeFigureOut">
              <a:rPr lang="en-US" smtClean="0"/>
              <a:t>7/12/26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1FE2EB4-3514-A947-9693-80FC307B1B23}" type="slidenum">
              <a:rPr lang="en-US" smtClean="0"/>
              <a:t>‹#›</a:t>
            </a:fld>
            <a:endParaRPr lang="en-US" dirty="0"/>
          </a:p>
        </p:txBody>
      </p:sp>
    </p:spTree>
    <p:extLst>
      <p:ext uri="{BB962C8B-B14F-4D97-AF65-F5344CB8AC3E}">
        <p14:creationId xmlns:p14="http://schemas.microsoft.com/office/powerpoint/2010/main" val="35230100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p:cNvSpPr>
            <a:spLocks noGrp="1"/>
          </p:cNvSpPr>
          <p:nvPr>
            <p:ph type="dt" sz="half" idx="10"/>
          </p:nvPr>
        </p:nvSpPr>
        <p:spPr/>
        <p:txBody>
          <a:bodyPr/>
          <a:lstStyle/>
          <a:p>
            <a:fld id="{603DA7F2-11B1-DB4C-AF8A-7E1CB0D8994D}" type="datetimeFigureOut">
              <a:rPr lang="en-US" smtClean="0"/>
              <a:t>7/12/26</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fld id="{11FE2EB4-3514-A947-9693-80FC307B1B23}" type="slidenum">
              <a:rPr lang="en-US" smtClean="0"/>
              <a:t>‹#›</a:t>
            </a:fld>
            <a:endParaRPr lang="en-US" dirty="0"/>
          </a:p>
        </p:txBody>
      </p:sp>
    </p:spTree>
    <p:extLst>
      <p:ext uri="{BB962C8B-B14F-4D97-AF65-F5344CB8AC3E}">
        <p14:creationId xmlns:p14="http://schemas.microsoft.com/office/powerpoint/2010/main" val="26478481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603DA7F2-11B1-DB4C-AF8A-7E1CB0D8994D}" type="datetimeFigureOut">
              <a:rPr lang="en-US" smtClean="0"/>
              <a:t>7/12/26</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11FE2EB4-3514-A947-9693-80FC307B1B23}" type="slidenum">
              <a:rPr lang="en-US" smtClean="0"/>
              <a:t>‹#›</a:t>
            </a:fld>
            <a:endParaRPr lang="en-US" dirty="0"/>
          </a:p>
        </p:txBody>
      </p:sp>
    </p:spTree>
    <p:extLst>
      <p:ext uri="{BB962C8B-B14F-4D97-AF65-F5344CB8AC3E}">
        <p14:creationId xmlns:p14="http://schemas.microsoft.com/office/powerpoint/2010/main" val="11044134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603DA7F2-11B1-DB4C-AF8A-7E1CB0D8994D}" type="datetimeFigureOut">
              <a:rPr lang="en-US" smtClean="0"/>
              <a:t>7/12/26</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11FE2EB4-3514-A947-9693-80FC307B1B23}" type="slidenum">
              <a:rPr lang="en-US" smtClean="0"/>
              <a:t>‹#›</a:t>
            </a:fld>
            <a:endParaRPr lang="en-US" dirty="0"/>
          </a:p>
        </p:txBody>
      </p:sp>
    </p:spTree>
    <p:extLst>
      <p:ext uri="{BB962C8B-B14F-4D97-AF65-F5344CB8AC3E}">
        <p14:creationId xmlns:p14="http://schemas.microsoft.com/office/powerpoint/2010/main" val="42394584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40A0496-D61E-F912-2136-BF1C3E80C929}"/>
              </a:ext>
            </a:extLst>
          </p:cNvPr>
          <p:cNvSpPr>
            <a:spLocks noGrp="1"/>
          </p:cNvSpPr>
          <p:nvPr>
            <p:ph type="title"/>
          </p:nvPr>
        </p:nvSpPr>
        <p:spPr>
          <a:solidFill>
            <a:schemeClr val="tx2">
              <a:lumMod val="60000"/>
              <a:lumOff val="40000"/>
            </a:schemeClr>
          </a:solidFill>
        </p:spPr>
        <p:txBody>
          <a:bodyPr/>
          <a:lstStyle/>
          <a:p>
            <a:r>
              <a:rPr lang="en-US" dirty="0">
                <a:solidFill>
                  <a:schemeClr val="bg1"/>
                </a:solidFill>
              </a:rPr>
              <a:t>Rayner v. sims</a:t>
            </a:r>
          </a:p>
        </p:txBody>
      </p:sp>
      <p:sp>
        <p:nvSpPr>
          <p:cNvPr id="5" name="Content Placeholder 4">
            <a:extLst>
              <a:ext uri="{FF2B5EF4-FFF2-40B4-BE49-F238E27FC236}">
                <a16:creationId xmlns:a16="http://schemas.microsoft.com/office/drawing/2014/main" id="{E3D83033-EFD3-66D3-DA6D-97A758BF1908}"/>
              </a:ext>
            </a:extLst>
          </p:cNvPr>
          <p:cNvSpPr>
            <a:spLocks noGrp="1"/>
          </p:cNvSpPr>
          <p:nvPr>
            <p:ph idx="1"/>
          </p:nvPr>
        </p:nvSpPr>
        <p:spPr/>
        <p:txBody>
          <a:bodyPr/>
          <a:lstStyle/>
          <a:p>
            <a:pPr marL="0" indent="0">
              <a:buNone/>
            </a:pPr>
            <a:r>
              <a:rPr lang="en-US" i="1" dirty="0"/>
              <a:t>Joint custody with unequal parenting time</a:t>
            </a:r>
          </a:p>
          <a:p>
            <a:pPr marL="0" indent="0">
              <a:buNone/>
            </a:pPr>
            <a:r>
              <a:rPr lang="en-US" dirty="0"/>
              <a:t>Mother: 4 days - 57%</a:t>
            </a:r>
          </a:p>
          <a:p>
            <a:pPr marL="0" indent="0">
              <a:buNone/>
            </a:pPr>
            <a:r>
              <a:rPr lang="en-US" dirty="0"/>
              <a:t>Father: 3 days – 43%</a:t>
            </a:r>
          </a:p>
          <a:p>
            <a:pPr marL="0" indent="0">
              <a:buNone/>
            </a:pPr>
            <a:endParaRPr lang="en-US" dirty="0"/>
          </a:p>
          <a:p>
            <a:pPr marL="0" indent="0">
              <a:buNone/>
            </a:pPr>
            <a:r>
              <a:rPr lang="en-US" dirty="0"/>
              <a:t>Calculate each parent’s obligation under the guidelines</a:t>
            </a:r>
          </a:p>
          <a:p>
            <a:pPr marL="0" indent="0">
              <a:buNone/>
            </a:pPr>
            <a:r>
              <a:rPr lang="en-US" dirty="0"/>
              <a:t>Multiple by the other parent’s custodial time</a:t>
            </a:r>
          </a:p>
          <a:p>
            <a:pPr marL="0" indent="0">
              <a:buNone/>
            </a:pPr>
            <a:r>
              <a:rPr lang="en-US" dirty="0"/>
              <a:t>Higher-income parent pays the difference</a:t>
            </a:r>
          </a:p>
          <a:p>
            <a:pPr marL="0" indent="0">
              <a:buNone/>
            </a:pPr>
            <a:endParaRPr lang="en-US" dirty="0"/>
          </a:p>
          <a:p>
            <a:pPr marL="0" indent="0">
              <a:buNone/>
            </a:pPr>
            <a:r>
              <a:rPr lang="en-US" dirty="0">
                <a:highlight>
                  <a:srgbClr val="FFFF00"/>
                </a:highlight>
              </a:rPr>
              <a:t>The </a:t>
            </a:r>
            <a:r>
              <a:rPr lang="en-US" i="1" dirty="0">
                <a:highlight>
                  <a:srgbClr val="FFFF00"/>
                </a:highlight>
              </a:rPr>
              <a:t>Rayner</a:t>
            </a:r>
            <a:r>
              <a:rPr lang="en-US" dirty="0">
                <a:highlight>
                  <a:srgbClr val="FFFF00"/>
                </a:highlight>
              </a:rPr>
              <a:t> formula considers parental income, the statutory percentages, and adjusts for percentage of parenting time.</a:t>
            </a:r>
          </a:p>
        </p:txBody>
      </p:sp>
      <p:sp>
        <p:nvSpPr>
          <p:cNvPr id="6" name="Text Placeholder 5">
            <a:extLst>
              <a:ext uri="{FF2B5EF4-FFF2-40B4-BE49-F238E27FC236}">
                <a16:creationId xmlns:a16="http://schemas.microsoft.com/office/drawing/2014/main" id="{3819F369-9D26-EDB5-A634-C78C4974D025}"/>
              </a:ext>
            </a:extLst>
          </p:cNvPr>
          <p:cNvSpPr>
            <a:spLocks noGrp="1"/>
          </p:cNvSpPr>
          <p:nvPr>
            <p:ph type="body" sz="half" idx="2"/>
          </p:nvPr>
        </p:nvSpPr>
        <p:spPr/>
        <p:txBody>
          <a:bodyPr/>
          <a:lstStyle/>
          <a:p>
            <a:endParaRPr lang="en-US" dirty="0"/>
          </a:p>
        </p:txBody>
      </p:sp>
    </p:spTree>
    <p:extLst>
      <p:ext uri="{BB962C8B-B14F-4D97-AF65-F5344CB8AC3E}">
        <p14:creationId xmlns:p14="http://schemas.microsoft.com/office/powerpoint/2010/main" val="20006756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D3BCFB-6AE2-07B3-CFFE-909E5681B7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D39560-569B-8BDA-AF45-2ADDF882F0DE}"/>
              </a:ext>
            </a:extLst>
          </p:cNvPr>
          <p:cNvSpPr>
            <a:spLocks noGrp="1"/>
          </p:cNvSpPr>
          <p:nvPr>
            <p:ph type="title"/>
          </p:nvPr>
        </p:nvSpPr>
        <p:spPr>
          <a:solidFill>
            <a:schemeClr val="accent1">
              <a:lumMod val="75000"/>
            </a:schemeClr>
          </a:solidFill>
        </p:spPr>
        <p:txBody>
          <a:bodyPr/>
          <a:lstStyle/>
          <a:p>
            <a:r>
              <a:rPr lang="en-US" dirty="0">
                <a:solidFill>
                  <a:schemeClr val="bg1"/>
                </a:solidFill>
              </a:rPr>
              <a:t>Hallie 60%, Corey 40%</a:t>
            </a:r>
            <a:br>
              <a:rPr lang="en-US" dirty="0">
                <a:solidFill>
                  <a:schemeClr val="bg1"/>
                </a:solidFill>
              </a:rPr>
            </a:br>
            <a:r>
              <a:rPr lang="en-US" dirty="0">
                <a:solidFill>
                  <a:schemeClr val="bg1"/>
                </a:solidFill>
              </a:rPr>
              <a:t>what test applies?</a:t>
            </a:r>
          </a:p>
        </p:txBody>
      </p:sp>
      <p:sp>
        <p:nvSpPr>
          <p:cNvPr id="4" name="Content Placeholder 3">
            <a:extLst>
              <a:ext uri="{FF2B5EF4-FFF2-40B4-BE49-F238E27FC236}">
                <a16:creationId xmlns:a16="http://schemas.microsoft.com/office/drawing/2014/main" id="{90BA9D85-0167-E127-5881-E81356561E9E}"/>
              </a:ext>
            </a:extLst>
          </p:cNvPr>
          <p:cNvSpPr>
            <a:spLocks noGrp="1"/>
          </p:cNvSpPr>
          <p:nvPr>
            <p:ph idx="1"/>
          </p:nvPr>
        </p:nvSpPr>
        <p:spPr/>
        <p:txBody>
          <a:bodyPr>
            <a:normAutofit lnSpcReduction="10000"/>
          </a:bodyPr>
          <a:lstStyle/>
          <a:p>
            <a:pPr marL="0" indent="0">
              <a:buNone/>
            </a:pPr>
            <a:r>
              <a:rPr lang="en-US" sz="2000" i="1" dirty="0">
                <a:latin typeface="Times New Roman" panose="02020603050405020304" pitchFamily="18" charset="0"/>
                <a:cs typeface="Times New Roman" panose="02020603050405020304" pitchFamily="18" charset="0"/>
              </a:rPr>
              <a:t>Argument 3:  Apply the new formula for 50/50 custody</a:t>
            </a:r>
          </a:p>
          <a:p>
            <a:pPr marL="0" indent="0">
              <a:buNone/>
            </a:pPr>
            <a:r>
              <a:rPr lang="en-US" sz="2000" dirty="0">
                <a:latin typeface="Times New Roman" panose="02020603050405020304" pitchFamily="18" charset="0"/>
                <a:cs typeface="Times New Roman" panose="02020603050405020304" pitchFamily="18" charset="0"/>
              </a:rPr>
              <a:t>The formula for joint custody should be applied in cases involving unequal parenting rather than looking to deviation factors for the guidelines. </a:t>
            </a:r>
          </a:p>
          <a:p>
            <a:pPr marL="0" indent="0">
              <a:buNone/>
            </a:pPr>
            <a:r>
              <a:rPr lang="en-US" sz="2000" dirty="0">
                <a:latin typeface="Times New Roman" panose="02020603050405020304" pitchFamily="18" charset="0"/>
                <a:ea typeface="Aptos" panose="020B0004020202020204" pitchFamily="34" charset="0"/>
              </a:rPr>
              <a:t>Th</a:t>
            </a:r>
            <a:r>
              <a:rPr lang="en-US" sz="2000" dirty="0">
                <a:effectLst/>
                <a:latin typeface="Times New Roman" panose="02020603050405020304" pitchFamily="18" charset="0"/>
                <a:ea typeface="Aptos" panose="020B0004020202020204" pitchFamily="34" charset="0"/>
              </a:rPr>
              <a:t>e Nevada Supreme Court held that the statutory formula for equal joint custody (identical to the Mississippi test)  should be used without adjustment in the case of unequal joint custody. </a:t>
            </a:r>
            <a:r>
              <a:rPr lang="en-US" sz="2000" dirty="0">
                <a:latin typeface="Times New Roman" panose="02020603050405020304" pitchFamily="18" charset="0"/>
                <a:ea typeface="Aptos" panose="020B0004020202020204" pitchFamily="34" charset="0"/>
              </a:rPr>
              <a:t>This rule was later adopted in Nevada’s child support regulations</a:t>
            </a:r>
          </a:p>
          <a:p>
            <a:pPr marL="0" indent="0">
              <a:buNone/>
            </a:pPr>
            <a:r>
              <a:rPr lang="en-US" sz="2000" dirty="0">
                <a:highlight>
                  <a:srgbClr val="FFFF00"/>
                </a:highlight>
                <a:latin typeface="Times New Roman" panose="02020603050405020304" pitchFamily="18" charset="0"/>
                <a:ea typeface="Aptos" panose="020B0004020202020204" pitchFamily="34" charset="0"/>
              </a:rPr>
              <a:t>Hallie pays $1,000.</a:t>
            </a:r>
            <a:endParaRPr lang="en-US" sz="2000" dirty="0">
              <a:highlight>
                <a:srgbClr val="FFFF00"/>
              </a:highlight>
            </a:endParaRPr>
          </a:p>
        </p:txBody>
      </p:sp>
    </p:spTree>
    <p:extLst>
      <p:ext uri="{BB962C8B-B14F-4D97-AF65-F5344CB8AC3E}">
        <p14:creationId xmlns:p14="http://schemas.microsoft.com/office/powerpoint/2010/main" val="14199956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2D9675-E0DA-CC78-1899-785532E8F2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F2E072-C5CB-941E-2A23-1D43B7541E7D}"/>
              </a:ext>
            </a:extLst>
          </p:cNvPr>
          <p:cNvSpPr>
            <a:spLocks noGrp="1"/>
          </p:cNvSpPr>
          <p:nvPr>
            <p:ph type="title"/>
          </p:nvPr>
        </p:nvSpPr>
        <p:spPr>
          <a:solidFill>
            <a:schemeClr val="accent1">
              <a:lumMod val="75000"/>
            </a:schemeClr>
          </a:solidFill>
        </p:spPr>
        <p:txBody>
          <a:bodyPr/>
          <a:lstStyle/>
          <a:p>
            <a:r>
              <a:rPr lang="en-US" dirty="0">
                <a:solidFill>
                  <a:schemeClr val="bg1"/>
                </a:solidFill>
              </a:rPr>
              <a:t>Hallie 60%, Corey 40%</a:t>
            </a:r>
            <a:br>
              <a:rPr lang="en-US" dirty="0">
                <a:solidFill>
                  <a:schemeClr val="bg1"/>
                </a:solidFill>
              </a:rPr>
            </a:br>
            <a:r>
              <a:rPr lang="en-US" dirty="0">
                <a:solidFill>
                  <a:schemeClr val="bg1"/>
                </a:solidFill>
              </a:rPr>
              <a:t>what test applies?</a:t>
            </a:r>
          </a:p>
        </p:txBody>
      </p:sp>
      <p:sp>
        <p:nvSpPr>
          <p:cNvPr id="4" name="Content Placeholder 3">
            <a:extLst>
              <a:ext uri="{FF2B5EF4-FFF2-40B4-BE49-F238E27FC236}">
                <a16:creationId xmlns:a16="http://schemas.microsoft.com/office/drawing/2014/main" id="{15C32D2A-72F4-3F02-8466-89F69CEC6D0B}"/>
              </a:ext>
            </a:extLst>
          </p:cNvPr>
          <p:cNvSpPr>
            <a:spLocks noGrp="1"/>
          </p:cNvSpPr>
          <p:nvPr>
            <p:ph idx="1"/>
          </p:nvPr>
        </p:nvSpPr>
        <p:spPr/>
        <p:txBody>
          <a:bodyPr>
            <a:normAutofit/>
          </a:bodyPr>
          <a:lstStyle/>
          <a:p>
            <a:pPr marL="0" indent="0">
              <a:buNone/>
            </a:pPr>
            <a:r>
              <a:rPr lang="en-US" sz="2000" i="1" dirty="0">
                <a:latin typeface="Times New Roman" panose="02020603050405020304" pitchFamily="18" charset="0"/>
                <a:cs typeface="Times New Roman" panose="02020603050405020304" pitchFamily="18" charset="0"/>
              </a:rPr>
              <a:t>Argument 4:  Apply the new formula for 50/50 custody then adjust to reflect parenting time.</a:t>
            </a:r>
          </a:p>
          <a:p>
            <a:pPr marL="0" indent="0">
              <a:buNone/>
            </a:pPr>
            <a:r>
              <a:rPr lang="en-US" sz="2000" dirty="0">
                <a:latin typeface="Times New Roman" panose="02020603050405020304" pitchFamily="18" charset="0"/>
                <a:ea typeface="Aptos" panose="020B0004020202020204" pitchFamily="34" charset="0"/>
              </a:rPr>
              <a:t>Courts should begin with the new formula for 50/50 joint custody and, in the court’s discretion, deviate up or down based on the parent’s custodial time. If the higher income parent has more than 50%, the court may deviate below the formula result. If they have less, the court may deviate up. </a:t>
            </a:r>
          </a:p>
          <a:p>
            <a:pPr marL="0" indent="0">
              <a:buNone/>
            </a:pPr>
            <a:r>
              <a:rPr lang="en-US" sz="2000" dirty="0">
                <a:highlight>
                  <a:srgbClr val="FFFF00"/>
                </a:highlight>
                <a:latin typeface="Times New Roman" panose="02020603050405020304" pitchFamily="18" charset="0"/>
              </a:rPr>
              <a:t>Hallie pays $1,000 minus some amount to reflect that she has the children 20% more than Corey.</a:t>
            </a:r>
            <a:endParaRPr lang="en-US" sz="2000" dirty="0">
              <a:highlight>
                <a:srgbClr val="FFFF00"/>
              </a:highlight>
            </a:endParaRPr>
          </a:p>
        </p:txBody>
      </p:sp>
    </p:spTree>
    <p:extLst>
      <p:ext uri="{BB962C8B-B14F-4D97-AF65-F5344CB8AC3E}">
        <p14:creationId xmlns:p14="http://schemas.microsoft.com/office/powerpoint/2010/main" val="38252954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81F208-F830-1BF3-3BB9-280F2F2492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465FAF-02FE-8F3D-147A-434CE981959B}"/>
              </a:ext>
            </a:extLst>
          </p:cNvPr>
          <p:cNvSpPr>
            <a:spLocks noGrp="1"/>
          </p:cNvSpPr>
          <p:nvPr>
            <p:ph type="title"/>
          </p:nvPr>
        </p:nvSpPr>
        <p:spPr>
          <a:solidFill>
            <a:schemeClr val="accent1">
              <a:lumMod val="75000"/>
            </a:schemeClr>
          </a:solidFill>
        </p:spPr>
        <p:txBody>
          <a:bodyPr/>
          <a:lstStyle/>
          <a:p>
            <a:r>
              <a:rPr lang="en-US" dirty="0">
                <a:solidFill>
                  <a:schemeClr val="bg1"/>
                </a:solidFill>
              </a:rPr>
              <a:t>Hallie 60%, Corey 40%</a:t>
            </a:r>
            <a:br>
              <a:rPr lang="en-US" dirty="0">
                <a:solidFill>
                  <a:schemeClr val="bg1"/>
                </a:solidFill>
              </a:rPr>
            </a:br>
            <a:r>
              <a:rPr lang="en-US" dirty="0">
                <a:solidFill>
                  <a:schemeClr val="bg1"/>
                </a:solidFill>
              </a:rPr>
              <a:t>what test applies?</a:t>
            </a:r>
          </a:p>
        </p:txBody>
      </p:sp>
      <p:sp>
        <p:nvSpPr>
          <p:cNvPr id="4" name="Content Placeholder 3">
            <a:extLst>
              <a:ext uri="{FF2B5EF4-FFF2-40B4-BE49-F238E27FC236}">
                <a16:creationId xmlns:a16="http://schemas.microsoft.com/office/drawing/2014/main" id="{703BC550-63B9-432A-D41D-C0E819BC283E}"/>
              </a:ext>
            </a:extLst>
          </p:cNvPr>
          <p:cNvSpPr>
            <a:spLocks noGrp="1"/>
          </p:cNvSpPr>
          <p:nvPr>
            <p:ph idx="1"/>
          </p:nvPr>
        </p:nvSpPr>
        <p:spPr/>
        <p:txBody>
          <a:bodyPr>
            <a:normAutofit/>
          </a:bodyPr>
          <a:lstStyle/>
          <a:p>
            <a:pPr marL="0" indent="0">
              <a:buNone/>
            </a:pPr>
            <a:r>
              <a:rPr lang="en-US" sz="2000" i="1" dirty="0">
                <a:latin typeface="Times New Roman" panose="02020603050405020304" pitchFamily="18" charset="0"/>
                <a:cs typeface="Times New Roman" panose="02020603050405020304" pitchFamily="18" charset="0"/>
              </a:rPr>
              <a:t>Argument 5:  Apply the Rayner test</a:t>
            </a:r>
          </a:p>
          <a:p>
            <a:pPr marL="0" indent="0">
              <a:buNone/>
            </a:pPr>
            <a:r>
              <a:rPr lang="en-US" sz="2000" i="1" dirty="0">
                <a:latin typeface="Times New Roman" panose="02020603050405020304" pitchFamily="18" charset="0"/>
                <a:cs typeface="Times New Roman" panose="02020603050405020304" pitchFamily="18" charset="0"/>
              </a:rPr>
              <a:t>Rayner</a:t>
            </a:r>
            <a:r>
              <a:rPr lang="en-US" sz="2000" dirty="0">
                <a:latin typeface="Times New Roman" panose="02020603050405020304" pitchFamily="18" charset="0"/>
                <a:cs typeface="Times New Roman" panose="02020603050405020304" pitchFamily="18" charset="0"/>
              </a:rPr>
              <a:t> is the only MS case that provides a formula in the case of joint custody with unequal parenting time. The court should calculate the support difference and adjust it to reflect Hallie and Corey’s actual parenting time.</a:t>
            </a:r>
          </a:p>
          <a:p>
            <a:pPr marL="0" indent="0">
              <a:buNone/>
            </a:pPr>
            <a:r>
              <a:rPr lang="en-US" sz="2000" dirty="0">
                <a:latin typeface="Times New Roman" panose="02020603050405020304" pitchFamily="18" charset="0"/>
                <a:cs typeface="Times New Roman" panose="02020603050405020304" pitchFamily="18" charset="0"/>
              </a:rPr>
              <a:t>Hallie: $2,000 x .4 = $800</a:t>
            </a:r>
          </a:p>
          <a:p>
            <a:pPr marL="0" indent="0">
              <a:buNone/>
            </a:pPr>
            <a:r>
              <a:rPr lang="en-US" sz="2000" dirty="0">
                <a:latin typeface="Times New Roman" panose="02020603050405020304" pitchFamily="18" charset="0"/>
                <a:cs typeface="Times New Roman" panose="02020603050405020304" pitchFamily="18" charset="0"/>
              </a:rPr>
              <a:t>Corey: $1,000 x .6 = $600</a:t>
            </a:r>
          </a:p>
          <a:p>
            <a:pPr marL="0" indent="0">
              <a:buNone/>
            </a:pPr>
            <a:r>
              <a:rPr lang="en-US" sz="2000" dirty="0">
                <a:highlight>
                  <a:srgbClr val="FFFF00"/>
                </a:highlight>
                <a:latin typeface="Times New Roman" panose="02020603050405020304" pitchFamily="18" charset="0"/>
                <a:cs typeface="Times New Roman" panose="02020603050405020304" pitchFamily="18" charset="0"/>
              </a:rPr>
              <a:t>Hallie pays $200. </a:t>
            </a:r>
          </a:p>
        </p:txBody>
      </p:sp>
    </p:spTree>
    <p:extLst>
      <p:ext uri="{BB962C8B-B14F-4D97-AF65-F5344CB8AC3E}">
        <p14:creationId xmlns:p14="http://schemas.microsoft.com/office/powerpoint/2010/main" val="17181177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501721-0705-23A4-BEB5-70E8A2292645}"/>
              </a:ext>
            </a:extLst>
          </p:cNvPr>
          <p:cNvSpPr>
            <a:spLocks noGrp="1"/>
          </p:cNvSpPr>
          <p:nvPr>
            <p:ph type="title"/>
          </p:nvPr>
        </p:nvSpPr>
        <p:spPr>
          <a:solidFill>
            <a:schemeClr val="accent1">
              <a:lumMod val="75000"/>
            </a:schemeClr>
          </a:solidFill>
        </p:spPr>
        <p:txBody>
          <a:bodyPr/>
          <a:lstStyle/>
          <a:p>
            <a:r>
              <a:rPr lang="en-US" dirty="0">
                <a:solidFill>
                  <a:schemeClr val="bg1"/>
                </a:solidFill>
              </a:rPr>
              <a:t>The cost of joint custody</a:t>
            </a:r>
          </a:p>
        </p:txBody>
      </p:sp>
      <p:sp>
        <p:nvSpPr>
          <p:cNvPr id="3" name="Content Placeholder 2">
            <a:extLst>
              <a:ext uri="{FF2B5EF4-FFF2-40B4-BE49-F238E27FC236}">
                <a16:creationId xmlns:a16="http://schemas.microsoft.com/office/drawing/2014/main" id="{5CB68B95-F623-F368-4C50-7C15E6BC0766}"/>
              </a:ext>
            </a:extLst>
          </p:cNvPr>
          <p:cNvSpPr>
            <a:spLocks noGrp="1"/>
          </p:cNvSpPr>
          <p:nvPr>
            <p:ph idx="1"/>
          </p:nvPr>
        </p:nvSpPr>
        <p:spPr/>
        <p:txBody>
          <a:bodyPr/>
          <a:lstStyle/>
          <a:p>
            <a:pPr marL="0" indent="0">
              <a:buNone/>
            </a:pPr>
            <a:r>
              <a:rPr lang="en-US" dirty="0"/>
              <a:t>Some states increase child support awards for parents sharing joint custody to reflect the higher costs of raising a child when both parents provide a primary home.</a:t>
            </a:r>
          </a:p>
          <a:p>
            <a:pPr marL="0" indent="0">
              <a:buNone/>
            </a:pPr>
            <a:endParaRPr lang="en-US" dirty="0"/>
          </a:p>
          <a:p>
            <a:pPr marL="0" indent="0">
              <a:buNone/>
            </a:pPr>
            <a:r>
              <a:rPr lang="en-US" dirty="0"/>
              <a:t>Wisconsin and Alaska, both flat percentage of income states, use a multiplier of 150% to increase joint custody awards.</a:t>
            </a:r>
          </a:p>
          <a:p>
            <a:pPr marL="0" indent="0">
              <a:buNone/>
            </a:pPr>
            <a:endParaRPr lang="en-US" dirty="0"/>
          </a:p>
          <a:p>
            <a:pPr marL="0" indent="0">
              <a:buNone/>
            </a:pPr>
            <a:endParaRPr lang="en-US" dirty="0"/>
          </a:p>
        </p:txBody>
      </p:sp>
      <p:sp>
        <p:nvSpPr>
          <p:cNvPr id="4" name="Text Placeholder 3">
            <a:extLst>
              <a:ext uri="{FF2B5EF4-FFF2-40B4-BE49-F238E27FC236}">
                <a16:creationId xmlns:a16="http://schemas.microsoft.com/office/drawing/2014/main" id="{3AD76269-B43D-DA38-C351-BEB1F58DBC14}"/>
              </a:ext>
            </a:extLst>
          </p:cNvPr>
          <p:cNvSpPr>
            <a:spLocks noGrp="1"/>
          </p:cNvSpPr>
          <p:nvPr>
            <p:ph type="body" sz="half" idx="2"/>
          </p:nvPr>
        </p:nvSpPr>
        <p:spPr/>
        <p:txBody>
          <a:bodyPr/>
          <a:lstStyle/>
          <a:p>
            <a:endParaRPr lang="en-US" dirty="0"/>
          </a:p>
        </p:txBody>
      </p:sp>
    </p:spTree>
    <p:extLst>
      <p:ext uri="{BB962C8B-B14F-4D97-AF65-F5344CB8AC3E}">
        <p14:creationId xmlns:p14="http://schemas.microsoft.com/office/powerpoint/2010/main" val="14297765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64010-DF57-6195-7F1A-3B7E9AEB04BD}"/>
              </a:ext>
            </a:extLst>
          </p:cNvPr>
          <p:cNvSpPr>
            <a:spLocks noGrp="1"/>
          </p:cNvSpPr>
          <p:nvPr>
            <p:ph type="title"/>
          </p:nvPr>
        </p:nvSpPr>
        <p:spPr>
          <a:solidFill>
            <a:schemeClr val="accent1">
              <a:lumMod val="75000"/>
            </a:schemeClr>
          </a:solidFill>
        </p:spPr>
        <p:txBody>
          <a:bodyPr/>
          <a:lstStyle/>
          <a:p>
            <a:r>
              <a:rPr lang="en-US" dirty="0">
                <a:solidFill>
                  <a:schemeClr val="bg1"/>
                </a:solidFill>
              </a:rPr>
              <a:t>Franks v. franks</a:t>
            </a:r>
          </a:p>
        </p:txBody>
      </p:sp>
      <p:sp>
        <p:nvSpPr>
          <p:cNvPr id="3" name="Content Placeholder 2">
            <a:extLst>
              <a:ext uri="{FF2B5EF4-FFF2-40B4-BE49-F238E27FC236}">
                <a16:creationId xmlns:a16="http://schemas.microsoft.com/office/drawing/2014/main" id="{EDC5C310-D30D-21D7-7DB2-1D7F7C0349BD}"/>
              </a:ext>
            </a:extLst>
          </p:cNvPr>
          <p:cNvSpPr>
            <a:spLocks noGrp="1"/>
          </p:cNvSpPr>
          <p:nvPr>
            <p:ph idx="1"/>
          </p:nvPr>
        </p:nvSpPr>
        <p:spPr/>
        <p:txBody>
          <a:bodyPr>
            <a:normAutofit/>
          </a:bodyPr>
          <a:lstStyle/>
          <a:p>
            <a:pPr marL="0" indent="0">
              <a:buNone/>
            </a:pPr>
            <a:endParaRPr lang="en-US" sz="2200" dirty="0">
              <a:latin typeface="Times New Roman" panose="02020603050405020304" pitchFamily="18" charset="0"/>
              <a:cs typeface="Times New Roman" panose="02020603050405020304" pitchFamily="18" charset="0"/>
            </a:endParaRPr>
          </a:p>
          <a:p>
            <a:pPr marL="0" indent="0">
              <a:buNone/>
            </a:pPr>
            <a:r>
              <a:rPr lang="en-US" sz="2200" dirty="0">
                <a:latin typeface="Times New Roman" panose="02020603050405020304" pitchFamily="18" charset="0"/>
                <a:cs typeface="Times New Roman" panose="02020603050405020304" pitchFamily="18" charset="0"/>
              </a:rPr>
              <a:t>The court of appeals affirmed an award of support for equal parenting time based on parental income and the statutory percentages:</a:t>
            </a:r>
          </a:p>
          <a:p>
            <a:pPr marL="0" indent="0">
              <a:buNone/>
            </a:pPr>
            <a:endParaRPr lang="en-US" sz="2200" dirty="0">
              <a:latin typeface="Times New Roman" panose="02020603050405020304" pitchFamily="18" charset="0"/>
              <a:cs typeface="Times New Roman" panose="02020603050405020304" pitchFamily="18" charset="0"/>
            </a:endParaRPr>
          </a:p>
          <a:p>
            <a:pPr marL="0" indent="0">
              <a:buNone/>
            </a:pPr>
            <a:r>
              <a:rPr lang="en-US" sz="2200" dirty="0">
                <a:latin typeface="Times New Roman" panose="02020603050405020304" pitchFamily="18" charset="0"/>
                <a:cs typeface="Times New Roman" panose="02020603050405020304" pitchFamily="18" charset="0"/>
              </a:rPr>
              <a:t>Father: $5,337 x .14 = $747</a:t>
            </a:r>
          </a:p>
          <a:p>
            <a:pPr marL="0" indent="0">
              <a:buNone/>
            </a:pPr>
            <a:r>
              <a:rPr lang="en-US" sz="2200" dirty="0">
                <a:latin typeface="Times New Roman" panose="02020603050405020304" pitchFamily="18" charset="0"/>
                <a:cs typeface="Times New Roman" panose="02020603050405020304" pitchFamily="18" charset="0"/>
              </a:rPr>
              <a:t>Mother: $2,435 x .14 =  $340</a:t>
            </a:r>
          </a:p>
          <a:p>
            <a:pPr marL="0" indent="0">
              <a:buNone/>
            </a:pPr>
            <a:r>
              <a:rPr lang="en-US" sz="2200" dirty="0">
                <a:latin typeface="Times New Roman" panose="02020603050405020304" pitchFamily="18" charset="0"/>
                <a:cs typeface="Times New Roman" panose="02020603050405020304" pitchFamily="18" charset="0"/>
              </a:rPr>
              <a:t>Father pays the difference: $407</a:t>
            </a:r>
          </a:p>
          <a:p>
            <a:pPr marL="0" indent="0">
              <a:buNone/>
            </a:pPr>
            <a:endParaRPr lang="en-US" sz="2200" dirty="0">
              <a:latin typeface="Times New Roman" panose="02020603050405020304" pitchFamily="18" charset="0"/>
              <a:cs typeface="Times New Roman" panose="02020603050405020304" pitchFamily="18" charset="0"/>
            </a:endParaRPr>
          </a:p>
          <a:p>
            <a:pPr marL="0" indent="0">
              <a:buNone/>
            </a:pPr>
            <a:r>
              <a:rPr lang="en-US" sz="2200" i="1" dirty="0">
                <a:latin typeface="Times New Roman" panose="02020603050405020304" pitchFamily="18" charset="0"/>
                <a:cs typeface="Times New Roman" panose="02020603050405020304" pitchFamily="18" charset="0"/>
              </a:rPr>
              <a:t>Note: If the Rayner formula had been used, the father would pay $203.50.</a:t>
            </a:r>
          </a:p>
        </p:txBody>
      </p:sp>
      <p:sp>
        <p:nvSpPr>
          <p:cNvPr id="4" name="Text Placeholder 3">
            <a:extLst>
              <a:ext uri="{FF2B5EF4-FFF2-40B4-BE49-F238E27FC236}">
                <a16:creationId xmlns:a16="http://schemas.microsoft.com/office/drawing/2014/main" id="{BBB99EB3-A0B5-8138-3562-BB8FF44A3F00}"/>
              </a:ext>
            </a:extLst>
          </p:cNvPr>
          <p:cNvSpPr>
            <a:spLocks noGrp="1"/>
          </p:cNvSpPr>
          <p:nvPr>
            <p:ph type="body" sz="half" idx="2"/>
          </p:nvPr>
        </p:nvSpPr>
        <p:spPr/>
        <p:txBody>
          <a:bodyPr/>
          <a:lstStyle/>
          <a:p>
            <a:endParaRPr lang="en-US" dirty="0"/>
          </a:p>
        </p:txBody>
      </p:sp>
    </p:spTree>
    <p:extLst>
      <p:ext uri="{BB962C8B-B14F-4D97-AF65-F5344CB8AC3E}">
        <p14:creationId xmlns:p14="http://schemas.microsoft.com/office/powerpoint/2010/main" val="13775913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52F2A98-075E-A0E3-1E28-EA4EE4A37216}"/>
              </a:ext>
            </a:extLst>
          </p:cNvPr>
          <p:cNvSpPr>
            <a:spLocks noGrp="1"/>
          </p:cNvSpPr>
          <p:nvPr>
            <p:ph type="title"/>
          </p:nvPr>
        </p:nvSpPr>
        <p:spPr>
          <a:solidFill>
            <a:schemeClr val="accent1">
              <a:lumMod val="75000"/>
            </a:schemeClr>
          </a:solidFill>
        </p:spPr>
        <p:txBody>
          <a:bodyPr/>
          <a:lstStyle/>
          <a:p>
            <a:r>
              <a:rPr lang="en-US" dirty="0">
                <a:solidFill>
                  <a:schemeClr val="bg1"/>
                </a:solidFill>
              </a:rPr>
              <a:t>Miss. Code Ann. 93-5-24(2)</a:t>
            </a:r>
          </a:p>
        </p:txBody>
      </p:sp>
      <p:sp>
        <p:nvSpPr>
          <p:cNvPr id="5" name="Content Placeholder 4">
            <a:extLst>
              <a:ext uri="{FF2B5EF4-FFF2-40B4-BE49-F238E27FC236}">
                <a16:creationId xmlns:a16="http://schemas.microsoft.com/office/drawing/2014/main" id="{D9E742DB-2419-65EF-5D00-2DFD7707C210}"/>
              </a:ext>
            </a:extLst>
          </p:cNvPr>
          <p:cNvSpPr>
            <a:spLocks noGrp="1"/>
          </p:cNvSpPr>
          <p:nvPr>
            <p:ph idx="1"/>
          </p:nvPr>
        </p:nvSpPr>
        <p:spPr/>
        <p:txBody>
          <a:bodyPr>
            <a:noAutofit/>
          </a:bodyPr>
          <a:lstStyle/>
          <a:p>
            <a:pPr marL="0" marR="0" indent="0">
              <a:lnSpc>
                <a:spcPct val="115000"/>
              </a:lnSpc>
              <a:spcBef>
                <a:spcPts val="0"/>
              </a:spcBef>
              <a:spcAft>
                <a:spcPts val="800"/>
              </a:spcAft>
              <a:buNone/>
            </a:pPr>
            <a:r>
              <a:rPr lang="en-US" sz="2000" kern="100" dirty="0">
                <a:effectLst/>
                <a:latin typeface="Times New Roman" panose="02020603050405020304" pitchFamily="18" charset="0"/>
                <a:ea typeface="Aptos" panose="020B0004020202020204" pitchFamily="34" charset="0"/>
                <a:cs typeface="Times New Roman" panose="02020603050405020304" pitchFamily="18" charset="0"/>
              </a:rPr>
              <a:t>The Mississippi formula for joint custody with equal parenting time considers only parental income and statutory guidelines. </a:t>
            </a:r>
            <a:r>
              <a:rPr lang="en-US" sz="2000" kern="100" dirty="0">
                <a:latin typeface="Times New Roman" panose="02020603050405020304" pitchFamily="18" charset="0"/>
                <a:ea typeface="Aptos" panose="020B0004020202020204" pitchFamily="34" charset="0"/>
                <a:cs typeface="Times New Roman" panose="02020603050405020304" pitchFamily="18" charset="0"/>
              </a:rPr>
              <a:t>C</a:t>
            </a:r>
            <a:r>
              <a:rPr lang="en-US" sz="2000" kern="100" dirty="0">
                <a:effectLst/>
                <a:latin typeface="Times New Roman" panose="02020603050405020304" pitchFamily="18" charset="0"/>
                <a:ea typeface="Aptos" panose="020B0004020202020204" pitchFamily="34" charset="0"/>
                <a:cs typeface="Times New Roman" panose="02020603050405020304" pitchFamily="18" charset="0"/>
              </a:rPr>
              <a:t>ourts are to </a:t>
            </a:r>
          </a:p>
          <a:p>
            <a:pPr marL="342900" marR="0" lvl="0" indent="-342900">
              <a:lnSpc>
                <a:spcPct val="115000"/>
              </a:lnSpc>
              <a:spcBef>
                <a:spcPts val="0"/>
              </a:spcBef>
              <a:spcAft>
                <a:spcPts val="0"/>
              </a:spcAft>
              <a:buFont typeface="Symbol" pitchFamily="2" charset="2"/>
              <a:buChar char=""/>
            </a:pPr>
            <a:r>
              <a:rPr lang="en-US" sz="2000" kern="100" dirty="0">
                <a:effectLst/>
                <a:latin typeface="Times New Roman" panose="02020603050405020304" pitchFamily="18" charset="0"/>
                <a:ea typeface="Aptos" panose="020B0004020202020204" pitchFamily="34" charset="0"/>
                <a:cs typeface="Times New Roman" panose="02020603050405020304" pitchFamily="18" charset="0"/>
              </a:rPr>
              <a:t>calculate support for each parent under the child support guidelines </a:t>
            </a:r>
          </a:p>
          <a:p>
            <a:pPr marL="342900" marR="0" lvl="0" indent="-342900">
              <a:lnSpc>
                <a:spcPct val="115000"/>
              </a:lnSpc>
              <a:spcBef>
                <a:spcPts val="0"/>
              </a:spcBef>
              <a:spcAft>
                <a:spcPts val="0"/>
              </a:spcAft>
              <a:buFont typeface="Symbol" pitchFamily="2" charset="2"/>
              <a:buChar char=""/>
            </a:pPr>
            <a:r>
              <a:rPr lang="en-US" sz="2000" kern="100" dirty="0">
                <a:effectLst/>
                <a:latin typeface="Times New Roman" panose="02020603050405020304" pitchFamily="18" charset="0"/>
                <a:ea typeface="Aptos" panose="020B0004020202020204" pitchFamily="34" charset="0"/>
                <a:cs typeface="Times New Roman" panose="02020603050405020304" pitchFamily="18" charset="0"/>
              </a:rPr>
              <a:t>subtract the lesser amount from the larger award and</a:t>
            </a:r>
          </a:p>
          <a:p>
            <a:pPr marL="342900" marR="0" lvl="0" indent="-342900">
              <a:lnSpc>
                <a:spcPct val="115000"/>
              </a:lnSpc>
              <a:spcBef>
                <a:spcPts val="0"/>
              </a:spcBef>
              <a:spcAft>
                <a:spcPts val="800"/>
              </a:spcAft>
              <a:buFont typeface="Symbol" pitchFamily="2" charset="2"/>
              <a:buChar char=""/>
            </a:pPr>
            <a:r>
              <a:rPr lang="en-US" sz="2000" kern="100" dirty="0">
                <a:effectLst/>
                <a:latin typeface="Times New Roman" panose="02020603050405020304" pitchFamily="18" charset="0"/>
                <a:ea typeface="Aptos" panose="020B0004020202020204" pitchFamily="34" charset="0"/>
                <a:cs typeface="Times New Roman" panose="02020603050405020304" pitchFamily="18" charset="0"/>
              </a:rPr>
              <a:t>order the higher-income parent to pay the difference </a:t>
            </a:r>
            <a:endParaRPr lang="en-US" sz="2000" kern="100" dirty="0">
              <a:latin typeface="Times New Roman" panose="02020603050405020304" pitchFamily="18" charset="0"/>
              <a:ea typeface="Aptos" panose="020B0004020202020204" pitchFamily="34" charset="0"/>
              <a:cs typeface="Times New Roman" panose="02020603050405020304" pitchFamily="18" charset="0"/>
            </a:endParaRPr>
          </a:p>
          <a:p>
            <a:pPr marL="0" marR="0" lvl="0" indent="0">
              <a:lnSpc>
                <a:spcPct val="115000"/>
              </a:lnSpc>
              <a:spcBef>
                <a:spcPts val="0"/>
              </a:spcBef>
              <a:spcAft>
                <a:spcPts val="800"/>
              </a:spcAft>
              <a:buNone/>
            </a:pPr>
            <a:r>
              <a:rPr lang="en-US" sz="2000" kern="100" dirty="0">
                <a:effectLst/>
                <a:latin typeface="Times New Roman" panose="02020603050405020304" pitchFamily="18" charset="0"/>
                <a:ea typeface="Aptos" panose="020B0004020202020204" pitchFamily="34" charset="0"/>
                <a:cs typeface="Times New Roman" panose="02020603050405020304" pitchFamily="18" charset="0"/>
              </a:rPr>
              <a:t>A court may deviate from the formula if it determines that a deviation is in the best interest of the child. </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436697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FCC35F-666A-2AD7-F8A1-F23A406F065C}"/>
              </a:ext>
            </a:extLst>
          </p:cNvPr>
          <p:cNvSpPr>
            <a:spLocks noGrp="1"/>
          </p:cNvSpPr>
          <p:nvPr>
            <p:ph type="title"/>
          </p:nvPr>
        </p:nvSpPr>
        <p:spPr>
          <a:solidFill>
            <a:schemeClr val="accent1">
              <a:lumMod val="75000"/>
            </a:schemeClr>
          </a:solidFill>
        </p:spPr>
        <p:txBody>
          <a:bodyPr/>
          <a:lstStyle/>
          <a:p>
            <a:r>
              <a:rPr lang="en-US" dirty="0">
                <a:solidFill>
                  <a:schemeClr val="bg1"/>
                </a:solidFill>
              </a:rPr>
              <a:t>Hallie and corey:</a:t>
            </a:r>
            <a:br>
              <a:rPr lang="en-US" dirty="0">
                <a:solidFill>
                  <a:schemeClr val="bg1"/>
                </a:solidFill>
              </a:rPr>
            </a:br>
            <a:r>
              <a:rPr lang="en-US" dirty="0">
                <a:solidFill>
                  <a:schemeClr val="bg1"/>
                </a:solidFill>
              </a:rPr>
              <a:t>The new formula</a:t>
            </a:r>
          </a:p>
        </p:txBody>
      </p:sp>
      <p:sp>
        <p:nvSpPr>
          <p:cNvPr id="4" name="Content Placeholder 3">
            <a:extLst>
              <a:ext uri="{FF2B5EF4-FFF2-40B4-BE49-F238E27FC236}">
                <a16:creationId xmlns:a16="http://schemas.microsoft.com/office/drawing/2014/main" id="{87E47CC5-0467-01DD-EB8C-7839D593A2BE}"/>
              </a:ext>
            </a:extLst>
          </p:cNvPr>
          <p:cNvSpPr>
            <a:spLocks noGrp="1"/>
          </p:cNvSpPr>
          <p:nvPr>
            <p:ph idx="1"/>
          </p:nvPr>
        </p:nvSpPr>
        <p:spPr/>
        <p:txBody>
          <a:bodyPr>
            <a:normAutofit/>
          </a:bodyPr>
          <a:lstStyle/>
          <a:p>
            <a:pPr marL="0" indent="0">
              <a:buNone/>
            </a:pPr>
            <a:r>
              <a:rPr lang="en-US" sz="2200" dirty="0"/>
              <a:t>Hallie and Corey agree to joint custody with equal parenting time, alternating weeks and submit the issue of child support to the court. Using the formula in Miss. Code Ann.  93-5-24(5): (also used in Nevada)</a:t>
            </a:r>
          </a:p>
          <a:p>
            <a:pPr marL="0" indent="0">
              <a:buNone/>
            </a:pPr>
            <a:r>
              <a:rPr lang="en-US" sz="2200" dirty="0"/>
              <a:t>Hallie AGI: $10,000 x .20 = $2,000</a:t>
            </a:r>
          </a:p>
          <a:p>
            <a:pPr marL="0" indent="0">
              <a:buNone/>
            </a:pPr>
            <a:r>
              <a:rPr lang="en-US" sz="2200" dirty="0"/>
              <a:t>Corey AGI: $5,000 x .20 = $1,000</a:t>
            </a:r>
          </a:p>
          <a:p>
            <a:pPr marL="0" indent="0">
              <a:buNone/>
            </a:pPr>
            <a:r>
              <a:rPr lang="en-US" sz="2200" dirty="0">
                <a:highlight>
                  <a:srgbClr val="FFFF00"/>
                </a:highlight>
              </a:rPr>
              <a:t>Difference (Hallie pays) = $1,000</a:t>
            </a:r>
          </a:p>
        </p:txBody>
      </p:sp>
    </p:spTree>
    <p:extLst>
      <p:ext uri="{BB962C8B-B14F-4D97-AF65-F5344CB8AC3E}">
        <p14:creationId xmlns:p14="http://schemas.microsoft.com/office/powerpoint/2010/main" val="31350258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5A71395-3C74-7A92-508D-2FFC9DEE6CA6}"/>
              </a:ext>
            </a:extLst>
          </p:cNvPr>
          <p:cNvSpPr>
            <a:spLocks noGrp="1"/>
          </p:cNvSpPr>
          <p:nvPr>
            <p:ph type="title"/>
          </p:nvPr>
        </p:nvSpPr>
        <p:spPr>
          <a:solidFill>
            <a:schemeClr val="accent1">
              <a:lumMod val="75000"/>
            </a:schemeClr>
          </a:solidFill>
        </p:spPr>
        <p:txBody>
          <a:bodyPr/>
          <a:lstStyle/>
          <a:p>
            <a:r>
              <a:rPr lang="en-US" dirty="0">
                <a:solidFill>
                  <a:schemeClr val="bg1"/>
                </a:solidFill>
              </a:rPr>
              <a:t>Flat percentage of income states </a:t>
            </a:r>
          </a:p>
        </p:txBody>
      </p:sp>
      <p:sp>
        <p:nvSpPr>
          <p:cNvPr id="6" name="Content Placeholder 5">
            <a:extLst>
              <a:ext uri="{FF2B5EF4-FFF2-40B4-BE49-F238E27FC236}">
                <a16:creationId xmlns:a16="http://schemas.microsoft.com/office/drawing/2014/main" id="{4BF66212-B807-E067-2691-9BDDD4F9B676}"/>
              </a:ext>
            </a:extLst>
          </p:cNvPr>
          <p:cNvSpPr>
            <a:spLocks noGrp="1"/>
          </p:cNvSpPr>
          <p:nvPr>
            <p:ph idx="1"/>
          </p:nvPr>
        </p:nvSpPr>
        <p:spPr/>
        <p:txBody>
          <a:bodyPr/>
          <a:lstStyle/>
          <a:p>
            <a:pPr marL="0" indent="0">
              <a:buNone/>
            </a:pPr>
            <a:r>
              <a:rPr lang="en-US" sz="2400" dirty="0">
                <a:latin typeface="Times New Roman" panose="02020603050405020304" pitchFamily="18" charset="0"/>
                <a:cs typeface="Times New Roman" panose="02020603050405020304" pitchFamily="18" charset="0"/>
              </a:rPr>
              <a:t>Only five states continue to use the flat percentage of income method. Of those, three have joint custody formulas:</a:t>
            </a:r>
          </a:p>
          <a:p>
            <a:pPr marL="0" indent="0">
              <a:buNone/>
            </a:pPr>
            <a:r>
              <a:rPr lang="en-US" sz="2400" dirty="0">
                <a:latin typeface="Times New Roman" panose="02020603050405020304" pitchFamily="18" charset="0"/>
                <a:cs typeface="Times New Roman" panose="02020603050405020304" pitchFamily="18" charset="0"/>
              </a:rPr>
              <a:t>Texas – no formula, court discretion to deviate</a:t>
            </a:r>
          </a:p>
          <a:p>
            <a:pPr marL="0" indent="0">
              <a:buNone/>
            </a:pPr>
            <a:r>
              <a:rPr lang="en-US" sz="2400" dirty="0">
                <a:latin typeface="Times New Roman" panose="02020603050405020304" pitchFamily="18" charset="0"/>
                <a:cs typeface="Times New Roman" panose="02020603050405020304" pitchFamily="18" charset="0"/>
              </a:rPr>
              <a:t>Nevada – same test as Mississippi; applies to equal and unequal parenting</a:t>
            </a:r>
          </a:p>
          <a:p>
            <a:pPr marL="0" indent="0">
              <a:buNone/>
            </a:pPr>
            <a:r>
              <a:rPr lang="en-US" sz="2400" dirty="0">
                <a:latin typeface="Times New Roman" panose="02020603050405020304" pitchFamily="18" charset="0"/>
                <a:cs typeface="Times New Roman" panose="02020603050405020304" pitchFamily="18" charset="0"/>
              </a:rPr>
              <a:t>Wisconsin and Alaska – adjust by parenting time and increase to reflect higher costs of joint custody</a:t>
            </a:r>
          </a:p>
          <a:p>
            <a:pPr marL="0" indent="0">
              <a:buNone/>
            </a:pPr>
            <a:endParaRPr lang="en-US" dirty="0"/>
          </a:p>
        </p:txBody>
      </p:sp>
      <p:sp>
        <p:nvSpPr>
          <p:cNvPr id="2" name="Text Placeholder 1">
            <a:extLst>
              <a:ext uri="{FF2B5EF4-FFF2-40B4-BE49-F238E27FC236}">
                <a16:creationId xmlns:a16="http://schemas.microsoft.com/office/drawing/2014/main" id="{9BA3A087-D343-0A39-0075-6E564011BA7B}"/>
              </a:ext>
            </a:extLst>
          </p:cNvPr>
          <p:cNvSpPr>
            <a:spLocks noGrp="1"/>
          </p:cNvSpPr>
          <p:nvPr>
            <p:ph type="body" sz="half" idx="2"/>
          </p:nvPr>
        </p:nvSpPr>
        <p:spPr/>
        <p:txBody>
          <a:bodyPr/>
          <a:lstStyle/>
          <a:p>
            <a:endParaRPr lang="en-US" dirty="0"/>
          </a:p>
        </p:txBody>
      </p:sp>
    </p:spTree>
    <p:extLst>
      <p:ext uri="{BB962C8B-B14F-4D97-AF65-F5344CB8AC3E}">
        <p14:creationId xmlns:p14="http://schemas.microsoft.com/office/powerpoint/2010/main" val="9516669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0888B6-A739-7ED8-8F1B-F76CFAC69F90}"/>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BA249449-D17F-B561-C011-44BE0342925E}"/>
              </a:ext>
            </a:extLst>
          </p:cNvPr>
          <p:cNvSpPr>
            <a:spLocks noGrp="1"/>
          </p:cNvSpPr>
          <p:nvPr>
            <p:ph type="title"/>
          </p:nvPr>
        </p:nvSpPr>
        <p:spPr>
          <a:solidFill>
            <a:schemeClr val="accent1">
              <a:lumMod val="75000"/>
            </a:schemeClr>
          </a:solidFill>
        </p:spPr>
        <p:txBody>
          <a:bodyPr/>
          <a:lstStyle/>
          <a:p>
            <a:r>
              <a:rPr lang="en-US" dirty="0">
                <a:solidFill>
                  <a:schemeClr val="bg1"/>
                </a:solidFill>
              </a:rPr>
              <a:t>Nevada</a:t>
            </a:r>
          </a:p>
        </p:txBody>
      </p:sp>
      <p:sp>
        <p:nvSpPr>
          <p:cNvPr id="6" name="Content Placeholder 5">
            <a:extLst>
              <a:ext uri="{FF2B5EF4-FFF2-40B4-BE49-F238E27FC236}">
                <a16:creationId xmlns:a16="http://schemas.microsoft.com/office/drawing/2014/main" id="{968D2484-3E07-C1CA-7FB0-347896570B18}"/>
              </a:ext>
            </a:extLst>
          </p:cNvPr>
          <p:cNvSpPr>
            <a:spLocks noGrp="1"/>
          </p:cNvSpPr>
          <p:nvPr>
            <p:ph idx="1"/>
          </p:nvPr>
        </p:nvSpPr>
        <p:spPr/>
        <p:txBody>
          <a:bodyPr>
            <a:normAutofit/>
          </a:bodyPr>
          <a:lstStyle/>
          <a:p>
            <a:pPr marL="0" indent="0">
              <a:buNone/>
            </a:pPr>
            <a:r>
              <a:rPr lang="en-US" sz="2200" dirty="0">
                <a:latin typeface="Times New Roman" panose="02020603050405020304" pitchFamily="18" charset="0"/>
                <a:cs typeface="Times New Roman" panose="02020603050405020304" pitchFamily="18" charset="0"/>
              </a:rPr>
              <a:t>The Nevada statute initially applied only when parents shared custody equally. Courts were to</a:t>
            </a:r>
          </a:p>
          <a:p>
            <a:pPr marL="342900" marR="0" lvl="0" indent="-342900">
              <a:lnSpc>
                <a:spcPct val="115000"/>
              </a:lnSpc>
              <a:spcBef>
                <a:spcPts val="0"/>
              </a:spcBef>
              <a:spcAft>
                <a:spcPts val="0"/>
              </a:spcAft>
              <a:buFont typeface="Symbol" pitchFamily="2" charset="2"/>
              <a:buChar char=""/>
            </a:pPr>
            <a:r>
              <a:rPr lang="en-US" sz="2200" kern="100" dirty="0">
                <a:effectLst/>
                <a:latin typeface="Times New Roman" panose="02020603050405020304" pitchFamily="18" charset="0"/>
                <a:ea typeface="Aptos" panose="020B0004020202020204" pitchFamily="34" charset="0"/>
                <a:cs typeface="Times New Roman" panose="02020603050405020304" pitchFamily="18" charset="0"/>
              </a:rPr>
              <a:t>calculate support for each parent under the child support guidelines </a:t>
            </a:r>
          </a:p>
          <a:p>
            <a:pPr marL="342900" marR="0" lvl="0" indent="-342900">
              <a:lnSpc>
                <a:spcPct val="115000"/>
              </a:lnSpc>
              <a:spcBef>
                <a:spcPts val="0"/>
              </a:spcBef>
              <a:spcAft>
                <a:spcPts val="0"/>
              </a:spcAft>
              <a:buFont typeface="Symbol" pitchFamily="2" charset="2"/>
              <a:buChar char=""/>
            </a:pPr>
            <a:r>
              <a:rPr lang="en-US" sz="2200" kern="100" dirty="0">
                <a:effectLst/>
                <a:latin typeface="Times New Roman" panose="02020603050405020304" pitchFamily="18" charset="0"/>
                <a:ea typeface="Aptos" panose="020B0004020202020204" pitchFamily="34" charset="0"/>
                <a:cs typeface="Times New Roman" panose="02020603050405020304" pitchFamily="18" charset="0"/>
              </a:rPr>
              <a:t>subtract the lesser amount from the larger award and</a:t>
            </a:r>
          </a:p>
          <a:p>
            <a:pPr marL="342900" marR="0" lvl="0" indent="-342900">
              <a:lnSpc>
                <a:spcPct val="115000"/>
              </a:lnSpc>
              <a:spcBef>
                <a:spcPts val="0"/>
              </a:spcBef>
              <a:spcAft>
                <a:spcPts val="800"/>
              </a:spcAft>
              <a:buFont typeface="Symbol" pitchFamily="2" charset="2"/>
              <a:buChar char=""/>
            </a:pPr>
            <a:r>
              <a:rPr lang="en-US" sz="2200" kern="100" dirty="0">
                <a:effectLst/>
                <a:latin typeface="Times New Roman" panose="02020603050405020304" pitchFamily="18" charset="0"/>
                <a:ea typeface="Aptos" panose="020B0004020202020204" pitchFamily="34" charset="0"/>
                <a:cs typeface="Times New Roman" panose="02020603050405020304" pitchFamily="18" charset="0"/>
              </a:rPr>
              <a:t>order the higher-income parent to pay the difference </a:t>
            </a:r>
          </a:p>
          <a:p>
            <a:pPr marL="0" marR="0" lvl="0" indent="0">
              <a:lnSpc>
                <a:spcPct val="115000"/>
              </a:lnSpc>
              <a:spcBef>
                <a:spcPts val="0"/>
              </a:spcBef>
              <a:spcAft>
                <a:spcPts val="800"/>
              </a:spcAft>
              <a:buNone/>
            </a:pPr>
            <a:r>
              <a:rPr lang="en-US" sz="2200" kern="100" dirty="0">
                <a:latin typeface="Times New Roman" panose="02020603050405020304" pitchFamily="18" charset="0"/>
                <a:ea typeface="Aptos" panose="020B0004020202020204" pitchFamily="34" charset="0"/>
                <a:cs typeface="Times New Roman" panose="02020603050405020304" pitchFamily="18" charset="0"/>
              </a:rPr>
              <a:t>The Nevada Supreme Court held that the formula also applied to joint custody with unequal parenting time.</a:t>
            </a:r>
          </a:p>
          <a:p>
            <a:pPr marL="0" indent="0">
              <a:buNone/>
            </a:pPr>
            <a:endParaRPr lang="en-US" dirty="0"/>
          </a:p>
        </p:txBody>
      </p:sp>
      <p:sp>
        <p:nvSpPr>
          <p:cNvPr id="2" name="Text Placeholder 1">
            <a:extLst>
              <a:ext uri="{FF2B5EF4-FFF2-40B4-BE49-F238E27FC236}">
                <a16:creationId xmlns:a16="http://schemas.microsoft.com/office/drawing/2014/main" id="{C6F5FC29-0EC8-741D-BE4A-7A6932557965}"/>
              </a:ext>
            </a:extLst>
          </p:cNvPr>
          <p:cNvSpPr>
            <a:spLocks noGrp="1"/>
          </p:cNvSpPr>
          <p:nvPr>
            <p:ph type="body" sz="half" idx="2"/>
          </p:nvPr>
        </p:nvSpPr>
        <p:spPr/>
        <p:txBody>
          <a:bodyPr/>
          <a:lstStyle/>
          <a:p>
            <a:endParaRPr lang="en-US" dirty="0"/>
          </a:p>
        </p:txBody>
      </p:sp>
    </p:spTree>
    <p:extLst>
      <p:ext uri="{BB962C8B-B14F-4D97-AF65-F5344CB8AC3E}">
        <p14:creationId xmlns:p14="http://schemas.microsoft.com/office/powerpoint/2010/main" val="39921199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FA80CD8-8EE2-F2EB-7EAE-E1203DB11222}"/>
              </a:ext>
            </a:extLst>
          </p:cNvPr>
          <p:cNvSpPr>
            <a:spLocks noGrp="1"/>
          </p:cNvSpPr>
          <p:nvPr>
            <p:ph type="title"/>
          </p:nvPr>
        </p:nvSpPr>
        <p:spPr>
          <a:solidFill>
            <a:schemeClr val="tx2">
              <a:lumMod val="60000"/>
              <a:lumOff val="40000"/>
            </a:schemeClr>
          </a:solidFill>
        </p:spPr>
        <p:txBody>
          <a:bodyPr>
            <a:normAutofit fontScale="90000"/>
          </a:bodyPr>
          <a:lstStyle/>
          <a:p>
            <a:r>
              <a:rPr lang="en-US" dirty="0">
                <a:solidFill>
                  <a:schemeClr val="bg1"/>
                </a:solidFill>
              </a:rPr>
              <a:t>Wisconsin and Alaska:</a:t>
            </a:r>
            <a:br>
              <a:rPr lang="en-US" dirty="0">
                <a:solidFill>
                  <a:schemeClr val="bg1"/>
                </a:solidFill>
              </a:rPr>
            </a:br>
            <a:r>
              <a:rPr lang="en-US" sz="2200" dirty="0">
                <a:solidFill>
                  <a:schemeClr val="bg1"/>
                </a:solidFill>
              </a:rPr>
              <a:t>Adjust for parenting time and</a:t>
            </a:r>
            <a:br>
              <a:rPr lang="en-US" sz="2200" dirty="0">
                <a:solidFill>
                  <a:schemeClr val="bg1"/>
                </a:solidFill>
              </a:rPr>
            </a:br>
            <a:r>
              <a:rPr lang="en-US" sz="2200" dirty="0">
                <a:solidFill>
                  <a:schemeClr val="bg1"/>
                </a:solidFill>
              </a:rPr>
              <a:t>Increase by 150%</a:t>
            </a:r>
          </a:p>
        </p:txBody>
      </p:sp>
      <p:sp>
        <p:nvSpPr>
          <p:cNvPr id="6" name="Content Placeholder 5">
            <a:extLst>
              <a:ext uri="{FF2B5EF4-FFF2-40B4-BE49-F238E27FC236}">
                <a16:creationId xmlns:a16="http://schemas.microsoft.com/office/drawing/2014/main" id="{5150C5A0-2B66-1AD2-25F7-553514079366}"/>
              </a:ext>
            </a:extLst>
          </p:cNvPr>
          <p:cNvSpPr>
            <a:spLocks noGrp="1"/>
          </p:cNvSpPr>
          <p:nvPr>
            <p:ph sz="half" idx="1"/>
          </p:nvPr>
        </p:nvSpPr>
        <p:spPr/>
        <p:txBody>
          <a:bodyPr>
            <a:normAutofit fontScale="92500" lnSpcReduction="10000"/>
          </a:bodyPr>
          <a:lstStyle/>
          <a:p>
            <a:pPr marL="0" marR="0" algn="just">
              <a:lnSpc>
                <a:spcPct val="115000"/>
              </a:lnSpc>
              <a:spcBef>
                <a:spcPts val="0"/>
              </a:spcBef>
              <a:spcAft>
                <a:spcPts val="800"/>
              </a:spcAft>
            </a:pPr>
            <a:r>
              <a:rPr lang="en-US" sz="1800" kern="100" dirty="0">
                <a:effectLst/>
                <a:latin typeface="Times New Roman" panose="02020603050405020304" pitchFamily="18" charset="0"/>
                <a:ea typeface="Aptos" panose="020B0004020202020204" pitchFamily="34" charset="0"/>
                <a:cs typeface="Times New Roman" panose="02020603050405020304" pitchFamily="18" charset="0"/>
              </a:rPr>
              <a:t>Calculate support for each parent at 25% for two children. </a:t>
            </a:r>
          </a:p>
          <a:p>
            <a:pPr marL="0" marR="0" algn="just">
              <a:lnSpc>
                <a:spcPct val="115000"/>
              </a:lnSpc>
              <a:spcBef>
                <a:spcPts val="0"/>
              </a:spcBef>
              <a:spcAft>
                <a:spcPts val="800"/>
              </a:spcAft>
            </a:pPr>
            <a:r>
              <a:rPr lang="en-US" sz="1800" kern="100" dirty="0">
                <a:effectLst/>
                <a:latin typeface="Times New Roman" panose="02020603050405020304" pitchFamily="18" charset="0"/>
                <a:ea typeface="Aptos" panose="020B0004020202020204" pitchFamily="34" charset="0"/>
                <a:cs typeface="Times New Roman" panose="02020603050405020304" pitchFamily="18" charset="0"/>
              </a:rPr>
              <a:t>Multiply by 150% to reflect increased costs of joint custody.</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just">
              <a:lnSpc>
                <a:spcPct val="115000"/>
              </a:lnSpc>
              <a:spcBef>
                <a:spcPts val="0"/>
              </a:spcBef>
              <a:spcAft>
                <a:spcPts val="0"/>
              </a:spcAft>
            </a:pPr>
            <a:r>
              <a:rPr lang="en-US" sz="1800" kern="100" dirty="0">
                <a:effectLst/>
                <a:latin typeface="Times New Roman" panose="02020603050405020304" pitchFamily="18" charset="0"/>
                <a:ea typeface="Aptos" panose="020B0004020202020204" pitchFamily="34" charset="0"/>
                <a:cs typeface="Times New Roman" panose="02020603050405020304" pitchFamily="18" charset="0"/>
              </a:rPr>
              <a:t>Multiply by the other parent’s percentage of custodial time. </a:t>
            </a:r>
          </a:p>
          <a:p>
            <a:pPr marL="0" marR="0" algn="just">
              <a:lnSpc>
                <a:spcPct val="115000"/>
              </a:lnSpc>
              <a:spcBef>
                <a:spcPts val="0"/>
              </a:spcBef>
              <a:spcAft>
                <a:spcPts val="0"/>
              </a:spcAft>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just">
              <a:lnSpc>
                <a:spcPct val="115000"/>
              </a:lnSpc>
              <a:spcBef>
                <a:spcPts val="0"/>
              </a:spcBef>
              <a:spcAft>
                <a:spcPts val="0"/>
              </a:spcAft>
            </a:pPr>
            <a:r>
              <a:rPr lang="en-US" sz="1800" kern="100" dirty="0">
                <a:effectLst/>
                <a:latin typeface="Times New Roman" panose="02020603050405020304" pitchFamily="18" charset="0"/>
                <a:ea typeface="Aptos" panose="020B0004020202020204" pitchFamily="34" charset="0"/>
                <a:cs typeface="Times New Roman" panose="02020603050405020304" pitchFamily="18" charset="0"/>
              </a:rPr>
              <a:t>Calculate the difference.</a:t>
            </a:r>
          </a:p>
          <a:p>
            <a:pPr marL="0" marR="0" indent="0" algn="just">
              <a:lnSpc>
                <a:spcPct val="115000"/>
              </a:lnSpc>
              <a:spcBef>
                <a:spcPts val="0"/>
              </a:spcBef>
              <a:spcAft>
                <a:spcPts val="0"/>
              </a:spcAft>
              <a:buNone/>
            </a:pPr>
            <a:endParaRPr lang="en-US" sz="1800" kern="100" cap="small" dirty="0">
              <a:effectLst/>
              <a:latin typeface="Times New Roman" panose="02020603050405020304" pitchFamily="18" charset="0"/>
              <a:ea typeface="Aptos" panose="020B0004020202020204" pitchFamily="34" charset="0"/>
              <a:cs typeface="Times New Roman" panose="02020603050405020304" pitchFamily="18" charset="0"/>
            </a:endParaRPr>
          </a:p>
          <a:p>
            <a:pPr marL="0" marR="0" indent="0" algn="just">
              <a:lnSpc>
                <a:spcPct val="115000"/>
              </a:lnSpc>
              <a:spcBef>
                <a:spcPts val="0"/>
              </a:spcBef>
              <a:spcAft>
                <a:spcPts val="0"/>
              </a:spcAft>
              <a:buNone/>
            </a:pPr>
            <a:r>
              <a:rPr lang="en-US" sz="1800" kern="100" cap="small" dirty="0">
                <a:effectLst/>
                <a:latin typeface="Times New Roman" panose="02020603050405020304" pitchFamily="18" charset="0"/>
                <a:ea typeface="Aptos" panose="020B0004020202020204" pitchFamily="34" charset="0"/>
                <a:cs typeface="Times New Roman" panose="02020603050405020304" pitchFamily="18" charset="0"/>
              </a:rPr>
              <a:t>Wis. Code Ann.</a:t>
            </a:r>
            <a:r>
              <a:rPr lang="en-US" sz="1800" kern="100" dirty="0">
                <a:effectLst/>
                <a:latin typeface="Times New Roman" panose="02020603050405020304" pitchFamily="18" charset="0"/>
                <a:ea typeface="Aptos" panose="020B0004020202020204" pitchFamily="34" charset="0"/>
                <a:cs typeface="Times New Roman" panose="02020603050405020304" pitchFamily="18" charset="0"/>
              </a:rPr>
              <a:t> </a:t>
            </a:r>
            <a:r>
              <a:rPr lang="en-US" sz="1800" kern="100" dirty="0">
                <a:effectLst/>
                <a:latin typeface="Times New Roman" panose="02020603050405020304" pitchFamily="18" charset="0"/>
                <a:ea typeface="Aptos" panose="020B0004020202020204" pitchFamily="34" charset="0"/>
                <a:cs typeface="Times New Roman" panose="02020603050405020304" pitchFamily="18" charset="0"/>
                <a:sym typeface="Symbol" pitchFamily="2" charset="2"/>
              </a:rPr>
              <a:t></a:t>
            </a:r>
            <a:r>
              <a:rPr lang="en-US" sz="1800" kern="100" dirty="0">
                <a:effectLst/>
                <a:latin typeface="Times New Roman" panose="02020603050405020304" pitchFamily="18" charset="0"/>
                <a:ea typeface="Aptos" panose="020B0004020202020204" pitchFamily="34" charset="0"/>
                <a:cs typeface="Times New Roman" panose="02020603050405020304" pitchFamily="18" charset="0"/>
              </a:rPr>
              <a:t> 150.035.</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buNone/>
            </a:pPr>
            <a:endParaRPr lang="en-US" dirty="0"/>
          </a:p>
        </p:txBody>
      </p:sp>
      <p:sp>
        <p:nvSpPr>
          <p:cNvPr id="7" name="Content Placeholder 6">
            <a:extLst>
              <a:ext uri="{FF2B5EF4-FFF2-40B4-BE49-F238E27FC236}">
                <a16:creationId xmlns:a16="http://schemas.microsoft.com/office/drawing/2014/main" id="{7A8F243A-5A02-029B-49EA-702FF1F6EE6F}"/>
              </a:ext>
            </a:extLst>
          </p:cNvPr>
          <p:cNvSpPr>
            <a:spLocks noGrp="1"/>
          </p:cNvSpPr>
          <p:nvPr>
            <p:ph sz="half" idx="2"/>
          </p:nvPr>
        </p:nvSpPr>
        <p:spPr/>
        <p:txBody>
          <a:bodyPr>
            <a:normAutofit fontScale="92500" lnSpcReduction="10000"/>
          </a:bodyPr>
          <a:lstStyle/>
          <a:p>
            <a:pPr marL="0" marR="0" algn="just">
              <a:lnSpc>
                <a:spcPct val="115000"/>
              </a:lnSpc>
              <a:spcBef>
                <a:spcPts val="0"/>
              </a:spcBef>
              <a:spcAft>
                <a:spcPts val="800"/>
              </a:spcAft>
            </a:pPr>
            <a:r>
              <a:rPr lang="en-US" sz="1800" kern="100" dirty="0">
                <a:effectLst/>
                <a:latin typeface="Times New Roman" panose="02020603050405020304" pitchFamily="18" charset="0"/>
                <a:ea typeface="Aptos" panose="020B0004020202020204" pitchFamily="34" charset="0"/>
                <a:cs typeface="Times New Roman" panose="02020603050405020304" pitchFamily="18" charset="0"/>
              </a:rPr>
              <a:t>Calculate support for each parent at 27% for two children.</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just">
              <a:lnSpc>
                <a:spcPct val="115000"/>
              </a:lnSpc>
              <a:spcBef>
                <a:spcPts val="0"/>
              </a:spcBef>
              <a:spcAft>
                <a:spcPts val="0"/>
              </a:spcAft>
            </a:pPr>
            <a:r>
              <a:rPr lang="en-US" sz="1800" kern="100" dirty="0">
                <a:effectLst/>
                <a:latin typeface="Times New Roman" panose="02020603050405020304" pitchFamily="18" charset="0"/>
                <a:ea typeface="Aptos" panose="020B0004020202020204" pitchFamily="34" charset="0"/>
                <a:cs typeface="Times New Roman" panose="02020603050405020304" pitchFamily="18" charset="0"/>
              </a:rPr>
              <a:t>Multiply that by a fraction representing the percentage of time the other parent has custody.</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just">
              <a:lnSpc>
                <a:spcPct val="115000"/>
              </a:lnSpc>
              <a:spcBef>
                <a:spcPts val="0"/>
              </a:spcBef>
              <a:spcAft>
                <a:spcPts val="0"/>
              </a:spcAft>
            </a:pPr>
            <a:r>
              <a:rPr lang="en-US" sz="1800" kern="100" dirty="0">
                <a:effectLst/>
                <a:latin typeface="Times New Roman" panose="02020603050405020304" pitchFamily="18" charset="0"/>
                <a:ea typeface="Aptos" panose="020B0004020202020204" pitchFamily="34" charset="0"/>
                <a:cs typeface="Times New Roman" panose="02020603050405020304" pitchFamily="18" charset="0"/>
              </a:rPr>
              <a:t>Calculate the difference and multiply it by 150%. </a:t>
            </a:r>
          </a:p>
          <a:p>
            <a:pPr marL="0" marR="0" indent="0" algn="just">
              <a:lnSpc>
                <a:spcPct val="115000"/>
              </a:lnSpc>
              <a:spcBef>
                <a:spcPts val="0"/>
              </a:spcBef>
              <a:spcAft>
                <a:spcPts val="0"/>
              </a:spcAft>
              <a:buNone/>
            </a:pPr>
            <a:endParaRPr lang="en-US" sz="1800" kern="100" cap="small" dirty="0">
              <a:effectLst/>
              <a:latin typeface="Times New Roman" panose="02020603050405020304" pitchFamily="18" charset="0"/>
              <a:ea typeface="Aptos" panose="020B0004020202020204" pitchFamily="34" charset="0"/>
              <a:cs typeface="Times New Roman" panose="02020603050405020304" pitchFamily="18" charset="0"/>
            </a:endParaRPr>
          </a:p>
          <a:p>
            <a:pPr marL="0" marR="0" indent="0" algn="just">
              <a:lnSpc>
                <a:spcPct val="115000"/>
              </a:lnSpc>
              <a:spcBef>
                <a:spcPts val="0"/>
              </a:spcBef>
              <a:spcAft>
                <a:spcPts val="0"/>
              </a:spcAft>
              <a:buNone/>
            </a:pPr>
            <a:r>
              <a:rPr lang="en-US" sz="1800" kern="100" cap="small" dirty="0">
                <a:effectLst/>
                <a:latin typeface="Times New Roman" panose="02020603050405020304" pitchFamily="18" charset="0"/>
                <a:ea typeface="Aptos" panose="020B0004020202020204" pitchFamily="34" charset="0"/>
                <a:cs typeface="Times New Roman" panose="02020603050405020304" pitchFamily="18" charset="0"/>
              </a:rPr>
              <a:t>Alas. R. Civ. Proc. 90.3(b)</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6396822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68A93E-024D-8185-171D-94E5AA20D0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8D3D0E-9424-A2C0-8C99-B4415A9F4DB3}"/>
              </a:ext>
            </a:extLst>
          </p:cNvPr>
          <p:cNvSpPr>
            <a:spLocks noGrp="1"/>
          </p:cNvSpPr>
          <p:nvPr>
            <p:ph type="title"/>
          </p:nvPr>
        </p:nvSpPr>
        <p:spPr>
          <a:solidFill>
            <a:schemeClr val="accent1">
              <a:lumMod val="75000"/>
            </a:schemeClr>
          </a:solidFill>
        </p:spPr>
        <p:txBody>
          <a:bodyPr/>
          <a:lstStyle/>
          <a:p>
            <a:r>
              <a:rPr lang="en-US" dirty="0">
                <a:solidFill>
                  <a:schemeClr val="bg1"/>
                </a:solidFill>
              </a:rPr>
              <a:t>Hallie 60%, Corey 40%</a:t>
            </a:r>
            <a:br>
              <a:rPr lang="en-US" dirty="0">
                <a:solidFill>
                  <a:schemeClr val="bg1"/>
                </a:solidFill>
              </a:rPr>
            </a:br>
            <a:r>
              <a:rPr lang="en-US" dirty="0">
                <a:solidFill>
                  <a:schemeClr val="bg1"/>
                </a:solidFill>
              </a:rPr>
              <a:t>what test applies?</a:t>
            </a:r>
          </a:p>
        </p:txBody>
      </p:sp>
      <p:sp>
        <p:nvSpPr>
          <p:cNvPr id="4" name="Content Placeholder 3">
            <a:extLst>
              <a:ext uri="{FF2B5EF4-FFF2-40B4-BE49-F238E27FC236}">
                <a16:creationId xmlns:a16="http://schemas.microsoft.com/office/drawing/2014/main" id="{630202C2-E347-8E27-A68F-9DF468E245D2}"/>
              </a:ext>
            </a:extLst>
          </p:cNvPr>
          <p:cNvSpPr>
            <a:spLocks noGrp="1"/>
          </p:cNvSpPr>
          <p:nvPr>
            <p:ph idx="1"/>
          </p:nvPr>
        </p:nvSpPr>
        <p:spPr/>
        <p:txBody>
          <a:bodyPr>
            <a:normAutofit/>
          </a:bodyPr>
          <a:lstStyle/>
          <a:p>
            <a:pPr marL="0" indent="0">
              <a:buNone/>
            </a:pPr>
            <a:r>
              <a:rPr lang="en-US" sz="2200" i="1" dirty="0">
                <a:latin typeface="Times New Roman" panose="02020603050405020304" pitchFamily="18" charset="0"/>
                <a:cs typeface="Times New Roman" panose="02020603050405020304" pitchFamily="18" charset="0"/>
              </a:rPr>
              <a:t>Argument 1:  Court discretion. </a:t>
            </a:r>
            <a:r>
              <a:rPr lang="en-US" sz="2200" dirty="0">
                <a:latin typeface="Times New Roman" panose="02020603050405020304" pitchFamily="18" charset="0"/>
                <a:cs typeface="Times New Roman" panose="02020603050405020304" pitchFamily="18" charset="0"/>
              </a:rPr>
              <a:t>There is no governing statute. The new formula applies to 50/50 custody only.  The guidelines envision a noncustodial parent with visitation.  </a:t>
            </a:r>
          </a:p>
          <a:p>
            <a:pPr marL="0" indent="0">
              <a:buNone/>
            </a:pPr>
            <a:r>
              <a:rPr lang="en-US" sz="2200" i="1" dirty="0">
                <a:latin typeface="Times New Roman" panose="02020603050405020304" pitchFamily="18" charset="0"/>
                <a:cs typeface="Times New Roman" panose="02020603050405020304" pitchFamily="18" charset="0"/>
              </a:rPr>
              <a:t>Argument 2: Courts can deviate from the guidelines </a:t>
            </a:r>
            <a:r>
              <a:rPr lang="en-US" sz="2200" dirty="0">
                <a:latin typeface="Times New Roman" panose="02020603050405020304" pitchFamily="18" charset="0"/>
                <a:cs typeface="Times New Roman" panose="02020603050405020304" pitchFamily="18" charset="0"/>
              </a:rPr>
              <a:t>based on shared parenting. </a:t>
            </a:r>
          </a:p>
        </p:txBody>
      </p:sp>
    </p:spTree>
    <p:extLst>
      <p:ext uri="{BB962C8B-B14F-4D97-AF65-F5344CB8AC3E}">
        <p14:creationId xmlns:p14="http://schemas.microsoft.com/office/powerpoint/2010/main" val="14461514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DD5D587-9CC4-CDD0-EFE4-D2A843B1BEC0}"/>
              </a:ext>
            </a:extLst>
          </p:cNvPr>
          <p:cNvSpPr>
            <a:spLocks noGrp="1"/>
          </p:cNvSpPr>
          <p:nvPr>
            <p:ph type="title"/>
          </p:nvPr>
        </p:nvSpPr>
        <p:spPr>
          <a:solidFill>
            <a:schemeClr val="accent1">
              <a:lumMod val="75000"/>
            </a:schemeClr>
          </a:solidFill>
        </p:spPr>
        <p:txBody>
          <a:bodyPr>
            <a:normAutofit fontScale="90000"/>
          </a:bodyPr>
          <a:lstStyle/>
          <a:p>
            <a:r>
              <a:rPr lang="en-US" dirty="0">
                <a:solidFill>
                  <a:schemeClr val="bg1"/>
                </a:solidFill>
              </a:rPr>
              <a:t>Child support Guidelines:</a:t>
            </a:r>
            <a:br>
              <a:rPr lang="en-US" dirty="0">
                <a:solidFill>
                  <a:schemeClr val="bg1"/>
                </a:solidFill>
              </a:rPr>
            </a:br>
            <a:r>
              <a:rPr lang="en-US" sz="2000" dirty="0">
                <a:solidFill>
                  <a:schemeClr val="bg1"/>
                </a:solidFill>
              </a:rPr>
              <a:t>NCP pays 20% or</a:t>
            </a:r>
            <a:br>
              <a:rPr lang="en-US" sz="2000" dirty="0">
                <a:solidFill>
                  <a:schemeClr val="bg1"/>
                </a:solidFill>
              </a:rPr>
            </a:br>
            <a:r>
              <a:rPr lang="en-US" sz="2000" dirty="0">
                <a:solidFill>
                  <a:schemeClr val="bg1"/>
                </a:solidFill>
              </a:rPr>
              <a:t> deviation based on shared parenting</a:t>
            </a:r>
          </a:p>
        </p:txBody>
      </p:sp>
      <p:sp>
        <p:nvSpPr>
          <p:cNvPr id="5" name="Content Placeholder 4">
            <a:extLst>
              <a:ext uri="{FF2B5EF4-FFF2-40B4-BE49-F238E27FC236}">
                <a16:creationId xmlns:a16="http://schemas.microsoft.com/office/drawing/2014/main" id="{75954242-C006-A6CC-E94E-C6A8D5163D9D}"/>
              </a:ext>
            </a:extLst>
          </p:cNvPr>
          <p:cNvSpPr>
            <a:spLocks noGrp="1"/>
          </p:cNvSpPr>
          <p:nvPr>
            <p:ph sz="half" idx="1"/>
          </p:nvPr>
        </p:nvSpPr>
        <p:spPr/>
        <p:txBody>
          <a:bodyPr>
            <a:normAutofit lnSpcReduction="10000"/>
          </a:bodyPr>
          <a:lstStyle/>
          <a:p>
            <a:pPr marL="0" indent="0">
              <a:buNone/>
            </a:pPr>
            <a:r>
              <a:rPr lang="en-US" i="1" dirty="0"/>
              <a:t>Example: Corey has children 40% of the time</a:t>
            </a:r>
          </a:p>
          <a:p>
            <a:pPr marL="0" indent="0">
              <a:buNone/>
            </a:pPr>
            <a:r>
              <a:rPr lang="en-US" dirty="0"/>
              <a:t>Under the guidelines, support for a NCP would be 20% ($1,000)</a:t>
            </a:r>
          </a:p>
          <a:p>
            <a:pPr marL="0" indent="0">
              <a:buNone/>
            </a:pPr>
            <a:r>
              <a:rPr lang="en-US" dirty="0"/>
              <a:t>A court might deviate downward, reducing his support obligation to reflect his additional parenting time. </a:t>
            </a:r>
            <a:r>
              <a:rPr lang="en-US" dirty="0">
                <a:highlight>
                  <a:srgbClr val="FFFF00"/>
                </a:highlight>
              </a:rPr>
              <a:t>For example – court orders Corey to pay $500.</a:t>
            </a:r>
          </a:p>
          <a:p>
            <a:pPr marL="0" indent="0">
              <a:buNone/>
            </a:pPr>
            <a:r>
              <a:rPr lang="en-US" dirty="0"/>
              <a:t>Or, a court could apply the 50/50 formula, use the formula in </a:t>
            </a:r>
            <a:r>
              <a:rPr lang="en-US" i="1" dirty="0"/>
              <a:t>Rayner, </a:t>
            </a:r>
            <a:r>
              <a:rPr lang="en-US" dirty="0"/>
              <a:t>or make some other adjustment that results in Hallie paying.</a:t>
            </a:r>
          </a:p>
        </p:txBody>
      </p:sp>
      <p:sp>
        <p:nvSpPr>
          <p:cNvPr id="6" name="Content Placeholder 5">
            <a:extLst>
              <a:ext uri="{FF2B5EF4-FFF2-40B4-BE49-F238E27FC236}">
                <a16:creationId xmlns:a16="http://schemas.microsoft.com/office/drawing/2014/main" id="{152345F5-587C-6915-5FEF-27EBDDD29D8B}"/>
              </a:ext>
            </a:extLst>
          </p:cNvPr>
          <p:cNvSpPr>
            <a:spLocks noGrp="1"/>
          </p:cNvSpPr>
          <p:nvPr>
            <p:ph sz="half" idx="2"/>
          </p:nvPr>
        </p:nvSpPr>
        <p:spPr/>
        <p:txBody>
          <a:bodyPr>
            <a:normAutofit lnSpcReduction="10000"/>
          </a:bodyPr>
          <a:lstStyle/>
          <a:p>
            <a:pPr marL="0" indent="0">
              <a:buNone/>
            </a:pPr>
            <a:endParaRPr lang="en-US" i="1" dirty="0"/>
          </a:p>
          <a:p>
            <a:pPr marL="0" indent="0">
              <a:buNone/>
            </a:pPr>
            <a:r>
              <a:rPr lang="en-US" sz="2200" i="1" dirty="0">
                <a:latin typeface="Times New Roman" panose="02020603050405020304" pitchFamily="18" charset="0"/>
                <a:cs typeface="Times New Roman" panose="02020603050405020304" pitchFamily="18" charset="0"/>
              </a:rPr>
              <a:t>Note: The joint custody formulas with adjustments will usually result in a higher-income parent paying some support, even if the lower-income parent has less time. If there is a small difference, in incomes, the lower-income parent may pay a small amount.</a:t>
            </a:r>
          </a:p>
        </p:txBody>
      </p:sp>
    </p:spTree>
    <p:extLst>
      <p:ext uri="{BB962C8B-B14F-4D97-AF65-F5344CB8AC3E}">
        <p14:creationId xmlns:p14="http://schemas.microsoft.com/office/powerpoint/2010/main" val="833234944"/>
      </p:ext>
    </p:extLst>
  </p:cSld>
  <p:clrMapOvr>
    <a:masterClrMapping/>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Drafting Premarital Agreement FINAL" id="{AFF9FCB1-9515-1447-8917-E4BD1B751E37}" vid="{6D18D8E4-83A5-8545-A73B-5777CC680C61}"/>
    </a:ext>
  </a:extLst>
</a:theme>
</file>

<file path=docProps/app.xml><?xml version="1.0" encoding="utf-8"?>
<Properties xmlns="http://schemas.openxmlformats.org/officeDocument/2006/extended-properties" xmlns:vt="http://schemas.openxmlformats.org/officeDocument/2006/docPropsVTypes">
  <Template>Jack wms 3</Template>
  <TotalTime>15720</TotalTime>
  <Words>1063</Words>
  <Application>Microsoft Macintosh PowerPoint</Application>
  <PresentationFormat>Widescreen</PresentationFormat>
  <Paragraphs>83</Paragraphs>
  <Slides>13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Aptos</vt:lpstr>
      <vt:lpstr>Arial</vt:lpstr>
      <vt:lpstr>Gill Sans MT</vt:lpstr>
      <vt:lpstr>Symbol</vt:lpstr>
      <vt:lpstr>Times New Roman</vt:lpstr>
      <vt:lpstr>Parcel</vt:lpstr>
      <vt:lpstr>Rayner v. sims</vt:lpstr>
      <vt:lpstr>Franks v. franks</vt:lpstr>
      <vt:lpstr>Miss. Code Ann. 93-5-24(2)</vt:lpstr>
      <vt:lpstr>Hallie and corey: The new formula</vt:lpstr>
      <vt:lpstr>Flat percentage of income states </vt:lpstr>
      <vt:lpstr>Nevada</vt:lpstr>
      <vt:lpstr>Wisconsin and Alaska: Adjust for parenting time and Increase by 150%</vt:lpstr>
      <vt:lpstr>Hallie 60%, Corey 40% what test applies?</vt:lpstr>
      <vt:lpstr>Child support Guidelines: NCP pays 20% or  deviation based on shared parenting</vt:lpstr>
      <vt:lpstr>Hallie 60%, Corey 40% what test applies?</vt:lpstr>
      <vt:lpstr>Hallie 60%, Corey 40% what test applies?</vt:lpstr>
      <vt:lpstr>Hallie 60%, Corey 40% what test applies?</vt:lpstr>
      <vt:lpstr>The cost of joint custody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Gibson v. Gibson</dc:title>
  <dc:creator>Debbie Bell</dc:creator>
  <cp:lastModifiedBy>Debbie Bell</cp:lastModifiedBy>
  <cp:revision>50</cp:revision>
  <dcterms:created xsi:type="dcterms:W3CDTF">2023-06-06T21:21:49Z</dcterms:created>
  <dcterms:modified xsi:type="dcterms:W3CDTF">2026-07-12T21:08:11Z</dcterms:modified>
</cp:coreProperties>
</file>