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9" r:id="rId2"/>
    <p:sldId id="310" r:id="rId3"/>
    <p:sldId id="305" r:id="rId4"/>
    <p:sldId id="306" r:id="rId5"/>
    <p:sldId id="307" r:id="rId6"/>
    <p:sldId id="308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13"/>
    <p:restoredTop sz="95909"/>
  </p:normalViewPr>
  <p:slideViewPr>
    <p:cSldViewPr snapToGrid="0">
      <p:cViewPr varScale="1">
        <p:scale>
          <a:sx n="126" d="100"/>
          <a:sy n="126" d="100"/>
        </p:scale>
        <p:origin x="20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2172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291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268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368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456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62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344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23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1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848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41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603DA7F2-11B1-DB4C-AF8A-7E1CB0D8994D}" type="datetimeFigureOut">
              <a:rPr lang="en-US" smtClean="0"/>
              <a:t>7/12/26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1FE2EB4-3514-A947-9693-80FC307B1B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45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CC35F-666A-2AD7-F8A1-F23A406F065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Duty to disclose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47CC5-0467-01DD-EB8C-7839D593A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A lawyer shall not knowingly fail to disclose to the tribunal </a:t>
            </a:r>
            <a:r>
              <a:rPr lang="en-US" sz="2400" b="0" i="0" u="none" strike="noStrike" dirty="0">
                <a:solidFill>
                  <a:srgbClr val="1F1F1F"/>
                </a:solidFill>
                <a:effectLst/>
                <a:highlight>
                  <a:srgbClr val="FFFF00"/>
                </a:highlight>
                <a:latin typeface="Source Sans Pro" panose="020B0503030403020204" pitchFamily="34" charset="0"/>
              </a:rPr>
              <a:t>legal authority</a:t>
            </a:r>
          </a:p>
          <a:p>
            <a:pPr>
              <a:buFontTx/>
              <a:buChar char="-"/>
            </a:pP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in the </a:t>
            </a:r>
            <a:r>
              <a:rPr lang="en-US" sz="2400" b="0" i="0" u="none" strike="noStrike" dirty="0">
                <a:solidFill>
                  <a:srgbClr val="1F1F1F"/>
                </a:solidFill>
                <a:effectLst/>
                <a:highlight>
                  <a:srgbClr val="FFFF00"/>
                </a:highlight>
                <a:latin typeface="Source Sans Pro" panose="020B0503030403020204" pitchFamily="34" charset="0"/>
              </a:rPr>
              <a:t>controlling jurisdiction </a:t>
            </a:r>
          </a:p>
          <a:p>
            <a:pPr>
              <a:buFontTx/>
              <a:buChar char="-"/>
            </a:pPr>
            <a:r>
              <a:rPr lang="en-US" sz="2400" b="0" i="0" u="none" strike="noStrike" dirty="0">
                <a:solidFill>
                  <a:srgbClr val="1F1F1F"/>
                </a:solidFill>
                <a:effectLst/>
                <a:highlight>
                  <a:srgbClr val="FFFF00"/>
                </a:highlight>
                <a:latin typeface="Source Sans Pro" panose="020B0503030403020204" pitchFamily="34" charset="0"/>
              </a:rPr>
              <a:t>known</a:t>
            </a: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 to the lawyer </a:t>
            </a:r>
          </a:p>
          <a:p>
            <a:pPr>
              <a:buFontTx/>
              <a:buChar char="-"/>
            </a:pP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to be </a:t>
            </a:r>
            <a:r>
              <a:rPr lang="en-US" sz="2400" b="0" i="0" u="none" strike="noStrike" dirty="0">
                <a:solidFill>
                  <a:srgbClr val="1F1F1F"/>
                </a:solidFill>
                <a:effectLst/>
                <a:highlight>
                  <a:srgbClr val="FFFF00"/>
                </a:highlight>
                <a:latin typeface="Source Sans Pro" panose="020B0503030403020204" pitchFamily="34" charset="0"/>
              </a:rPr>
              <a:t>directly adverse </a:t>
            </a: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to the position of the client and </a:t>
            </a:r>
          </a:p>
          <a:p>
            <a:pPr>
              <a:buFontTx/>
              <a:buChar char="-"/>
            </a:pPr>
            <a:r>
              <a:rPr lang="en-US" sz="2400" b="0" i="0" u="none" strike="noStrike" dirty="0">
                <a:solidFill>
                  <a:srgbClr val="1F1F1F"/>
                </a:solidFill>
                <a:effectLst/>
                <a:latin typeface="Source Sans Pro" panose="020B0503030403020204" pitchFamily="34" charset="0"/>
              </a:rPr>
              <a:t>not disclosed by opposing counsel.</a:t>
            </a:r>
          </a:p>
          <a:p>
            <a:pPr>
              <a:buFontTx/>
              <a:buChar char="-"/>
            </a:pPr>
            <a:r>
              <a:rPr lang="en-US" sz="2400" i="1" dirty="0">
                <a:solidFill>
                  <a:srgbClr val="1F1F1F"/>
                </a:solidFill>
                <a:latin typeface="Source Sans Pro" panose="020B0503030403020204" pitchFamily="34" charset="0"/>
              </a:rPr>
              <a:t>Miss. R. Prof. Conduct. 3.3(a)(2)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3135025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2D1E2-9588-61AC-6D69-72AF350B0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E9594BA-FAD1-3195-04F9-33169E252B6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Competence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9E7C21-2589-4256-616B-F56D1FF24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b="0" i="0" u="none" strike="noStrike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“A lawyer shall provide competent representation to a client. Competent representation requires the </a:t>
            </a:r>
            <a:r>
              <a:rPr lang="en-US" sz="2200" b="0" i="0" u="none" strike="noStrike" dirty="0">
                <a:solidFill>
                  <a:srgbClr val="1F1F1F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legal knowledge, skill, thoroughness and preparation </a:t>
            </a:r>
            <a:r>
              <a:rPr lang="en-US" sz="2200" b="0" i="0" u="none" strike="noStrike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reasonably necessary for the representation.”</a:t>
            </a:r>
          </a:p>
          <a:p>
            <a:pPr marL="0" indent="0">
              <a:buNone/>
            </a:pPr>
            <a:endParaRPr lang="en-US" dirty="0">
              <a:solidFill>
                <a:srgbClr val="1F1F1F"/>
              </a:solidFill>
              <a:latin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en-US" i="1" dirty="0">
                <a:solidFill>
                  <a:srgbClr val="1F1F1F"/>
                </a:solidFill>
                <a:latin typeface="Source Sans Pro" panose="020B0503030403020204" pitchFamily="34" charset="0"/>
              </a:rPr>
              <a:t>Miss. R. Prof. Conduct 1.1</a:t>
            </a:r>
            <a:endParaRPr lang="en-US" i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B8767E-DC5F-5878-3EC6-66AA821CC20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96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A71395-3C74-7A92-508D-2FFC9DEE6CA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Rule 8.4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F66212-B807-E067-2691-9BDDD4F9B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“It is professional misconduct for a lawyer to:</a:t>
            </a: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en-US" sz="2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(d)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400" kern="1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engage in conduct that is prejudicial to the administration of justice.”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n-US" sz="2400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4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Miss. </a:t>
            </a:r>
            <a:r>
              <a:rPr lang="en-US" sz="2400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R. Prof. Conduct 8.4</a:t>
            </a:r>
            <a:endParaRPr lang="en-US" sz="2400" i="1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666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8F185A-16D4-4813-E8E6-D6252AC4995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Modification of joint custody schedule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A88648-0AFD-7325-0A6E-44B4A32E07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Modifying a mother’s equal joint custody to holidays and summers </a:t>
            </a:r>
            <a:r>
              <a:rPr lang="en-US" sz="22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was not de facto sole custody in the father. </a:t>
            </a:r>
            <a:r>
              <a:rPr lang="en-US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She received significant periods of physical custody.</a:t>
            </a:r>
          </a:p>
          <a:p>
            <a:pPr marL="0" indent="0">
              <a:buNone/>
            </a:pPr>
            <a:r>
              <a:rPr lang="en-US" sz="2200" i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Domke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v. </a:t>
            </a:r>
            <a:r>
              <a:rPr lang="en-US" sz="2200" i="1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Domke</a:t>
            </a:r>
            <a:r>
              <a:rPr lang="en-US" sz="22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305 So. 3d 1233, 1239-41 (Miss. Ct. App. 2020)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B3514D-1612-F34A-3050-E27C5017262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Modifying a father’s </a:t>
            </a:r>
            <a:r>
              <a:rPr lang="en-US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equal joint custody to a schedule similar to visitation was the equivalent of modifying to sole custody and  required proof of a material change in circumstances. </a:t>
            </a:r>
          </a:p>
          <a:p>
            <a:pPr marL="0" indent="0">
              <a:buNone/>
            </a:pPr>
            <a:r>
              <a:rPr lang="en-US" sz="2200" i="1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Briggs v. Weary,</a:t>
            </a:r>
            <a:r>
              <a:rPr lang="en-US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396 So. 3d 1246, 1256-57 (Miss. Ct. App. 2024)</a:t>
            </a:r>
            <a:r>
              <a:rPr lang="en-US" sz="2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780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53F9C-3293-F9F9-D73E-4BD62A9D7B7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Modification of durable legal custody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CAE2A-3714-3509-FD3F-0F804874CBC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modify durable legal custody a parent must show that there has been a material change that has adversely affected the child and that modification is in the child’s best interest. </a:t>
            </a:r>
          </a:p>
          <a:p>
            <a:pPr marL="0" indent="0">
              <a:buNone/>
            </a:pPr>
            <a:r>
              <a:rPr lang="en-US" sz="2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Barnett v. </a:t>
            </a:r>
            <a:r>
              <a:rPr lang="en-US" sz="2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Oathout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883 So. 2d 563, 569 (Miss. 2004)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E1FC68-98E0-D245-4D83-0D2521495F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The court of appeals affirmed a chancellor’s modification of durable legal custody from a grandparent to a parent based on substantial changes in the parent’s home. </a:t>
            </a:r>
            <a:endParaRPr lang="en-US" sz="2200" i="1" dirty="0"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2200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Interest of A.B.,</a:t>
            </a:r>
            <a:r>
              <a:rPr lang="en-US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419 So. 3d 976, 983 (Miss. Ct. App. 2025)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7961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DF1AB-6AE4-284C-FB22-425E641C561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Marital property: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Burden of proof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CF7F0-582A-4664-E8A8-2FBA15D411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lines of cases:</a:t>
            </a:r>
          </a:p>
          <a:p>
            <a:pPr marL="0" indent="0">
              <a:buNone/>
            </a:pPr>
            <a:r>
              <a:rPr lang="en-US" sz="2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All property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spouses is presumed to be marital. A spouse seeking separate property classification has the burden of proof.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Property acquired </a:t>
            </a:r>
            <a:r>
              <a:rPr lang="en-US" sz="2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during marriage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presumed to be marital (splitting burden of proof based on timing).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041DF4-1685-41AC-5A20-A59E3B7E54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presumption in favor of marital property applies only to assets acquired </a:t>
            </a:r>
            <a:r>
              <a:rPr lang="en-US" sz="2200" b="1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during marriage.</a:t>
            </a:r>
          </a:p>
          <a:p>
            <a:pPr marL="0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non-owning spouse must prove that an asset acquired before marriage was converted to marital.</a:t>
            </a:r>
          </a:p>
          <a:p>
            <a:pPr marL="0" indent="0">
              <a:buNone/>
            </a:pPr>
            <a:r>
              <a:rPr lang="en-US" sz="2200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Cassell v. Cassell, </a:t>
            </a:r>
            <a:r>
              <a:rPr lang="en-US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389 So. 3d 305 (Miss. 2024)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950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8959FE-B795-CC01-EEC4-C8E18B1A68C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Conversion through commingling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B83153-1386-1DBE-29C8-A2E6108F45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4229" y="2519291"/>
            <a:ext cx="4271771" cy="31019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Established rule: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Commingling separate and marital property in accounts or tangible property converts the separate property is converted to marital.</a:t>
            </a:r>
          </a:p>
          <a:p>
            <a:pPr marL="0" indent="0">
              <a:buNone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Court of appeals outliers: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Parties allowed to trace commingled separate property.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2DB20AA-5CB6-A06C-9825-D4F1306ED6B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Parties </a:t>
            </a:r>
            <a:r>
              <a:rPr lang="en-US" sz="22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may trace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 funds commingled in a bank account. Land purchased by a husband with funds commingled in a marital account was separate based on his testimony that he used the separate funds in the account. </a:t>
            </a:r>
          </a:p>
          <a:p>
            <a:pPr marL="0" indent="0">
              <a:buNone/>
            </a:pPr>
            <a:r>
              <a:rPr lang="en-US" sz="2200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Cassell v. Cassell, </a:t>
            </a:r>
            <a:r>
              <a:rPr lang="en-US" sz="22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389 So. 3d 305, 315 (Miss. 2024)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31227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afting Premarital Agreement FINAL" id="{AFF9FCB1-9515-1447-8917-E4BD1B751E37}" vid="{6D18D8E4-83A5-8545-A73B-5777CC680C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Jack wms 3</Template>
  <TotalTime>14105</TotalTime>
  <Words>531</Words>
  <Application>Microsoft Macintosh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Gill Sans MT</vt:lpstr>
      <vt:lpstr>Source Sans Pro</vt:lpstr>
      <vt:lpstr>Times New Roman</vt:lpstr>
      <vt:lpstr>Parcel</vt:lpstr>
      <vt:lpstr>The Duty to disclose</vt:lpstr>
      <vt:lpstr>Competence</vt:lpstr>
      <vt:lpstr>Rule 8.4</vt:lpstr>
      <vt:lpstr>Modification of joint custody schedule</vt:lpstr>
      <vt:lpstr>Modification of durable legal custody </vt:lpstr>
      <vt:lpstr>Marital property: Burden of proof</vt:lpstr>
      <vt:lpstr>Conversion through commingling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Gibson v. Gibson</dc:title>
  <dc:creator>Debbie Bell</dc:creator>
  <cp:lastModifiedBy>Debbie Bell</cp:lastModifiedBy>
  <cp:revision>42</cp:revision>
  <dcterms:created xsi:type="dcterms:W3CDTF">2023-06-06T21:21:49Z</dcterms:created>
  <dcterms:modified xsi:type="dcterms:W3CDTF">2026-07-12T21:22:09Z</dcterms:modified>
</cp:coreProperties>
</file>