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0" r:id="rId2"/>
    <p:sldId id="302" r:id="rId3"/>
    <p:sldId id="303" r:id="rId4"/>
    <p:sldId id="279" r:id="rId5"/>
    <p:sldId id="291" r:id="rId6"/>
    <p:sldId id="278" r:id="rId7"/>
    <p:sldId id="29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13"/>
    <p:restoredTop sz="95909"/>
  </p:normalViewPr>
  <p:slideViewPr>
    <p:cSldViewPr snapToGrid="0">
      <p:cViewPr varScale="1">
        <p:scale>
          <a:sx n="126" d="100"/>
          <a:sy n="126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217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6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36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56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2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4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3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1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48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41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45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576FA8-34E8-2CF1-ED3A-19C2A7CA0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ethics Hour: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Candor to the court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15F1BE4-9D85-3E74-04D0-7668769ECD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1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BEE03D-F8A7-DD41-7A95-F68DD91273D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Conflicting authority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EF3AF7-365B-89E3-4ED6-A3BECE75A1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alleged granddaughter of the deceased was barred from inheritance because she did not petition for determination of heirs within one year of her father’s death.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one-year limitation is a “nonclaim” statute that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cannot be waived “for any reason.”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Matter of Estate of Lewis,</a:t>
            </a:r>
            <a:r>
              <a:rPr lang="en-US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422 So. 3d 484 (Miss. Ct. App. 2025).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04521C-B6C7-C2ED-4F6F-693C28B426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ea typeface="Aptos" panose="020B0004020202020204" pitchFamily="34" charset="0"/>
              </a:rPr>
              <a:t>An alleged son of the deceased was not barred from inheritance even though he did not timely petition.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ea typeface="Aptos" panose="020B0004020202020204" pitchFamily="34" charset="0"/>
              </a:rPr>
              <a:t>The administrator, who acknowledged him publicly but delayed opening the estate for three years,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was estopped from asserting the one-year period.</a:t>
            </a:r>
            <a:r>
              <a:rPr lang="en-US" sz="1800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Estate of Dorsey</a:t>
            </a:r>
            <a:r>
              <a:rPr lang="en-US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2025 WL 3524732 (Miss. Ct. App. Dec. 9, 2025).</a:t>
            </a:r>
            <a:r>
              <a:rPr lang="en-US" sz="2000" dirty="0">
                <a:effectLst/>
              </a:rPr>
              <a:t> </a:t>
            </a:r>
            <a:endParaRPr lang="en-US" sz="20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i="1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i="1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i="1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i="1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i="1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0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Estate of Dorsey</a:t>
            </a:r>
            <a:r>
              <a:rPr lang="en-US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2025 WL 3524732 (Miss. Ct. App. Dec. 9, 2025)</a:t>
            </a:r>
            <a:r>
              <a:rPr lang="en-US" sz="2000" dirty="0">
                <a:effectLst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5287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6F9875-A870-D8E6-59D3-40115C11777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Zealous advocacy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29CB6-8F47-D800-E216-987A139EE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“As advocate, a lawyer zealously asserts the client's position under the rules of the adversary system.”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1F1F1F"/>
                </a:solidFill>
                <a:latin typeface="Source Sans Pro" panose="020B0503030403020204" pitchFamily="34" charset="0"/>
              </a:rPr>
              <a:t>Miss. R. Prof. Conduct, Preamble</a:t>
            </a:r>
          </a:p>
          <a:p>
            <a:endParaRPr lang="en-US" sz="2400" dirty="0">
              <a:solidFill>
                <a:srgbClr val="1F1F1F"/>
              </a:solidFill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1F1F1F"/>
                </a:solidFill>
                <a:latin typeface="Source Sans Pro" panose="020B0503030403020204" pitchFamily="34" charset="0"/>
              </a:rPr>
              <a:t>“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A lawyer shall act with reasonable diligence and promptness in representing a client.” </a:t>
            </a:r>
          </a:p>
          <a:p>
            <a:pPr marL="0" indent="0">
              <a:buNone/>
            </a:pPr>
            <a:r>
              <a:rPr lang="en-US" sz="2400" b="0" i="1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Miss. R. Prof. Conduct 1.3</a:t>
            </a:r>
            <a:endParaRPr lang="en-US" sz="2400" i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7791C0-7C59-344E-E983-05F47308E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26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CC35F-666A-2AD7-F8A1-F23A406F065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Duty to disclose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47CC5-0467-01DD-EB8C-7839D593A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A lawyer shall not knowingly fail to disclose to the tribunal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legal authority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in the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controlling jurisdiction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known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 to the lawyer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to be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directly adverse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to the position of the client and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not disclosed by opposing counsel.</a:t>
            </a:r>
          </a:p>
          <a:p>
            <a:pPr>
              <a:buFontTx/>
              <a:buChar char="-"/>
            </a:pPr>
            <a:r>
              <a:rPr lang="en-US" sz="2400" i="1" dirty="0">
                <a:solidFill>
                  <a:srgbClr val="1F1F1F"/>
                </a:solidFill>
                <a:latin typeface="Source Sans Pro" panose="020B0503030403020204" pitchFamily="34" charset="0"/>
              </a:rPr>
              <a:t>Miss. R. Prof. Conduct. 3.3(a)(2)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135025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BA8CE1-9E7D-2784-D50B-B8DD44E486C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conflicting (but not dispositive) authority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A9EB6-F112-77C3-6474-305C8E2C7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“We </a:t>
            </a:r>
            <a:r>
              <a:rPr lang="en-US" sz="2400" kern="0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 not confine the Opinion to ‘controlling authorities’--i.e., those decisive of the pending case-</a:t>
            </a:r>
            <a:r>
              <a:rPr lang="en-US" sz="24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-but, . . . would apply it to a decision directly adverse to any proposition of law on which the lawyer expressly relies, which would reasonably be considered important by the judge.” </a:t>
            </a:r>
          </a:p>
          <a:p>
            <a:pPr marL="0" indent="0">
              <a:buNone/>
            </a:pPr>
            <a:endParaRPr lang="en-US" sz="2400" kern="0" dirty="0">
              <a:solidFill>
                <a:srgbClr val="1F1F1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ABA Comm. on Prof’l Ethics &amp; Grievances, Formal Op. 280 (1949)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i="1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5E98F6-58AA-28DB-048E-AAD6F0466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75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767F-4732-2507-08FF-C2B334862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The ABA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083CA-2A14-E51C-169E-7FEFED0FD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decision one which the court should clearly consider in deciding the case? 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 a reasonable judge properly feel that a lawyer who advanced as the law a proposition adverse to the undisclosed decision was lacking in candor and fairness to him? 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Might the judge consider himself misled by an implied representation that the lawyer knew of no adverse authority?</a:t>
            </a:r>
          </a:p>
          <a:p>
            <a:pPr marL="0" indent="0">
              <a:buNone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 Comm. on Prof’l Ethics &amp; Grievances, Formal Op. 280 (1949) </a:t>
            </a:r>
          </a:p>
        </p:txBody>
      </p:sp>
    </p:spTree>
    <p:extLst>
      <p:ext uri="{BB962C8B-B14F-4D97-AF65-F5344CB8AC3E}">
        <p14:creationId xmlns:p14="http://schemas.microsoft.com/office/powerpoint/2010/main" val="4052195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19A3F-69BB-671B-6ECA-60FDA0226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0CDE88-89A2-CD18-7898-021B1A2BB06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if you do cite from other states- be accurate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7D1D0F-7D1C-FB49-AF74-9D2338A337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cite authority from other states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may have a duty to cite directly adverse authority in that jurisdiction. 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careful how you characterize the weight of authority.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AFA38-A690-CD7E-91CC-A4C44CB160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solidFill>
                  <a:srgbClr val="1F1F1F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lawyer violated the duty of candor to the court when he inaccurately stated: </a:t>
            </a:r>
            <a:r>
              <a:rPr lang="en-US" sz="24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“Other jurisdictions, . . . have </a:t>
            </a:r>
            <a:r>
              <a:rPr lang="en-US" sz="2400" kern="0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consistently held </a:t>
            </a:r>
            <a:r>
              <a:rPr lang="en-US" sz="24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successor corporations not to be liable [in this circumstance]”</a:t>
            </a:r>
            <a:endParaRPr lang="en-US" sz="2400" i="1" kern="0" dirty="0">
              <a:solidFill>
                <a:srgbClr val="1F1F1F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Krull v. Celotex Corp.</a:t>
            </a:r>
            <a:r>
              <a:rPr lang="en-US" sz="24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611 F. Supp. 1985 (N.D. Ill. 1985)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2436374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afting Premarital Agreement FINAL" id="{AFF9FCB1-9515-1447-8917-E4BD1B751E37}" vid="{6D18D8E4-83A5-8545-A73B-5777CC680C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Jack wms 3</Template>
  <TotalTime>14883</TotalTime>
  <Words>528</Words>
  <Application>Microsoft Macintosh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Source Sans Pro</vt:lpstr>
      <vt:lpstr>Times New Roman</vt:lpstr>
      <vt:lpstr>Parcel</vt:lpstr>
      <vt:lpstr>ethics Hour:  Candor to the court</vt:lpstr>
      <vt:lpstr>Conflicting authority</vt:lpstr>
      <vt:lpstr>Zealous advocacy</vt:lpstr>
      <vt:lpstr>The Duty to disclose</vt:lpstr>
      <vt:lpstr>conflicting (but not dispositive) authority</vt:lpstr>
      <vt:lpstr>The ABA Test</vt:lpstr>
      <vt:lpstr>if you do cite from other states- be accurate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Gibson v. Gibson</dc:title>
  <dc:creator>Debbie Bell</dc:creator>
  <cp:lastModifiedBy>Debbie Bell</cp:lastModifiedBy>
  <cp:revision>40</cp:revision>
  <dcterms:created xsi:type="dcterms:W3CDTF">2023-06-06T21:21:49Z</dcterms:created>
  <dcterms:modified xsi:type="dcterms:W3CDTF">2026-07-12T21:10:59Z</dcterms:modified>
</cp:coreProperties>
</file>