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13"/>
  </p:notesMasterIdLst>
  <p:sldIdLst>
    <p:sldId id="264" r:id="rId2"/>
    <p:sldId id="258" r:id="rId3"/>
    <p:sldId id="262" r:id="rId4"/>
    <p:sldId id="259" r:id="rId5"/>
    <p:sldId id="260" r:id="rId6"/>
    <p:sldId id="261" r:id="rId7"/>
    <p:sldId id="263" r:id="rId8"/>
    <p:sldId id="265" r:id="rId9"/>
    <p:sldId id="267" r:id="rId10"/>
    <p:sldId id="268"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18"/>
    <p:restoredTop sz="86407"/>
  </p:normalViewPr>
  <p:slideViewPr>
    <p:cSldViewPr snapToGrid="0">
      <p:cViewPr varScale="1">
        <p:scale>
          <a:sx n="106" d="100"/>
          <a:sy n="106" d="100"/>
        </p:scale>
        <p:origin x="216" y="248"/>
      </p:cViewPr>
      <p:guideLst/>
    </p:cSldViewPr>
  </p:slideViewPr>
  <p:outlineViewPr>
    <p:cViewPr>
      <p:scale>
        <a:sx n="33" d="100"/>
        <a:sy n="33" d="100"/>
      </p:scale>
      <p:origin x="0" y="-426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58E0F0-E411-2243-9F25-2A158ADE8493}" type="datetimeFigureOut">
              <a:rPr lang="en-US" smtClean="0"/>
              <a:t>7/12/26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7162EB-7898-6B41-9526-DB7C62906F48}" type="slidenum">
              <a:rPr lang="en-US" smtClean="0"/>
              <a:t>‹#›</a:t>
            </a:fld>
            <a:endParaRPr lang="en-US"/>
          </a:p>
        </p:txBody>
      </p:sp>
    </p:spTree>
    <p:extLst>
      <p:ext uri="{BB962C8B-B14F-4D97-AF65-F5344CB8AC3E}">
        <p14:creationId xmlns:p14="http://schemas.microsoft.com/office/powerpoint/2010/main" val="1592580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1</a:t>
            </a:fld>
            <a:endParaRPr lang="en-US"/>
          </a:p>
        </p:txBody>
      </p:sp>
    </p:spTree>
    <p:extLst>
      <p:ext uri="{BB962C8B-B14F-4D97-AF65-F5344CB8AC3E}">
        <p14:creationId xmlns:p14="http://schemas.microsoft.com/office/powerpoint/2010/main" val="3719576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10</a:t>
            </a:fld>
            <a:endParaRPr lang="en-US"/>
          </a:p>
        </p:txBody>
      </p:sp>
    </p:spTree>
    <p:extLst>
      <p:ext uri="{BB962C8B-B14F-4D97-AF65-F5344CB8AC3E}">
        <p14:creationId xmlns:p14="http://schemas.microsoft.com/office/powerpoint/2010/main" val="1715069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11</a:t>
            </a:fld>
            <a:endParaRPr lang="en-US"/>
          </a:p>
        </p:txBody>
      </p:sp>
    </p:spTree>
    <p:extLst>
      <p:ext uri="{BB962C8B-B14F-4D97-AF65-F5344CB8AC3E}">
        <p14:creationId xmlns:p14="http://schemas.microsoft.com/office/powerpoint/2010/main" val="137749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2</a:t>
            </a:fld>
            <a:endParaRPr lang="en-US"/>
          </a:p>
        </p:txBody>
      </p:sp>
    </p:spTree>
    <p:extLst>
      <p:ext uri="{BB962C8B-B14F-4D97-AF65-F5344CB8AC3E}">
        <p14:creationId xmlns:p14="http://schemas.microsoft.com/office/powerpoint/2010/main" val="2183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3</a:t>
            </a:fld>
            <a:endParaRPr lang="en-US"/>
          </a:p>
        </p:txBody>
      </p:sp>
    </p:spTree>
    <p:extLst>
      <p:ext uri="{BB962C8B-B14F-4D97-AF65-F5344CB8AC3E}">
        <p14:creationId xmlns:p14="http://schemas.microsoft.com/office/powerpoint/2010/main" val="14965108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4</a:t>
            </a:fld>
            <a:endParaRPr lang="en-US"/>
          </a:p>
        </p:txBody>
      </p:sp>
    </p:spTree>
    <p:extLst>
      <p:ext uri="{BB962C8B-B14F-4D97-AF65-F5344CB8AC3E}">
        <p14:creationId xmlns:p14="http://schemas.microsoft.com/office/powerpoint/2010/main" val="3190695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5</a:t>
            </a:fld>
            <a:endParaRPr lang="en-US"/>
          </a:p>
        </p:txBody>
      </p:sp>
    </p:spTree>
    <p:extLst>
      <p:ext uri="{BB962C8B-B14F-4D97-AF65-F5344CB8AC3E}">
        <p14:creationId xmlns:p14="http://schemas.microsoft.com/office/powerpoint/2010/main" val="240316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6</a:t>
            </a:fld>
            <a:endParaRPr lang="en-US"/>
          </a:p>
        </p:txBody>
      </p:sp>
    </p:spTree>
    <p:extLst>
      <p:ext uri="{BB962C8B-B14F-4D97-AF65-F5344CB8AC3E}">
        <p14:creationId xmlns:p14="http://schemas.microsoft.com/office/powerpoint/2010/main" val="2846152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7</a:t>
            </a:fld>
            <a:endParaRPr lang="en-US"/>
          </a:p>
        </p:txBody>
      </p:sp>
    </p:spTree>
    <p:extLst>
      <p:ext uri="{BB962C8B-B14F-4D97-AF65-F5344CB8AC3E}">
        <p14:creationId xmlns:p14="http://schemas.microsoft.com/office/powerpoint/2010/main" val="3196057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8</a:t>
            </a:fld>
            <a:endParaRPr lang="en-US"/>
          </a:p>
        </p:txBody>
      </p:sp>
    </p:spTree>
    <p:extLst>
      <p:ext uri="{BB962C8B-B14F-4D97-AF65-F5344CB8AC3E}">
        <p14:creationId xmlns:p14="http://schemas.microsoft.com/office/powerpoint/2010/main" val="2482326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7162EB-7898-6B41-9526-DB7C62906F48}" type="slidenum">
              <a:rPr lang="en-US" smtClean="0"/>
              <a:t>9</a:t>
            </a:fld>
            <a:endParaRPr lang="en-US"/>
          </a:p>
        </p:txBody>
      </p:sp>
    </p:spTree>
    <p:extLst>
      <p:ext uri="{BB962C8B-B14F-4D97-AF65-F5344CB8AC3E}">
        <p14:creationId xmlns:p14="http://schemas.microsoft.com/office/powerpoint/2010/main" val="3537777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7/12/26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86044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2810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7/12/26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9112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3580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7/12/26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2316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63803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60109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8102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4018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7/12/26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55190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7/12/26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54359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7/12/26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2643426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4CFE9-43DC-BEB0-038C-E765D9849DE5}"/>
              </a:ext>
            </a:extLst>
          </p:cNvPr>
          <p:cNvSpPr>
            <a:spLocks noGrp="1"/>
          </p:cNvSpPr>
          <p:nvPr>
            <p:ph type="title"/>
          </p:nvPr>
        </p:nvSpPr>
        <p:spPr/>
        <p:txBody>
          <a:bodyPr/>
          <a:lstStyle/>
          <a:p>
            <a:r>
              <a:rPr lang="en-US" dirty="0"/>
              <a:t>candor requires disclosure, not surrender</a:t>
            </a:r>
          </a:p>
        </p:txBody>
      </p:sp>
      <p:sp>
        <p:nvSpPr>
          <p:cNvPr id="3" name="Content Placeholder 2">
            <a:extLst>
              <a:ext uri="{FF2B5EF4-FFF2-40B4-BE49-F238E27FC236}">
                <a16:creationId xmlns:a16="http://schemas.microsoft.com/office/drawing/2014/main" id="{B91439AD-DD6D-136E-05DD-A8B64AE87005}"/>
              </a:ext>
            </a:extLst>
          </p:cNvPr>
          <p:cNvSpPr>
            <a:spLocks noGrp="1"/>
          </p:cNvSpPr>
          <p:nvPr>
            <p:ph idx="1"/>
          </p:nvPr>
        </p:nvSpPr>
        <p:spPr/>
        <p:txBody>
          <a:bodyPr>
            <a:normAutofit/>
          </a:bodyPr>
          <a:lstStyle/>
          <a:p>
            <a:pPr marL="342900" indent="-342900">
              <a:buFont typeface="+mj-lt"/>
              <a:buAutoNum type="arabicPeriod"/>
            </a:pPr>
            <a:r>
              <a:rPr lang="en-US" dirty="0">
                <a:solidFill>
                  <a:schemeClr val="tx1"/>
                </a:solidFill>
              </a:rPr>
              <a:t>Integrate the authority into a larger synthesis</a:t>
            </a:r>
          </a:p>
          <a:p>
            <a:pPr marL="342900" indent="-342900">
              <a:buFont typeface="+mj-lt"/>
              <a:buAutoNum type="arabicPeriod"/>
            </a:pPr>
            <a:r>
              <a:rPr lang="en-US" dirty="0">
                <a:solidFill>
                  <a:schemeClr val="tx1"/>
                </a:solidFill>
              </a:rPr>
              <a:t>Emphasize hierarchy</a:t>
            </a:r>
          </a:p>
          <a:p>
            <a:pPr marL="342900" indent="-342900">
              <a:buFont typeface="+mj-lt"/>
              <a:buAutoNum type="arabicPeriod"/>
            </a:pPr>
            <a:r>
              <a:rPr lang="en-US" dirty="0">
                <a:solidFill>
                  <a:schemeClr val="tx1"/>
                </a:solidFill>
              </a:rPr>
              <a:t>Present adverse authority in a dependent clause</a:t>
            </a:r>
          </a:p>
          <a:p>
            <a:pPr marL="342900" indent="-342900">
              <a:buFont typeface="+mj-lt"/>
              <a:buAutoNum type="arabicPeriod"/>
            </a:pPr>
            <a:r>
              <a:rPr lang="en-US" dirty="0">
                <a:solidFill>
                  <a:schemeClr val="tx1"/>
                </a:solidFill>
              </a:rPr>
              <a:t>Concede, distinguish, and redirect</a:t>
            </a:r>
          </a:p>
          <a:p>
            <a:pPr marL="342900" indent="-342900">
              <a:buFont typeface="+mj-lt"/>
              <a:buAutoNum type="arabicPeriod"/>
            </a:pPr>
            <a:r>
              <a:rPr lang="en-US" dirty="0">
                <a:solidFill>
                  <a:schemeClr val="tx1"/>
                </a:solidFill>
              </a:rPr>
              <a:t>Reframe the holding narrowly</a:t>
            </a:r>
          </a:p>
          <a:p>
            <a:pPr marL="342900" indent="-342900">
              <a:buFont typeface="+mj-lt"/>
              <a:buAutoNum type="arabicPeriod"/>
            </a:pPr>
            <a:r>
              <a:rPr lang="en-US" dirty="0">
                <a:solidFill>
                  <a:schemeClr val="tx1"/>
                </a:solidFill>
              </a:rPr>
              <a:t>Rely on policy to undermine the authority</a:t>
            </a:r>
          </a:p>
          <a:p>
            <a:pPr marL="342900" indent="-342900">
              <a:buFont typeface="+mj-lt"/>
              <a:buAutoNum type="arabicPeriod"/>
            </a:pPr>
            <a:r>
              <a:rPr lang="en-US" dirty="0">
                <a:solidFill>
                  <a:schemeClr val="tx1"/>
                </a:solidFill>
              </a:rPr>
              <a:t>Invoke subsequent criticism</a:t>
            </a:r>
          </a:p>
          <a:p>
            <a:pPr marL="342900" indent="-342900">
              <a:buFont typeface="+mj-lt"/>
              <a:buAutoNum type="arabicPeriod"/>
            </a:pPr>
            <a:r>
              <a:rPr lang="en-US" dirty="0">
                <a:solidFill>
                  <a:schemeClr val="tx1"/>
                </a:solidFill>
              </a:rPr>
              <a:t>Emphasize timing</a:t>
            </a:r>
          </a:p>
          <a:p>
            <a:pPr marL="342900" indent="-342900">
              <a:buFont typeface="+mj-lt"/>
              <a:buAutoNum type="arabicPeriod"/>
            </a:pPr>
            <a:r>
              <a:rPr lang="en-US" dirty="0">
                <a:solidFill>
                  <a:schemeClr val="tx1"/>
                </a:solidFill>
              </a:rPr>
              <a:t>If credible, describe the case as dicta</a:t>
            </a:r>
          </a:p>
        </p:txBody>
      </p:sp>
    </p:spTree>
    <p:extLst>
      <p:ext uri="{BB962C8B-B14F-4D97-AF65-F5344CB8AC3E}">
        <p14:creationId xmlns:p14="http://schemas.microsoft.com/office/powerpoint/2010/main" val="2688531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F4050C-FC6F-0AA1-5419-040B8832B50C}"/>
              </a:ext>
            </a:extLst>
          </p:cNvPr>
          <p:cNvPicPr>
            <a:picLocks noChangeAspect="1"/>
          </p:cNvPicPr>
          <p:nvPr/>
        </p:nvPicPr>
        <p:blipFill>
          <a:blip r:embed="rId3"/>
          <a:stretch>
            <a:fillRect/>
          </a:stretch>
        </p:blipFill>
        <p:spPr>
          <a:xfrm>
            <a:off x="801666" y="830418"/>
            <a:ext cx="10378440" cy="56609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3610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20B52E9-E9DD-34F3-4E47-CFBD4CC3F7CC}"/>
              </a:ext>
            </a:extLst>
          </p:cNvPr>
          <p:cNvSpPr>
            <a:spLocks noGrp="1"/>
          </p:cNvSpPr>
          <p:nvPr>
            <p:ph type="title"/>
          </p:nvPr>
        </p:nvSpPr>
        <p:spPr/>
        <p:txBody>
          <a:bodyPr/>
          <a:lstStyle/>
          <a:p>
            <a:r>
              <a:rPr lang="en-US" dirty="0"/>
              <a:t>Bluebook Rule B5.3: “(citation Modified)”</a:t>
            </a:r>
          </a:p>
        </p:txBody>
      </p:sp>
      <p:pic>
        <p:nvPicPr>
          <p:cNvPr id="10" name="Picture 9">
            <a:extLst>
              <a:ext uri="{FF2B5EF4-FFF2-40B4-BE49-F238E27FC236}">
                <a16:creationId xmlns:a16="http://schemas.microsoft.com/office/drawing/2014/main" id="{D00466D2-32D0-35B6-0927-48C7403E7480}"/>
              </a:ext>
            </a:extLst>
          </p:cNvPr>
          <p:cNvPicPr>
            <a:picLocks noChangeAspect="1"/>
          </p:cNvPicPr>
          <p:nvPr/>
        </p:nvPicPr>
        <p:blipFill>
          <a:blip r:embed="rId3"/>
          <a:stretch>
            <a:fillRect/>
          </a:stretch>
        </p:blipFill>
        <p:spPr>
          <a:xfrm>
            <a:off x="467142" y="2075259"/>
            <a:ext cx="11247120" cy="45780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51449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76F14-FF74-7A20-2252-2AA90D072B54}"/>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Integrate the Authority into a Larger Synthesis</a:t>
            </a:r>
          </a:p>
        </p:txBody>
      </p:sp>
      <p:sp>
        <p:nvSpPr>
          <p:cNvPr id="3" name="Content Placeholder 2">
            <a:extLst>
              <a:ext uri="{FF2B5EF4-FFF2-40B4-BE49-F238E27FC236}">
                <a16:creationId xmlns:a16="http://schemas.microsoft.com/office/drawing/2014/main" id="{2E2E4746-A531-30FA-4968-BF465CBF00B0}"/>
              </a:ext>
            </a:extLst>
          </p:cNvPr>
          <p:cNvSpPr>
            <a:spLocks noGrp="1"/>
          </p:cNvSpPr>
          <p:nvPr>
            <p:ph idx="1"/>
          </p:nvPr>
        </p:nvSpPr>
        <p:spPr/>
        <p:txBody>
          <a:bodyPr>
            <a:normAutofit/>
          </a:bodyPr>
          <a:lstStyle/>
          <a:p>
            <a:pPr>
              <a:lnSpc>
                <a:spcPct val="150000"/>
              </a:lnSpc>
            </a:pPr>
            <a:r>
              <a:rPr lang="en-US" dirty="0"/>
              <a:t>Mississippi courts consistently characterize § 91-1-15(3)(c) as a mandatory, self-executing limitation on inheritance claims. </a:t>
            </a:r>
            <a:r>
              <a:rPr lang="en-US" dirty="0">
                <a:highlight>
                  <a:srgbClr val="00FF00"/>
                </a:highlight>
              </a:rPr>
              <a:t>The </a:t>
            </a:r>
            <a:r>
              <a:rPr lang="en-US" i="1" dirty="0">
                <a:highlight>
                  <a:srgbClr val="00FF00"/>
                </a:highlight>
              </a:rPr>
              <a:t>Estate of Lewis Court</a:t>
            </a:r>
            <a:r>
              <a:rPr lang="en-US" dirty="0">
                <a:highlight>
                  <a:srgbClr val="00FF00"/>
                </a:highlight>
              </a:rPr>
              <a:t>, applying longstanding precedent, held that the statute is a nonclaim statute incapable of waiver.</a:t>
            </a:r>
            <a:r>
              <a:rPr lang="en-US" dirty="0"/>
              <a:t> </a:t>
            </a:r>
            <a:r>
              <a:rPr lang="en-US" i="1" dirty="0"/>
              <a:t>Est. of Lewis v. Thomas</a:t>
            </a:r>
            <a:r>
              <a:rPr lang="en-US" dirty="0"/>
              <a:t>, 422 So. 3d 484, 493 </a:t>
            </a:r>
            <a:r>
              <a:rPr lang="en-US" b="1" dirty="0"/>
              <a:t>(Miss. Ct. App. 2025) </a:t>
            </a:r>
            <a:r>
              <a:rPr lang="en-US" dirty="0"/>
              <a:t>(citing </a:t>
            </a:r>
            <a:r>
              <a:rPr lang="en-US" i="1" dirty="0"/>
              <a:t>Smith ex rel. Young v. Est. of King</a:t>
            </a:r>
            <a:r>
              <a:rPr lang="en-US" dirty="0"/>
              <a:t>, 579 So. 2d 1250, 1254 </a:t>
            </a:r>
            <a:r>
              <a:rPr lang="en-US" b="1" dirty="0"/>
              <a:t>(Miss. 1991)</a:t>
            </a:r>
            <a:r>
              <a:rPr lang="en-US" dirty="0"/>
              <a:t>);  </a:t>
            </a:r>
            <a:r>
              <a:rPr lang="en-US" i="1" dirty="0">
                <a:highlight>
                  <a:srgbClr val="FFFF00"/>
                </a:highlight>
              </a:rPr>
              <a:t>but see</a:t>
            </a:r>
            <a:r>
              <a:rPr lang="en-US" dirty="0"/>
              <a:t> </a:t>
            </a:r>
            <a:r>
              <a:rPr lang="en-US" i="1" dirty="0"/>
              <a:t>Est. of Dorsey v. Matory</a:t>
            </a:r>
            <a:r>
              <a:rPr lang="en-US" dirty="0"/>
              <a:t>, No. 2024-CA-00925-COA, 2025 WL 3524732, at *7 (Miss. Ct. App. Dec. 9, 2025) (</a:t>
            </a:r>
            <a:r>
              <a:rPr lang="en-US" dirty="0">
                <a:highlight>
                  <a:srgbClr val="FFFF00"/>
                </a:highlight>
              </a:rPr>
              <a:t>applying equitable principles where administrator publicly identified claimant as decedent's child, delayed opening estate for three years, and invoked delay as bar</a:t>
            </a:r>
            <a:r>
              <a:rPr lang="en-US" dirty="0"/>
              <a:t>).</a:t>
            </a:r>
          </a:p>
        </p:txBody>
      </p:sp>
    </p:spTree>
    <p:extLst>
      <p:ext uri="{BB962C8B-B14F-4D97-AF65-F5344CB8AC3E}">
        <p14:creationId xmlns:p14="http://schemas.microsoft.com/office/powerpoint/2010/main" val="1306972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FC1AF-2376-D9FD-E699-BCDC7AB526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B8084D-2EC0-BBEA-37B5-511AAC425FAC}"/>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Emphasize hierarchy</a:t>
            </a:r>
          </a:p>
        </p:txBody>
      </p:sp>
      <p:sp>
        <p:nvSpPr>
          <p:cNvPr id="3" name="Content Placeholder 2">
            <a:extLst>
              <a:ext uri="{FF2B5EF4-FFF2-40B4-BE49-F238E27FC236}">
                <a16:creationId xmlns:a16="http://schemas.microsoft.com/office/drawing/2014/main" id="{89F5A49E-8AB2-B468-C2FD-DADA617BEDED}"/>
              </a:ext>
            </a:extLst>
          </p:cNvPr>
          <p:cNvSpPr>
            <a:spLocks noGrp="1"/>
          </p:cNvSpPr>
          <p:nvPr>
            <p:ph idx="1"/>
          </p:nvPr>
        </p:nvSpPr>
        <p:spPr/>
        <p:txBody>
          <a:bodyPr>
            <a:normAutofit/>
          </a:bodyPr>
          <a:lstStyle/>
          <a:p>
            <a:pPr>
              <a:lnSpc>
                <a:spcPct val="150000"/>
              </a:lnSpc>
            </a:pPr>
            <a:r>
              <a:rPr lang="en-US" sz="2400" dirty="0"/>
              <a:t>Both </a:t>
            </a:r>
            <a:r>
              <a:rPr lang="en-US" sz="2400" i="1" dirty="0">
                <a:highlight>
                  <a:srgbClr val="00FF00"/>
                </a:highlight>
              </a:rPr>
              <a:t>Lewis</a:t>
            </a:r>
            <a:r>
              <a:rPr lang="en-US" sz="2400" dirty="0"/>
              <a:t> and </a:t>
            </a:r>
            <a:r>
              <a:rPr lang="en-US" sz="2400" i="1" dirty="0">
                <a:highlight>
                  <a:srgbClr val="FFFF00"/>
                </a:highlight>
              </a:rPr>
              <a:t>Dorsey</a:t>
            </a:r>
            <a:r>
              <a:rPr lang="en-US" sz="2400" dirty="0"/>
              <a:t> are Court of Appeals decisions. To the extent they appear in tension, this Court should follow the Mississippi Supreme Court's repeated characterization of § 91-1-15(3)(c) as a self-executing limitation. </a:t>
            </a:r>
            <a:r>
              <a:rPr lang="en-US" sz="2400" i="1" dirty="0"/>
              <a:t>E.g.</a:t>
            </a:r>
            <a:r>
              <a:rPr lang="en-US" sz="2400" dirty="0"/>
              <a:t>, </a:t>
            </a:r>
            <a:r>
              <a:rPr lang="en-US" sz="2400" i="1" dirty="0"/>
              <a:t>Smith ex rel. Young v. Est. of King</a:t>
            </a:r>
            <a:r>
              <a:rPr lang="en-US" sz="2400" dirty="0"/>
              <a:t>, 579 So. 2d 1250, 1254 (Miss. 1991). </a:t>
            </a:r>
            <a:r>
              <a:rPr lang="en-US" sz="2400" i="1" dirty="0">
                <a:highlight>
                  <a:srgbClr val="00FF00"/>
                </a:highlight>
              </a:rPr>
              <a:t>Lewis</a:t>
            </a:r>
            <a:r>
              <a:rPr lang="en-US" sz="2400" dirty="0"/>
              <a:t> is more consistent with those supreme court authorities.</a:t>
            </a:r>
          </a:p>
        </p:txBody>
      </p:sp>
    </p:spTree>
    <p:extLst>
      <p:ext uri="{BB962C8B-B14F-4D97-AF65-F5344CB8AC3E}">
        <p14:creationId xmlns:p14="http://schemas.microsoft.com/office/powerpoint/2010/main" val="3912981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4F107-51F6-5479-1A68-1A74C60D53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3BCA6-759F-ED7E-AB23-78F5B1625A83}"/>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Present Adverse Authority in a Dependent Clause</a:t>
            </a:r>
          </a:p>
        </p:txBody>
      </p:sp>
      <p:sp>
        <p:nvSpPr>
          <p:cNvPr id="3" name="Content Placeholder 2">
            <a:extLst>
              <a:ext uri="{FF2B5EF4-FFF2-40B4-BE49-F238E27FC236}">
                <a16:creationId xmlns:a16="http://schemas.microsoft.com/office/drawing/2014/main" id="{8D4D06FD-08FC-A42C-6F6D-35406AB099C9}"/>
              </a:ext>
            </a:extLst>
          </p:cNvPr>
          <p:cNvSpPr>
            <a:spLocks noGrp="1"/>
          </p:cNvSpPr>
          <p:nvPr>
            <p:ph idx="1"/>
          </p:nvPr>
        </p:nvSpPr>
        <p:spPr/>
        <p:txBody>
          <a:bodyPr>
            <a:normAutofit/>
          </a:bodyPr>
          <a:lstStyle/>
          <a:p>
            <a:pPr>
              <a:lnSpc>
                <a:spcPct val="150000"/>
              </a:lnSpc>
            </a:pPr>
            <a:r>
              <a:rPr lang="en-US" sz="2400" dirty="0">
                <a:highlight>
                  <a:srgbClr val="FFFF00"/>
                </a:highlight>
              </a:rPr>
              <a:t>Although the </a:t>
            </a:r>
            <a:r>
              <a:rPr lang="en-US" sz="2400" i="1" dirty="0">
                <a:highlight>
                  <a:srgbClr val="FFFF00"/>
                </a:highlight>
              </a:rPr>
              <a:t>Dorsey</a:t>
            </a:r>
            <a:r>
              <a:rPr lang="en-US" sz="2400" dirty="0">
                <a:highlight>
                  <a:srgbClr val="FFFF00"/>
                </a:highlight>
              </a:rPr>
              <a:t> Court declined to apply the one-year limitation under unusual equitable circumstances</a:t>
            </a:r>
            <a:r>
              <a:rPr lang="en-US" sz="2400" dirty="0"/>
              <a:t>, </a:t>
            </a:r>
            <a:r>
              <a:rPr lang="en-US" sz="2400" dirty="0">
                <a:highlight>
                  <a:srgbClr val="00FF00"/>
                </a:highlight>
              </a:rPr>
              <a:t>in </a:t>
            </a:r>
            <a:r>
              <a:rPr lang="en-US" sz="2400" i="1" dirty="0">
                <a:highlight>
                  <a:srgbClr val="00FF00"/>
                </a:highlight>
              </a:rPr>
              <a:t>Lewis</a:t>
            </a:r>
            <a:r>
              <a:rPr lang="en-US" sz="2400" dirty="0">
                <a:highlight>
                  <a:srgbClr val="00FF00"/>
                </a:highlight>
              </a:rPr>
              <a:t> the court reaffirmed that § 91-1-15(3)(c) is a self-executing nonclaim statute that ordinarily bars untimely heirship claims</a:t>
            </a:r>
            <a:r>
              <a:rPr lang="en-US" sz="2400" dirty="0"/>
              <a:t>.</a:t>
            </a:r>
          </a:p>
        </p:txBody>
      </p:sp>
    </p:spTree>
    <p:extLst>
      <p:ext uri="{BB962C8B-B14F-4D97-AF65-F5344CB8AC3E}">
        <p14:creationId xmlns:p14="http://schemas.microsoft.com/office/powerpoint/2010/main" val="34069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86B10-A050-4E18-84FF-FF2B2FF9F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A2FA2-370C-FCE1-4722-2FBB270064DF}"/>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Concede, Distinguish, and Redirect</a:t>
            </a:r>
          </a:p>
        </p:txBody>
      </p:sp>
      <p:sp>
        <p:nvSpPr>
          <p:cNvPr id="3" name="Content Placeholder 2">
            <a:extLst>
              <a:ext uri="{FF2B5EF4-FFF2-40B4-BE49-F238E27FC236}">
                <a16:creationId xmlns:a16="http://schemas.microsoft.com/office/drawing/2014/main" id="{43BB4C5E-5682-CAF8-DA4E-375D1AD54766}"/>
              </a:ext>
            </a:extLst>
          </p:cNvPr>
          <p:cNvSpPr>
            <a:spLocks noGrp="1"/>
          </p:cNvSpPr>
          <p:nvPr>
            <p:ph idx="1"/>
          </p:nvPr>
        </p:nvSpPr>
        <p:spPr/>
        <p:txBody>
          <a:bodyPr>
            <a:normAutofit/>
          </a:bodyPr>
          <a:lstStyle/>
          <a:p>
            <a:pPr>
              <a:lnSpc>
                <a:spcPct val="150000"/>
              </a:lnSpc>
            </a:pPr>
            <a:r>
              <a:rPr lang="en-US" sz="2400" dirty="0"/>
              <a:t>The Estate acknowledges that </a:t>
            </a:r>
            <a:r>
              <a:rPr lang="en-US" sz="2400" i="1" dirty="0">
                <a:highlight>
                  <a:srgbClr val="FFFF00"/>
                </a:highlight>
              </a:rPr>
              <a:t>Dorsey</a:t>
            </a:r>
            <a:r>
              <a:rPr lang="en-US" sz="2400" dirty="0"/>
              <a:t> supports the proposition that equity may affect the application of § 91-1-15(3)(c) in extraordinary circumstances. But </a:t>
            </a:r>
            <a:r>
              <a:rPr lang="en-US" sz="2400" i="1" dirty="0">
                <a:highlight>
                  <a:srgbClr val="FFFF00"/>
                </a:highlight>
              </a:rPr>
              <a:t>Dorsey</a:t>
            </a:r>
            <a:r>
              <a:rPr lang="en-US" sz="2400" dirty="0"/>
              <a:t> involved an administrator who publicly recognized the claimant as an heir, delayed administration for nearly three years, and then invoked the resulting delay against him. Those circumstances are absent here, and </a:t>
            </a:r>
            <a:r>
              <a:rPr lang="en-US" sz="2400" i="1" dirty="0">
                <a:highlight>
                  <a:srgbClr val="00FF00"/>
                </a:highlight>
              </a:rPr>
              <a:t>Lewis</a:t>
            </a:r>
            <a:r>
              <a:rPr lang="en-US" sz="2400" dirty="0"/>
              <a:t> remains the better guide.</a:t>
            </a:r>
          </a:p>
        </p:txBody>
      </p:sp>
    </p:spTree>
    <p:extLst>
      <p:ext uri="{BB962C8B-B14F-4D97-AF65-F5344CB8AC3E}">
        <p14:creationId xmlns:p14="http://schemas.microsoft.com/office/powerpoint/2010/main" val="905135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E8F2D-87C2-05D7-9B57-D07FF2AC65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14196-3AD2-A2A9-FDBC-6A95A35758F4}"/>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Reframe the Holding Narrowly</a:t>
            </a:r>
          </a:p>
        </p:txBody>
      </p:sp>
      <p:sp>
        <p:nvSpPr>
          <p:cNvPr id="3" name="Content Placeholder 2">
            <a:extLst>
              <a:ext uri="{FF2B5EF4-FFF2-40B4-BE49-F238E27FC236}">
                <a16:creationId xmlns:a16="http://schemas.microsoft.com/office/drawing/2014/main" id="{9CC3BF49-5E8B-C1BF-C36E-7F3D35A27618}"/>
              </a:ext>
            </a:extLst>
          </p:cNvPr>
          <p:cNvSpPr>
            <a:spLocks noGrp="1"/>
          </p:cNvSpPr>
          <p:nvPr>
            <p:ph idx="1"/>
          </p:nvPr>
        </p:nvSpPr>
        <p:spPr/>
        <p:txBody>
          <a:bodyPr>
            <a:normAutofit/>
          </a:bodyPr>
          <a:lstStyle/>
          <a:p>
            <a:pPr>
              <a:lnSpc>
                <a:spcPct val="150000"/>
              </a:lnSpc>
            </a:pPr>
            <a:r>
              <a:rPr lang="en-US" sz="2400" dirty="0"/>
              <a:t>In</a:t>
            </a:r>
            <a:r>
              <a:rPr lang="en-US" sz="2400" i="1" dirty="0"/>
              <a:t> Dorsey, </a:t>
            </a:r>
            <a:r>
              <a:rPr lang="en-US" sz="2400" dirty="0"/>
              <a:t>the court recognized a narrow exception to the general rule. There, the court addressed a highly unusual situation in which the administrator's own conduct allegedly induced reliance by publicly recognizing the claimant as an heir while waiting years to commence administration.</a:t>
            </a:r>
          </a:p>
        </p:txBody>
      </p:sp>
    </p:spTree>
    <p:extLst>
      <p:ext uri="{BB962C8B-B14F-4D97-AF65-F5344CB8AC3E}">
        <p14:creationId xmlns:p14="http://schemas.microsoft.com/office/powerpoint/2010/main" val="231092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2B4BA-558F-C6EC-A387-6BFD2C0719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27222-F0CB-6D4D-23D9-608C221E51F4}"/>
              </a:ext>
            </a:extLst>
          </p:cNvPr>
          <p:cNvSpPr>
            <a:spLocks noGrp="1"/>
          </p:cNvSpPr>
          <p:nvPr>
            <p:ph type="title"/>
          </p:nvPr>
        </p:nvSpPr>
        <p:spPr>
          <a:xfrm>
            <a:off x="581192" y="5262296"/>
            <a:ext cx="11007428" cy="689514"/>
          </a:xfrm>
        </p:spPr>
        <p:txBody>
          <a:bodyPr>
            <a:normAutofit/>
          </a:bodyPr>
          <a:lstStyle/>
          <a:p>
            <a:r>
              <a:rPr lang="en-US" sz="2400" dirty="0">
                <a:solidFill>
                  <a:schemeClr val="bg1">
                    <a:lumMod val="95000"/>
                  </a:schemeClr>
                </a:solidFill>
              </a:rPr>
              <a:t>Rely on Policy to Undermine the Authority</a:t>
            </a:r>
          </a:p>
        </p:txBody>
      </p:sp>
      <p:sp>
        <p:nvSpPr>
          <p:cNvPr id="3" name="Content Placeholder 2">
            <a:extLst>
              <a:ext uri="{FF2B5EF4-FFF2-40B4-BE49-F238E27FC236}">
                <a16:creationId xmlns:a16="http://schemas.microsoft.com/office/drawing/2014/main" id="{5C97C5AF-2A39-B5A2-8A43-B4E4C680851E}"/>
              </a:ext>
            </a:extLst>
          </p:cNvPr>
          <p:cNvSpPr>
            <a:spLocks noGrp="1"/>
          </p:cNvSpPr>
          <p:nvPr>
            <p:ph idx="1"/>
          </p:nvPr>
        </p:nvSpPr>
        <p:spPr/>
        <p:txBody>
          <a:bodyPr>
            <a:normAutofit/>
          </a:bodyPr>
          <a:lstStyle/>
          <a:p>
            <a:pPr>
              <a:lnSpc>
                <a:spcPct val="150000"/>
              </a:lnSpc>
            </a:pPr>
            <a:r>
              <a:rPr lang="en-US" sz="2400" dirty="0"/>
              <a:t>Extending </a:t>
            </a:r>
            <a:r>
              <a:rPr lang="en-US" sz="2400" i="1" dirty="0"/>
              <a:t>Dorsey</a:t>
            </a:r>
            <a:r>
              <a:rPr lang="en-US" sz="2400" dirty="0"/>
              <a:t> beyond its unique facts would undermine the certainty that nonclaim statutes are designed to provide. Estates require finality; allowing equitable exceptions whenever family members acknowledge a relationship would substantially weaken the Legislature's chosen limitation period.</a:t>
            </a:r>
          </a:p>
        </p:txBody>
      </p:sp>
    </p:spTree>
    <p:extLst>
      <p:ext uri="{BB962C8B-B14F-4D97-AF65-F5344CB8AC3E}">
        <p14:creationId xmlns:p14="http://schemas.microsoft.com/office/powerpoint/2010/main" val="1461892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009A1-F55B-F53F-EC4A-B64709158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314CFD-CD21-5F78-FE2A-2242A4709AC9}"/>
              </a:ext>
            </a:extLst>
          </p:cNvPr>
          <p:cNvSpPr>
            <a:spLocks noGrp="1"/>
          </p:cNvSpPr>
          <p:nvPr>
            <p:ph type="title"/>
          </p:nvPr>
        </p:nvSpPr>
        <p:spPr/>
        <p:txBody>
          <a:bodyPr/>
          <a:lstStyle/>
          <a:p>
            <a:r>
              <a:rPr lang="en-US" dirty="0"/>
              <a:t>candor requires disclosure, not surrender</a:t>
            </a:r>
          </a:p>
        </p:txBody>
      </p:sp>
      <p:sp>
        <p:nvSpPr>
          <p:cNvPr id="3" name="Content Placeholder 2">
            <a:extLst>
              <a:ext uri="{FF2B5EF4-FFF2-40B4-BE49-F238E27FC236}">
                <a16:creationId xmlns:a16="http://schemas.microsoft.com/office/drawing/2014/main" id="{B03331D5-B12F-5CD0-4EB0-17E676C9E2FA}"/>
              </a:ext>
            </a:extLst>
          </p:cNvPr>
          <p:cNvSpPr>
            <a:spLocks noGrp="1"/>
          </p:cNvSpPr>
          <p:nvPr>
            <p:ph idx="1"/>
          </p:nvPr>
        </p:nvSpPr>
        <p:spPr/>
        <p:txBody>
          <a:bodyPr>
            <a:normAutofit/>
          </a:bodyPr>
          <a:lstStyle/>
          <a:p>
            <a:pPr marL="342900" indent="-342900">
              <a:buFont typeface="+mj-lt"/>
              <a:buAutoNum type="arabicPeriod"/>
            </a:pPr>
            <a:r>
              <a:rPr lang="en-US" strike="sngStrike" dirty="0">
                <a:solidFill>
                  <a:schemeClr val="tx1"/>
                </a:solidFill>
              </a:rPr>
              <a:t>Integrate the authority into a larger synthesis</a:t>
            </a:r>
          </a:p>
          <a:p>
            <a:pPr marL="342900" indent="-342900">
              <a:buFont typeface="+mj-lt"/>
              <a:buAutoNum type="arabicPeriod"/>
            </a:pPr>
            <a:r>
              <a:rPr lang="en-US" strike="sngStrike" dirty="0">
                <a:solidFill>
                  <a:schemeClr val="tx1"/>
                </a:solidFill>
              </a:rPr>
              <a:t>Emphasize hierarchy</a:t>
            </a:r>
          </a:p>
          <a:p>
            <a:pPr marL="342900" indent="-342900">
              <a:buFont typeface="+mj-lt"/>
              <a:buAutoNum type="arabicPeriod"/>
            </a:pPr>
            <a:r>
              <a:rPr lang="en-US" strike="sngStrike" dirty="0">
                <a:solidFill>
                  <a:schemeClr val="tx1"/>
                </a:solidFill>
              </a:rPr>
              <a:t>Present adverse authority in a dependent clause</a:t>
            </a:r>
          </a:p>
          <a:p>
            <a:pPr marL="342900" indent="-342900">
              <a:buFont typeface="+mj-lt"/>
              <a:buAutoNum type="arabicPeriod"/>
            </a:pPr>
            <a:r>
              <a:rPr lang="en-US" strike="sngStrike" dirty="0">
                <a:solidFill>
                  <a:schemeClr val="tx1"/>
                </a:solidFill>
              </a:rPr>
              <a:t>Concede, distinguish, and redirect</a:t>
            </a:r>
          </a:p>
          <a:p>
            <a:pPr marL="342900" indent="-342900">
              <a:buFont typeface="+mj-lt"/>
              <a:buAutoNum type="arabicPeriod"/>
            </a:pPr>
            <a:r>
              <a:rPr lang="en-US" strike="sngStrike" dirty="0">
                <a:solidFill>
                  <a:schemeClr val="tx1"/>
                </a:solidFill>
              </a:rPr>
              <a:t>Reframe the holding narrowly</a:t>
            </a:r>
          </a:p>
          <a:p>
            <a:pPr marL="342900" indent="-342900">
              <a:buFont typeface="+mj-lt"/>
              <a:buAutoNum type="arabicPeriod"/>
            </a:pPr>
            <a:r>
              <a:rPr lang="en-US" strike="sngStrike" dirty="0">
                <a:solidFill>
                  <a:schemeClr val="tx1"/>
                </a:solidFill>
              </a:rPr>
              <a:t>Rely on policy to undermine the authority</a:t>
            </a:r>
          </a:p>
          <a:p>
            <a:pPr marL="342900" indent="-342900">
              <a:buFont typeface="+mj-lt"/>
              <a:buAutoNum type="arabicPeriod"/>
            </a:pPr>
            <a:r>
              <a:rPr lang="en-US" dirty="0">
                <a:solidFill>
                  <a:schemeClr val="tx1"/>
                </a:solidFill>
              </a:rPr>
              <a:t>Invoke subsequent criticism</a:t>
            </a:r>
          </a:p>
          <a:p>
            <a:pPr marL="342900" indent="-342900">
              <a:buFont typeface="+mj-lt"/>
              <a:buAutoNum type="arabicPeriod"/>
            </a:pPr>
            <a:r>
              <a:rPr lang="en-US" dirty="0">
                <a:solidFill>
                  <a:schemeClr val="tx1"/>
                </a:solidFill>
              </a:rPr>
              <a:t>Emphasize timing</a:t>
            </a:r>
          </a:p>
          <a:p>
            <a:pPr marL="342900" indent="-342900">
              <a:buFont typeface="+mj-lt"/>
              <a:buAutoNum type="arabicPeriod"/>
            </a:pPr>
            <a:r>
              <a:rPr lang="en-US" dirty="0">
                <a:solidFill>
                  <a:schemeClr val="tx1"/>
                </a:solidFill>
              </a:rPr>
              <a:t>If credible, describe the case as dicta</a:t>
            </a:r>
          </a:p>
        </p:txBody>
      </p:sp>
    </p:spTree>
    <p:extLst>
      <p:ext uri="{BB962C8B-B14F-4D97-AF65-F5344CB8AC3E}">
        <p14:creationId xmlns:p14="http://schemas.microsoft.com/office/powerpoint/2010/main" val="2779707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5652AE-2204-0F99-FAC2-0342251D403F}"/>
              </a:ext>
            </a:extLst>
          </p:cNvPr>
          <p:cNvPicPr>
            <a:picLocks noChangeAspect="1"/>
          </p:cNvPicPr>
          <p:nvPr/>
        </p:nvPicPr>
        <p:blipFill>
          <a:blip r:embed="rId3"/>
          <a:stretch>
            <a:fillRect/>
          </a:stretch>
        </p:blipFill>
        <p:spPr>
          <a:xfrm>
            <a:off x="905514" y="831920"/>
            <a:ext cx="10380972" cy="566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99628814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Dividend</Template>
  <TotalTime>8344</TotalTime>
  <Words>576</Words>
  <Application>Microsoft Macintosh PowerPoint</Application>
  <PresentationFormat>Widescreen</PresentationFormat>
  <Paragraphs>44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Gill Sans MT</vt:lpstr>
      <vt:lpstr>Wingdings 2</vt:lpstr>
      <vt:lpstr>Dividend</vt:lpstr>
      <vt:lpstr>candor requires disclosure, not surrender</vt:lpstr>
      <vt:lpstr>Integrate the Authority into a Larger Synthesis</vt:lpstr>
      <vt:lpstr>Emphasize hierarchy</vt:lpstr>
      <vt:lpstr>Present Adverse Authority in a Dependent Clause</vt:lpstr>
      <vt:lpstr>Concede, Distinguish, and Redirect</vt:lpstr>
      <vt:lpstr>Reframe the Holding Narrowly</vt:lpstr>
      <vt:lpstr>Rely on Policy to Undermine the Authority</vt:lpstr>
      <vt:lpstr>candor requires disclosure, not surrender</vt:lpstr>
      <vt:lpstr>PowerPoint Presentation</vt:lpstr>
      <vt:lpstr>PowerPoint Presentation</vt:lpstr>
      <vt:lpstr>Bluebook Rule B5.3: “(citation Modified)”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Jack Williams</dc:creator>
  <cp:lastModifiedBy>Debbie Bell</cp:lastModifiedBy>
  <cp:revision>4</cp:revision>
  <dcterms:created xsi:type="dcterms:W3CDTF">2026-06-03T16:32:20Z</dcterms:created>
  <dcterms:modified xsi:type="dcterms:W3CDTF">2026-07-12T21:12:26Z</dcterms:modified>
</cp:coreProperties>
</file>